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75" r:id="rId2"/>
    <p:sldId id="406" r:id="rId3"/>
    <p:sldId id="394" r:id="rId4"/>
    <p:sldId id="395" r:id="rId5"/>
    <p:sldId id="260" r:id="rId6"/>
    <p:sldId id="272" r:id="rId7"/>
    <p:sldId id="273" r:id="rId8"/>
    <p:sldId id="397" r:id="rId9"/>
    <p:sldId id="277" r:id="rId10"/>
    <p:sldId id="440" r:id="rId11"/>
    <p:sldId id="401" r:id="rId12"/>
    <p:sldId id="441" r:id="rId13"/>
    <p:sldId id="442" r:id="rId14"/>
    <p:sldId id="443" r:id="rId15"/>
    <p:sldId id="266" r:id="rId16"/>
    <p:sldId id="398" r:id="rId17"/>
    <p:sldId id="279" r:id="rId18"/>
    <p:sldId id="280" r:id="rId19"/>
    <p:sldId id="263" r:id="rId20"/>
    <p:sldId id="281" r:id="rId21"/>
    <p:sldId id="439" r:id="rId22"/>
    <p:sldId id="405" r:id="rId23"/>
    <p:sldId id="282" r:id="rId24"/>
    <p:sldId id="283" r:id="rId25"/>
    <p:sldId id="396" r:id="rId26"/>
    <p:sldId id="267" r:id="rId27"/>
    <p:sldId id="444" r:id="rId28"/>
    <p:sldId id="285" r:id="rId29"/>
    <p:sldId id="445" r:id="rId30"/>
    <p:sldId id="264" r:id="rId31"/>
    <p:sldId id="287" r:id="rId32"/>
    <p:sldId id="438" r:id="rId33"/>
    <p:sldId id="288" r:id="rId34"/>
    <p:sldId id="268" r:id="rId35"/>
    <p:sldId id="436" r:id="rId36"/>
    <p:sldId id="399" r:id="rId37"/>
    <p:sldId id="290" r:id="rId38"/>
    <p:sldId id="372" r:id="rId39"/>
    <p:sldId id="409" r:id="rId40"/>
    <p:sldId id="432" r:id="rId41"/>
    <p:sldId id="408" r:id="rId42"/>
    <p:sldId id="332" r:id="rId4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ünwald, Mira" initials="GM" lastIdx="12" clrIdx="0">
    <p:extLst>
      <p:ext uri="{19B8F6BF-5375-455C-9EA6-DF929625EA0E}">
        <p15:presenceInfo xmlns:p15="http://schemas.microsoft.com/office/powerpoint/2012/main" userId="S-1-5-21-1402223153-2072715818-4169152641-218769" providerId="AD"/>
      </p:ext>
    </p:extLst>
  </p:cmAuthor>
  <p:cmAuthor id="2" name="Hach, Alexandra" initials="HA" lastIdx="24" clrIdx="1">
    <p:extLst>
      <p:ext uri="{19B8F6BF-5375-455C-9EA6-DF929625EA0E}">
        <p15:presenceInfo xmlns:p15="http://schemas.microsoft.com/office/powerpoint/2012/main" userId="S-1-5-21-1402223153-2072715818-4169152641-68907" providerId="AD"/>
      </p:ext>
    </p:extLst>
  </p:cmAuthor>
  <p:cmAuthor id="3" name="Ilieva, Margarita Ilianova" initials="IMI" lastIdx="2" clrIdx="2">
    <p:extLst>
      <p:ext uri="{19B8F6BF-5375-455C-9EA6-DF929625EA0E}">
        <p15:presenceInfo xmlns:p15="http://schemas.microsoft.com/office/powerpoint/2012/main" userId="Ilieva, Margarita Ilianova" providerId="None"/>
      </p:ext>
    </p:extLst>
  </p:cmAuthor>
  <p:cmAuthor id="4" name="Ilieva, Margarita" initials="IM" lastIdx="17" clrIdx="3">
    <p:extLst>
      <p:ext uri="{19B8F6BF-5375-455C-9EA6-DF929625EA0E}">
        <p15:presenceInfo xmlns:p15="http://schemas.microsoft.com/office/powerpoint/2012/main" userId="S-1-5-21-1402223153-2072715818-4169152641-139923" providerId="AD"/>
      </p:ext>
    </p:extLst>
  </p:cmAuthor>
  <p:cmAuthor id="5" name="Nina Geraldine Mentzel" initials="NGM" lastIdx="4" clrIdx="4">
    <p:extLst>
      <p:ext uri="{19B8F6BF-5375-455C-9EA6-DF929625EA0E}">
        <p15:presenceInfo xmlns:p15="http://schemas.microsoft.com/office/powerpoint/2012/main" userId="Nina Geraldine Mentz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5E8"/>
    <a:srgbClr val="F07F8C"/>
    <a:srgbClr val="3B515B"/>
    <a:srgbClr val="0271BB"/>
    <a:srgbClr val="B6BFC3"/>
    <a:srgbClr val="E2001A"/>
    <a:srgbClr val="80B8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933" autoAdjust="0"/>
  </p:normalViewPr>
  <p:slideViewPr>
    <p:cSldViewPr snapToGrid="0">
      <p:cViewPr varScale="1">
        <p:scale>
          <a:sx n="44" d="100"/>
          <a:sy n="44" d="100"/>
        </p:scale>
        <p:origin x="152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37D5D6-6765-41A8-80BE-8FB406EB2E0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de-DE"/>
        </a:p>
      </dgm:t>
    </dgm:pt>
    <dgm:pt modelId="{23238824-C412-47D6-8A18-A77DC0FC19BE}">
      <dgm:prSet phldrT="[Text]" custT="1"/>
      <dgm:spPr>
        <a:solidFill>
          <a:srgbClr val="0271BB"/>
        </a:solidFill>
      </dgm:spPr>
      <dgm:t>
        <a:bodyPr anchor="ctr"/>
        <a:lstStyle/>
        <a:p>
          <a:pPr>
            <a:spcAft>
              <a:spcPct val="35000"/>
            </a:spcAft>
          </a:pPr>
          <a:r>
            <a:rPr lang="en-US" sz="2000" b="1" dirty="0">
              <a:solidFill>
                <a:schemeClr val="bg1"/>
              </a:solidFill>
              <a:latin typeface="TheSans UHH" panose="020B0502050302020203" pitchFamily="34" charset="0"/>
              <a:ea typeface="+mn-ea"/>
              <a:cs typeface="TheSans UHH" panose="020B0502050302020203" pitchFamily="34" charset="0"/>
            </a:rPr>
            <a:t>New in Hamburg</a:t>
          </a:r>
        </a:p>
      </dgm:t>
    </dgm:pt>
    <dgm:pt modelId="{61B5DC19-6F4E-4530-9B91-363BE431D353}" type="parTrans" cxnId="{6395797E-B6A6-4445-BC19-F966E2387355}">
      <dgm:prSet/>
      <dgm:spPr/>
      <dgm:t>
        <a:bodyPr/>
        <a:lstStyle/>
        <a:p>
          <a:endParaRPr lang="de-DE"/>
        </a:p>
      </dgm:t>
    </dgm:pt>
    <dgm:pt modelId="{7DA13180-D25C-493C-B431-14BF23AD8B3B}" type="sibTrans" cxnId="{6395797E-B6A6-4445-BC19-F966E2387355}">
      <dgm:prSet/>
      <dgm:spPr/>
      <dgm:t>
        <a:bodyPr/>
        <a:lstStyle/>
        <a:p>
          <a:endParaRPr lang="de-DE"/>
        </a:p>
      </dgm:t>
    </dgm:pt>
    <dgm:pt modelId="{F0EC5465-A00F-4FF6-8138-EA6DF0F8B1CD}">
      <dgm:prSet phldrT="[Text]" custT="1"/>
      <dgm:spPr>
        <a:solidFill>
          <a:srgbClr val="0271BB"/>
        </a:solidFill>
      </dgm:spPr>
      <dgm:t>
        <a:bodyPr/>
        <a:lstStyle/>
        <a:p>
          <a:pPr>
            <a:spcAft>
              <a:spcPts val="588"/>
            </a:spcAft>
          </a:pPr>
          <a:r>
            <a:rPr lang="en-US" sz="1400" dirty="0">
              <a:solidFill>
                <a:schemeClr val="bg1"/>
              </a:solidFill>
              <a:latin typeface="TheSans UHH" panose="020B0502050302020203" pitchFamily="34" charset="0"/>
              <a:ea typeface="+mn-ea"/>
              <a:cs typeface="TheSans UHH" panose="020B0502050302020203" pitchFamily="34" charset="0"/>
            </a:rPr>
            <a:t>Find an apartment</a:t>
          </a:r>
        </a:p>
      </dgm:t>
    </dgm:pt>
    <dgm:pt modelId="{3A62F1C4-FF40-49C2-904C-E920C264136A}" type="parTrans" cxnId="{4821CE58-1CF8-4172-AF3C-B4B2E60F71FB}">
      <dgm:prSet/>
      <dgm:spPr/>
      <dgm:t>
        <a:bodyPr/>
        <a:lstStyle/>
        <a:p>
          <a:endParaRPr lang="de-DE"/>
        </a:p>
      </dgm:t>
    </dgm:pt>
    <dgm:pt modelId="{5C310CD0-A4CE-463C-BC72-6AE89412F1B9}" type="sibTrans" cxnId="{4821CE58-1CF8-4172-AF3C-B4B2E60F71FB}">
      <dgm:prSet/>
      <dgm:spPr/>
      <dgm:t>
        <a:bodyPr/>
        <a:lstStyle/>
        <a:p>
          <a:endParaRPr lang="de-DE"/>
        </a:p>
      </dgm:t>
    </dgm:pt>
    <dgm:pt modelId="{936C35E6-7677-4E26-AE3C-0AAF8E8BF8C8}">
      <dgm:prSet phldrT="[Text]" custT="1"/>
      <dgm:spPr>
        <a:solidFill>
          <a:srgbClr val="80B8DD"/>
        </a:solidFill>
      </dgm:spPr>
      <dgm:t>
        <a:bodyPr/>
        <a:lstStyle/>
        <a:p>
          <a:pPr>
            <a:spcAft>
              <a:spcPts val="588"/>
            </a:spcAft>
            <a:buFont typeface="Arial" panose="020B0604020202020204" pitchFamily="34" charset="0"/>
            <a:buChar char="•"/>
          </a:pPr>
          <a:r>
            <a:rPr lang="de-DE" sz="1400" dirty="0" err="1">
              <a:solidFill>
                <a:srgbClr val="FFFFFF"/>
              </a:solidFill>
              <a:latin typeface="TheSans UHH" panose="020B0502050302020203" pitchFamily="34" charset="0"/>
              <a:ea typeface="+mn-ea"/>
              <a:cs typeface="TheSans UHH" panose="020B0502050302020203" pitchFamily="34" charset="0"/>
            </a:rPr>
            <a:t>Completing</a:t>
          </a:r>
          <a:r>
            <a:rPr lang="de-DE" sz="1400" dirty="0">
              <a:solidFill>
                <a:srgbClr val="FFFFFF"/>
              </a:solidFill>
              <a:latin typeface="TheSans UHH" panose="020B0502050302020203" pitchFamily="34" charset="0"/>
              <a:ea typeface="+mn-ea"/>
              <a:cs typeface="TheSans UHH" panose="020B0502050302020203" pitchFamily="34" charset="0"/>
            </a:rPr>
            <a:t> </a:t>
          </a:r>
          <a:r>
            <a:rPr lang="de-DE" sz="1400" dirty="0" err="1">
              <a:solidFill>
                <a:srgbClr val="FFFFFF"/>
              </a:solidFill>
              <a:latin typeface="TheSans UHH" panose="020B0502050302020203" pitchFamily="34" charset="0"/>
              <a:ea typeface="+mn-ea"/>
              <a:cs typeface="TheSans UHH" panose="020B0502050302020203" pitchFamily="34" charset="0"/>
            </a:rPr>
            <a:t>enrollment</a:t>
          </a:r>
          <a:r>
            <a:rPr lang="de-DE" sz="1400" dirty="0">
              <a:solidFill>
                <a:srgbClr val="FFFFFF"/>
              </a:solidFill>
              <a:latin typeface="TheSans UHH" panose="020B0502050302020203" pitchFamily="34" charset="0"/>
              <a:ea typeface="+mn-ea"/>
              <a:cs typeface="TheSans UHH" panose="020B0502050302020203" pitchFamily="34" charset="0"/>
            </a:rPr>
            <a:t> (Immatrikulation)</a:t>
          </a:r>
          <a:endParaRPr lang="en-US" sz="1400" dirty="0">
            <a:solidFill>
              <a:srgbClr val="FFFFFF"/>
            </a:solidFill>
            <a:latin typeface="TheSans UHH" panose="020B0502050302020203" pitchFamily="34" charset="0"/>
            <a:ea typeface="+mn-ea"/>
            <a:cs typeface="TheSans UHH" panose="020B0502050302020203" pitchFamily="34" charset="0"/>
          </a:endParaRPr>
        </a:p>
      </dgm:t>
    </dgm:pt>
    <dgm:pt modelId="{62740659-6711-48ED-BA74-5D1FA9B5EF2F}" type="parTrans" cxnId="{8AAE43AE-0194-431A-9B51-0C3EA938CE6F}">
      <dgm:prSet/>
      <dgm:spPr/>
      <dgm:t>
        <a:bodyPr/>
        <a:lstStyle/>
        <a:p>
          <a:endParaRPr lang="de-AT"/>
        </a:p>
      </dgm:t>
    </dgm:pt>
    <dgm:pt modelId="{CCADE9C8-C7C2-4786-9497-9827A6F1DB50}" type="sibTrans" cxnId="{8AAE43AE-0194-431A-9B51-0C3EA938CE6F}">
      <dgm:prSet/>
      <dgm:spPr/>
      <dgm:t>
        <a:bodyPr/>
        <a:lstStyle/>
        <a:p>
          <a:endParaRPr lang="de-AT"/>
        </a:p>
      </dgm:t>
    </dgm:pt>
    <dgm:pt modelId="{BCE80D10-4C1E-48B1-9789-9C1A6C163C24}">
      <dgm:prSet phldrT="[Text]" custT="1"/>
      <dgm:spPr>
        <a:solidFill>
          <a:srgbClr val="80B8DD"/>
        </a:solidFill>
      </dgm:spPr>
      <dgm:t>
        <a:bodyPr anchor="ctr"/>
        <a:lstStyle/>
        <a:p>
          <a:pPr>
            <a:buNone/>
          </a:pPr>
          <a:r>
            <a:rPr lang="en-US" sz="1700" b="1" dirty="0">
              <a:solidFill>
                <a:srgbClr val="FFFFFF"/>
              </a:solidFill>
              <a:latin typeface="TheSans UHH" panose="020B0502050302020203" pitchFamily="34" charset="0"/>
              <a:ea typeface="+mn-ea"/>
              <a:cs typeface="TheSans UHH" panose="020B0502050302020203" pitchFamily="34" charset="0"/>
            </a:rPr>
            <a:t>New to the University</a:t>
          </a:r>
        </a:p>
      </dgm:t>
    </dgm:pt>
    <dgm:pt modelId="{6F5666F1-E564-4549-BE41-5F513C17893A}" type="sibTrans" cxnId="{6C7339D7-4BCB-4EB9-8749-50227A74F90B}">
      <dgm:prSet/>
      <dgm:spPr/>
      <dgm:t>
        <a:bodyPr/>
        <a:lstStyle/>
        <a:p>
          <a:endParaRPr lang="de-AT"/>
        </a:p>
      </dgm:t>
    </dgm:pt>
    <dgm:pt modelId="{A5DFD2B1-1815-40D1-846D-650FB7665626}" type="parTrans" cxnId="{6C7339D7-4BCB-4EB9-8749-50227A74F90B}">
      <dgm:prSet/>
      <dgm:spPr/>
      <dgm:t>
        <a:bodyPr/>
        <a:lstStyle/>
        <a:p>
          <a:endParaRPr lang="de-AT"/>
        </a:p>
      </dgm:t>
    </dgm:pt>
    <dgm:pt modelId="{B9F236BA-C043-4F00-BB8E-009AD067F832}">
      <dgm:prSet phldrT="[Text]" custT="1"/>
      <dgm:spPr>
        <a:solidFill>
          <a:srgbClr val="0271BB"/>
        </a:solidFill>
      </dgm:spPr>
      <dgm:t>
        <a:bodyPr/>
        <a:lstStyle/>
        <a:p>
          <a:pPr>
            <a:spcAft>
              <a:spcPts val="588"/>
            </a:spcAft>
          </a:pPr>
          <a:r>
            <a:rPr lang="en-US" sz="1400" dirty="0">
              <a:solidFill>
                <a:schemeClr val="bg1"/>
              </a:solidFill>
              <a:latin typeface="TheSans UHH" panose="020B0502050302020203" pitchFamily="34" charset="0"/>
              <a:ea typeface="+mn-ea"/>
              <a:cs typeface="TheSans UHH" panose="020B0502050302020203" pitchFamily="34" charset="0"/>
            </a:rPr>
            <a:t>Register in Hamburg</a:t>
          </a:r>
        </a:p>
      </dgm:t>
    </dgm:pt>
    <dgm:pt modelId="{1A3B5F78-9495-4738-94A3-410ED09B391F}" type="parTrans" cxnId="{ADCE4A22-D17B-46AB-B5B0-DFECD021563B}">
      <dgm:prSet/>
      <dgm:spPr/>
      <dgm:t>
        <a:bodyPr/>
        <a:lstStyle/>
        <a:p>
          <a:endParaRPr lang="de-AT"/>
        </a:p>
      </dgm:t>
    </dgm:pt>
    <dgm:pt modelId="{F65D169E-5911-4772-82B5-DEFEC9E0444E}" type="sibTrans" cxnId="{ADCE4A22-D17B-46AB-B5B0-DFECD021563B}">
      <dgm:prSet/>
      <dgm:spPr/>
      <dgm:t>
        <a:bodyPr/>
        <a:lstStyle/>
        <a:p>
          <a:endParaRPr lang="de-AT"/>
        </a:p>
      </dgm:t>
    </dgm:pt>
    <dgm:pt modelId="{BE85495F-02F5-4664-AB8F-FFF41374A8C4}">
      <dgm:prSet phldrT="[Text]" custT="1"/>
      <dgm:spPr>
        <a:solidFill>
          <a:srgbClr val="0271BB"/>
        </a:solidFill>
      </dgm:spPr>
      <dgm:t>
        <a:bodyPr/>
        <a:lstStyle/>
        <a:p>
          <a:pPr>
            <a:spcAft>
              <a:spcPts val="588"/>
            </a:spcAft>
          </a:pPr>
          <a:r>
            <a:rPr lang="en-US" sz="1400">
              <a:solidFill>
                <a:schemeClr val="bg1"/>
              </a:solidFill>
              <a:latin typeface="TheSans UHH" panose="020B0502050302020203" pitchFamily="34" charset="0"/>
              <a:ea typeface="+mn-ea"/>
              <a:cs typeface="TheSans UHH" panose="020B0502050302020203" pitchFamily="34" charset="0"/>
            </a:rPr>
            <a:t>Open a bank account</a:t>
          </a:r>
        </a:p>
      </dgm:t>
    </dgm:pt>
    <dgm:pt modelId="{9107364F-14F1-4E5E-B4B7-EF85CF35765A}" type="parTrans" cxnId="{C284F0E3-1B76-4069-9C67-377CC0FA1ECF}">
      <dgm:prSet/>
      <dgm:spPr/>
      <dgm:t>
        <a:bodyPr/>
        <a:lstStyle/>
        <a:p>
          <a:endParaRPr lang="de-AT"/>
        </a:p>
      </dgm:t>
    </dgm:pt>
    <dgm:pt modelId="{49D22F5E-A005-4769-9C4C-34231D408864}" type="sibTrans" cxnId="{C284F0E3-1B76-4069-9C67-377CC0FA1ECF}">
      <dgm:prSet/>
      <dgm:spPr/>
      <dgm:t>
        <a:bodyPr/>
        <a:lstStyle/>
        <a:p>
          <a:endParaRPr lang="de-AT"/>
        </a:p>
      </dgm:t>
    </dgm:pt>
    <dgm:pt modelId="{E328B238-27AB-401E-945B-7DA3BBD184B5}">
      <dgm:prSet phldrT="[Text]" custT="1"/>
      <dgm:spPr>
        <a:solidFill>
          <a:srgbClr val="0271BB"/>
        </a:solidFill>
      </dgm:spPr>
      <dgm:t>
        <a:bodyPr/>
        <a:lstStyle/>
        <a:p>
          <a:pPr>
            <a:spcAft>
              <a:spcPts val="588"/>
            </a:spcAft>
          </a:pPr>
          <a:r>
            <a:rPr lang="en-US" sz="1400" dirty="0">
              <a:solidFill>
                <a:schemeClr val="bg1"/>
              </a:solidFill>
              <a:latin typeface="TheSans UHH" panose="020B0502050302020203" pitchFamily="34" charset="0"/>
              <a:ea typeface="+mn-ea"/>
              <a:cs typeface="TheSans UHH" panose="020B0502050302020203" pitchFamily="34" charset="0"/>
            </a:rPr>
            <a:t>Apply for health insurance</a:t>
          </a:r>
        </a:p>
      </dgm:t>
    </dgm:pt>
    <dgm:pt modelId="{67891ADA-5CF3-499C-886D-BEFFAF4AAD8C}" type="parTrans" cxnId="{8E8D7B6D-8CC2-4C2B-9ECD-768A0854BDB9}">
      <dgm:prSet/>
      <dgm:spPr/>
      <dgm:t>
        <a:bodyPr/>
        <a:lstStyle/>
        <a:p>
          <a:endParaRPr lang="de-AT"/>
        </a:p>
      </dgm:t>
    </dgm:pt>
    <dgm:pt modelId="{53F3058F-E265-4FEC-A68E-BB66DC3CF265}" type="sibTrans" cxnId="{8E8D7B6D-8CC2-4C2B-9ECD-768A0854BDB9}">
      <dgm:prSet/>
      <dgm:spPr/>
      <dgm:t>
        <a:bodyPr/>
        <a:lstStyle/>
        <a:p>
          <a:endParaRPr lang="de-AT"/>
        </a:p>
      </dgm:t>
    </dgm:pt>
    <dgm:pt modelId="{FFA23699-F746-4090-ACD8-3BAE5F4B3A35}">
      <dgm:prSet phldrT="[Text]" custT="1"/>
      <dgm:spPr>
        <a:solidFill>
          <a:srgbClr val="0271BB"/>
        </a:solidFill>
      </dgm:spPr>
      <dgm:t>
        <a:bodyPr/>
        <a:lstStyle/>
        <a:p>
          <a:pPr>
            <a:spcAft>
              <a:spcPts val="588"/>
            </a:spcAft>
          </a:pPr>
          <a:r>
            <a:rPr lang="en-US" sz="1400" dirty="0">
              <a:solidFill>
                <a:schemeClr val="bg1"/>
              </a:solidFill>
              <a:latin typeface="TheSans UHH" panose="020B0502050302020203" pitchFamily="34" charset="0"/>
              <a:ea typeface="+mn-ea"/>
              <a:cs typeface="TheSans UHH" panose="020B0502050302020203" pitchFamily="34" charset="0"/>
            </a:rPr>
            <a:t>Apply for a residence permit (Non-EU Students)</a:t>
          </a:r>
        </a:p>
      </dgm:t>
    </dgm:pt>
    <dgm:pt modelId="{DAB52C52-6470-4687-965C-264A0779B665}" type="parTrans" cxnId="{9ED03823-56A8-48F6-8143-7F3E7A4FF40A}">
      <dgm:prSet/>
      <dgm:spPr/>
      <dgm:t>
        <a:bodyPr/>
        <a:lstStyle/>
        <a:p>
          <a:endParaRPr lang="de-AT"/>
        </a:p>
      </dgm:t>
    </dgm:pt>
    <dgm:pt modelId="{B3027F95-73BC-4C32-B977-53E93AE84AE4}" type="sibTrans" cxnId="{9ED03823-56A8-48F6-8143-7F3E7A4FF40A}">
      <dgm:prSet/>
      <dgm:spPr/>
      <dgm:t>
        <a:bodyPr/>
        <a:lstStyle/>
        <a:p>
          <a:endParaRPr lang="de-AT"/>
        </a:p>
      </dgm:t>
    </dgm:pt>
    <dgm:pt modelId="{33B8CE4F-9698-453B-BAD6-1A94E02BCBE1}">
      <dgm:prSet phldrT="[Text]" custT="1"/>
      <dgm:spPr>
        <a:solidFill>
          <a:srgbClr val="80B8DD"/>
        </a:solidFill>
      </dgm:spPr>
      <dgm:t>
        <a:bodyPr/>
        <a:lstStyle/>
        <a:p>
          <a:pPr>
            <a:spcAft>
              <a:spcPts val="588"/>
            </a:spcAft>
            <a:buFont typeface="Arial" panose="020B0604020202020204" pitchFamily="34" charset="0"/>
            <a:buChar char="•"/>
          </a:pPr>
          <a:r>
            <a:rPr lang="de-DE" sz="1400" dirty="0">
              <a:latin typeface="TheSans UHH" panose="020B0502050302020203" pitchFamily="34" charset="0"/>
            </a:rPr>
            <a:t>Events </a:t>
          </a:r>
          <a:r>
            <a:rPr lang="de-DE" sz="1400" dirty="0" err="1">
              <a:latin typeface="TheSans UHH" panose="020B0502050302020203" pitchFamily="34" charset="0"/>
            </a:rPr>
            <a:t>for</a:t>
          </a:r>
          <a:r>
            <a:rPr lang="de-DE" sz="1400" dirty="0">
              <a:latin typeface="TheSans UHH" panose="020B0502050302020203" pitchFamily="34" charset="0"/>
            </a:rPr>
            <a:t> first-</a:t>
          </a:r>
          <a:r>
            <a:rPr lang="de-DE" sz="1400" dirty="0" err="1">
              <a:latin typeface="TheSans UHH" panose="020B0502050302020203" pitchFamily="34" charset="0"/>
            </a:rPr>
            <a:t>year</a:t>
          </a:r>
          <a:r>
            <a:rPr lang="de-DE" sz="1400" dirty="0">
              <a:latin typeface="TheSans UHH" panose="020B0502050302020203" pitchFamily="34" charset="0"/>
            </a:rPr>
            <a:t> </a:t>
          </a:r>
          <a:r>
            <a:rPr lang="de-DE" sz="1400" dirty="0" err="1">
              <a:latin typeface="TheSans UHH" panose="020B0502050302020203" pitchFamily="34" charset="0"/>
            </a:rPr>
            <a:t>students</a:t>
          </a:r>
          <a:endParaRPr lang="en-US" sz="1400" dirty="0">
            <a:latin typeface="TheSans UHH" panose="020B0502050302020203" pitchFamily="34" charset="0"/>
          </a:endParaRPr>
        </a:p>
      </dgm:t>
    </dgm:pt>
    <dgm:pt modelId="{7F650C7A-7CC0-405D-A7CB-9B82C95F3E52}" type="parTrans" cxnId="{344E87E6-0331-4A6C-A81D-39D7F4A9143A}">
      <dgm:prSet/>
      <dgm:spPr/>
      <dgm:t>
        <a:bodyPr/>
        <a:lstStyle/>
        <a:p>
          <a:endParaRPr lang="de-AT"/>
        </a:p>
      </dgm:t>
    </dgm:pt>
    <dgm:pt modelId="{D69356D1-2BC9-4800-83CE-E15F0D69FB4D}" type="sibTrans" cxnId="{344E87E6-0331-4A6C-A81D-39D7F4A9143A}">
      <dgm:prSet/>
      <dgm:spPr/>
      <dgm:t>
        <a:bodyPr/>
        <a:lstStyle/>
        <a:p>
          <a:endParaRPr lang="de-AT"/>
        </a:p>
      </dgm:t>
    </dgm:pt>
    <dgm:pt modelId="{3771125E-128F-40D9-9B77-17BD29A2FACD}">
      <dgm:prSet phldrT="[Text]" custT="1"/>
      <dgm:spPr>
        <a:solidFill>
          <a:srgbClr val="80B8DD"/>
        </a:solidFill>
      </dgm:spPr>
      <dgm:t>
        <a:bodyPr/>
        <a:lstStyle/>
        <a:p>
          <a:pPr>
            <a:spcAft>
              <a:spcPts val="588"/>
            </a:spcAft>
            <a:buFont typeface="Arial" panose="020B0604020202020204" pitchFamily="34" charset="0"/>
            <a:buChar char="•"/>
          </a:pPr>
          <a:r>
            <a:rPr lang="de-DE" sz="1400" dirty="0" err="1">
              <a:latin typeface="TheSans UHH" panose="020B0502050302020203" pitchFamily="34" charset="0"/>
            </a:rPr>
            <a:t>Getting</a:t>
          </a:r>
          <a:r>
            <a:rPr lang="de-DE" sz="1400" dirty="0">
              <a:latin typeface="TheSans UHH" panose="020B0502050302020203" pitchFamily="34" charset="0"/>
            </a:rPr>
            <a:t> </a:t>
          </a:r>
          <a:r>
            <a:rPr lang="de-DE" sz="1400" dirty="0" err="1">
              <a:latin typeface="TheSans UHH" panose="020B0502050302020203" pitchFamily="34" charset="0"/>
            </a:rPr>
            <a:t>your</a:t>
          </a:r>
          <a:r>
            <a:rPr lang="de-DE" sz="1400" dirty="0">
              <a:latin typeface="TheSans UHH" panose="020B0502050302020203" pitchFamily="34" charset="0"/>
            </a:rPr>
            <a:t> </a:t>
          </a:r>
          <a:r>
            <a:rPr lang="de-DE" sz="1400" dirty="0" err="1">
              <a:latin typeface="TheSans UHH" panose="020B0502050302020203" pitchFamily="34" charset="0"/>
            </a:rPr>
            <a:t>semester</a:t>
          </a:r>
          <a:r>
            <a:rPr lang="de-DE" sz="1400" dirty="0">
              <a:latin typeface="TheSans UHH" panose="020B0502050302020203" pitchFamily="34" charset="0"/>
            </a:rPr>
            <a:t> </a:t>
          </a:r>
          <a:r>
            <a:rPr lang="de-DE" sz="1400" dirty="0" err="1">
              <a:latin typeface="TheSans UHH" panose="020B0502050302020203" pitchFamily="34" charset="0"/>
            </a:rPr>
            <a:t>documents</a:t>
          </a:r>
          <a:r>
            <a:rPr lang="de-DE" sz="1400" dirty="0">
              <a:latin typeface="TheSans UHH" panose="020B0502050302020203" pitchFamily="34" charset="0"/>
            </a:rPr>
            <a:t> and Deutschland-Semesterticket</a:t>
          </a:r>
          <a:endParaRPr lang="en-US" sz="1400" dirty="0">
            <a:latin typeface="TheSans UHH" panose="020B0502050302020203" pitchFamily="34" charset="0"/>
          </a:endParaRPr>
        </a:p>
      </dgm:t>
    </dgm:pt>
    <dgm:pt modelId="{E6E11DD4-B9BB-4912-B6B7-207ACB9BE539}" type="parTrans" cxnId="{DD46597C-7AA6-4BCC-AC2F-47609954EF17}">
      <dgm:prSet/>
      <dgm:spPr/>
      <dgm:t>
        <a:bodyPr/>
        <a:lstStyle/>
        <a:p>
          <a:endParaRPr lang="de-AT"/>
        </a:p>
      </dgm:t>
    </dgm:pt>
    <dgm:pt modelId="{81D27807-7CA2-44FA-A660-E0DAD6A5DF7B}" type="sibTrans" cxnId="{DD46597C-7AA6-4BCC-AC2F-47609954EF17}">
      <dgm:prSet/>
      <dgm:spPr/>
      <dgm:t>
        <a:bodyPr/>
        <a:lstStyle/>
        <a:p>
          <a:endParaRPr lang="de-AT"/>
        </a:p>
      </dgm:t>
    </dgm:pt>
    <dgm:pt modelId="{9219CC2F-C4DD-4568-B296-85C1A384F848}">
      <dgm:prSet phldrT="[Text]" custT="1"/>
      <dgm:spPr>
        <a:solidFill>
          <a:srgbClr val="80B8DD"/>
        </a:solidFill>
      </dgm:spPr>
      <dgm:t>
        <a:bodyPr/>
        <a:lstStyle/>
        <a:p>
          <a:pPr>
            <a:spcAft>
              <a:spcPts val="588"/>
            </a:spcAft>
            <a:buFont typeface="Arial" panose="020B0604020202020204" pitchFamily="34" charset="0"/>
            <a:buChar char="•"/>
          </a:pPr>
          <a:r>
            <a:rPr lang="de-DE" sz="1400" dirty="0">
              <a:latin typeface="TheSans UHH" panose="020B0502050302020203" pitchFamily="34" charset="0"/>
            </a:rPr>
            <a:t>Setting </a:t>
          </a:r>
          <a:r>
            <a:rPr lang="de-DE" sz="1400" dirty="0" err="1">
              <a:latin typeface="TheSans UHH" panose="020B0502050302020203" pitchFamily="34" charset="0"/>
            </a:rPr>
            <a:t>up</a:t>
          </a:r>
          <a:r>
            <a:rPr lang="de-DE" sz="1400" dirty="0">
              <a:latin typeface="TheSans UHH" panose="020B0502050302020203" pitchFamily="34" charset="0"/>
            </a:rPr>
            <a:t> </a:t>
          </a:r>
          <a:r>
            <a:rPr lang="de-DE" sz="1400" dirty="0" err="1">
              <a:latin typeface="TheSans UHH" panose="020B0502050302020203" pitchFamily="34" charset="0"/>
            </a:rPr>
            <a:t>your</a:t>
          </a:r>
          <a:r>
            <a:rPr lang="de-DE" sz="1400" dirty="0">
              <a:latin typeface="TheSans UHH" panose="020B0502050302020203" pitchFamily="34" charset="0"/>
            </a:rPr>
            <a:t> </a:t>
          </a:r>
          <a:r>
            <a:rPr lang="de-DE" sz="1400" dirty="0" err="1">
              <a:latin typeface="TheSans UHH" panose="020B0502050302020203" pitchFamily="34" charset="0"/>
            </a:rPr>
            <a:t>user</a:t>
          </a:r>
          <a:r>
            <a:rPr lang="de-DE" sz="1400" dirty="0">
              <a:latin typeface="TheSans UHH" panose="020B0502050302020203" pitchFamily="34" charset="0"/>
            </a:rPr>
            <a:t> ID, </a:t>
          </a:r>
          <a:r>
            <a:rPr lang="de-DE" sz="1400" dirty="0" err="1">
              <a:latin typeface="TheSans UHH" panose="020B0502050302020203" pitchFamily="34" charset="0"/>
            </a:rPr>
            <a:t>university</a:t>
          </a:r>
          <a:r>
            <a:rPr lang="de-DE" sz="1400" dirty="0">
              <a:latin typeface="TheSans UHH" panose="020B0502050302020203" pitchFamily="34" charset="0"/>
            </a:rPr>
            <a:t> email, and WiFi</a:t>
          </a:r>
          <a:endParaRPr lang="en-US" sz="1400" dirty="0">
            <a:latin typeface="TheSans UHH" panose="020B0502050302020203" pitchFamily="34" charset="0"/>
          </a:endParaRPr>
        </a:p>
      </dgm:t>
    </dgm:pt>
    <dgm:pt modelId="{61C9F9F4-E8BA-4DB3-B6F3-3A9B40A73705}" type="parTrans" cxnId="{9A8B51C0-1BE3-4C44-AF3C-31954303D2ED}">
      <dgm:prSet/>
      <dgm:spPr/>
      <dgm:t>
        <a:bodyPr/>
        <a:lstStyle/>
        <a:p>
          <a:endParaRPr lang="de-AT"/>
        </a:p>
      </dgm:t>
    </dgm:pt>
    <dgm:pt modelId="{C6175D27-61EA-4639-BF5D-48F3FE722B83}" type="sibTrans" cxnId="{9A8B51C0-1BE3-4C44-AF3C-31954303D2ED}">
      <dgm:prSet/>
      <dgm:spPr/>
      <dgm:t>
        <a:bodyPr/>
        <a:lstStyle/>
        <a:p>
          <a:endParaRPr lang="de-AT"/>
        </a:p>
      </dgm:t>
    </dgm:pt>
    <dgm:pt modelId="{C174D2BB-A62E-4ADF-97C0-F8F9F67E3517}">
      <dgm:prSet phldrT="[Text]" custT="1"/>
      <dgm:spPr>
        <a:solidFill>
          <a:srgbClr val="80B8DD"/>
        </a:solidFill>
      </dgm:spPr>
      <dgm:t>
        <a:bodyPr/>
        <a:lstStyle/>
        <a:p>
          <a:pPr>
            <a:spcAft>
              <a:spcPts val="588"/>
            </a:spcAft>
            <a:buFont typeface="Arial" panose="020B0604020202020204" pitchFamily="34" charset="0"/>
            <a:buChar char="•"/>
          </a:pPr>
          <a:r>
            <a:rPr lang="de-DE" sz="1400" dirty="0" err="1">
              <a:latin typeface="TheSans UHH" panose="020B0502050302020203" pitchFamily="34" charset="0"/>
            </a:rPr>
            <a:t>Appling</a:t>
          </a:r>
          <a:r>
            <a:rPr lang="de-DE" sz="1400" dirty="0">
              <a:latin typeface="TheSans UHH" panose="020B0502050302020203" pitchFamily="34" charset="0"/>
            </a:rPr>
            <a:t> </a:t>
          </a:r>
          <a:r>
            <a:rPr lang="de-DE" sz="1400" dirty="0" err="1">
              <a:latin typeface="TheSans UHH" panose="020B0502050302020203" pitchFamily="34" charset="0"/>
            </a:rPr>
            <a:t>for</a:t>
          </a:r>
          <a:r>
            <a:rPr lang="de-DE" sz="1400" dirty="0">
              <a:latin typeface="TheSans UHH" panose="020B0502050302020203" pitchFamily="34" charset="0"/>
            </a:rPr>
            <a:t> and pick </a:t>
          </a:r>
          <a:r>
            <a:rPr lang="de-DE" sz="1400" dirty="0" err="1">
              <a:latin typeface="TheSans UHH" panose="020B0502050302020203" pitchFamily="34" charset="0"/>
            </a:rPr>
            <a:t>up</a:t>
          </a:r>
          <a:r>
            <a:rPr lang="de-DE" sz="1400" dirty="0">
              <a:latin typeface="TheSans UHH" panose="020B0502050302020203" pitchFamily="34" charset="0"/>
            </a:rPr>
            <a:t> a </a:t>
          </a:r>
          <a:r>
            <a:rPr lang="de-DE" sz="1400" dirty="0" err="1">
              <a:latin typeface="TheSans UHH" panose="020B0502050302020203" pitchFamily="34" charset="0"/>
            </a:rPr>
            <a:t>library</a:t>
          </a:r>
          <a:r>
            <a:rPr lang="de-DE" sz="1400" dirty="0">
              <a:latin typeface="TheSans UHH" panose="020B0502050302020203" pitchFamily="34" charset="0"/>
            </a:rPr>
            <a:t> </a:t>
          </a:r>
          <a:r>
            <a:rPr lang="de-DE" sz="1400" dirty="0" err="1">
              <a:latin typeface="TheSans UHH" panose="020B0502050302020203" pitchFamily="34" charset="0"/>
            </a:rPr>
            <a:t>card</a:t>
          </a:r>
          <a:endParaRPr lang="en-US" sz="1400" dirty="0">
            <a:latin typeface="TheSans UHH" panose="020B0502050302020203" pitchFamily="34" charset="0"/>
          </a:endParaRPr>
        </a:p>
      </dgm:t>
    </dgm:pt>
    <dgm:pt modelId="{3811ABAB-9ADA-447F-BB41-180A8AB62E52}" type="parTrans" cxnId="{1D9C260F-2FAF-43A1-A891-5D2BE33D12B6}">
      <dgm:prSet/>
      <dgm:spPr/>
      <dgm:t>
        <a:bodyPr/>
        <a:lstStyle/>
        <a:p>
          <a:endParaRPr lang="de-AT"/>
        </a:p>
      </dgm:t>
    </dgm:pt>
    <dgm:pt modelId="{1AF7BAF9-3FE7-4488-A495-3DCA939AF349}" type="sibTrans" cxnId="{1D9C260F-2FAF-43A1-A891-5D2BE33D12B6}">
      <dgm:prSet/>
      <dgm:spPr/>
      <dgm:t>
        <a:bodyPr/>
        <a:lstStyle/>
        <a:p>
          <a:endParaRPr lang="de-AT"/>
        </a:p>
      </dgm:t>
    </dgm:pt>
    <dgm:pt modelId="{687082C7-9B15-4AF5-86C6-1444C22B72CE}" type="pres">
      <dgm:prSet presAssocID="{EE37D5D6-6765-41A8-80BE-8FB406EB2E0D}" presName="linearFlow" presStyleCnt="0">
        <dgm:presLayoutVars>
          <dgm:dir/>
          <dgm:animLvl val="lvl"/>
          <dgm:resizeHandles/>
        </dgm:presLayoutVars>
      </dgm:prSet>
      <dgm:spPr/>
    </dgm:pt>
    <dgm:pt modelId="{C2EE16B1-FB02-4C20-A2E2-DB89B1697F17}" type="pres">
      <dgm:prSet presAssocID="{23238824-C412-47D6-8A18-A77DC0FC19BE}" presName="compositeNode" presStyleCnt="0">
        <dgm:presLayoutVars>
          <dgm:bulletEnabled val="1"/>
        </dgm:presLayoutVars>
      </dgm:prSet>
      <dgm:spPr/>
    </dgm:pt>
    <dgm:pt modelId="{77748C68-9EF7-477F-9F26-F69388057EF9}" type="pres">
      <dgm:prSet presAssocID="{23238824-C412-47D6-8A18-A77DC0FC19BE}" presName="image"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000" r="-2000"/>
          </a:stretch>
        </a:blipFill>
      </dgm:spPr>
    </dgm:pt>
    <dgm:pt modelId="{CC8A156C-7922-4BFE-ACF3-3AF73D2075AA}" type="pres">
      <dgm:prSet presAssocID="{23238824-C412-47D6-8A18-A77DC0FC19BE}" presName="childNode" presStyleLbl="node1" presStyleIdx="0" presStyleCnt="2">
        <dgm:presLayoutVars>
          <dgm:bulletEnabled val="1"/>
        </dgm:presLayoutVars>
      </dgm:prSet>
      <dgm:spPr/>
    </dgm:pt>
    <dgm:pt modelId="{1A76F2A7-D6B4-4D03-81A0-0FF16E068CAF}" type="pres">
      <dgm:prSet presAssocID="{23238824-C412-47D6-8A18-A77DC0FC19BE}" presName="parentNode" presStyleLbl="revTx" presStyleIdx="0" presStyleCnt="2">
        <dgm:presLayoutVars>
          <dgm:chMax val="0"/>
          <dgm:bulletEnabled val="1"/>
        </dgm:presLayoutVars>
      </dgm:prSet>
      <dgm:spPr/>
    </dgm:pt>
    <dgm:pt modelId="{678FB62D-656B-40CB-A4A2-6B3C9DF7E1C7}" type="pres">
      <dgm:prSet presAssocID="{7DA13180-D25C-493C-B431-14BF23AD8B3B}" presName="sibTrans" presStyleCnt="0"/>
      <dgm:spPr/>
    </dgm:pt>
    <dgm:pt modelId="{CD8D6187-5439-4EFB-A564-7046B13DF154}" type="pres">
      <dgm:prSet presAssocID="{BCE80D10-4C1E-48B1-9789-9C1A6C163C24}" presName="compositeNode" presStyleCnt="0">
        <dgm:presLayoutVars>
          <dgm:bulletEnabled val="1"/>
        </dgm:presLayoutVars>
      </dgm:prSet>
      <dgm:spPr/>
    </dgm:pt>
    <dgm:pt modelId="{97471694-68C7-41D1-8F8B-805BFE86C87B}" type="pres">
      <dgm:prSet presAssocID="{BCE80D10-4C1E-48B1-9789-9C1A6C163C24}" presName="image" presStyleLbl="fgImgPlac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pt>
    <dgm:pt modelId="{55B4C83C-0B98-4E57-A266-259BE1BF30A5}" type="pres">
      <dgm:prSet presAssocID="{BCE80D10-4C1E-48B1-9789-9C1A6C163C24}" presName="childNode" presStyleLbl="node1" presStyleIdx="1" presStyleCnt="2">
        <dgm:presLayoutVars>
          <dgm:bulletEnabled val="1"/>
        </dgm:presLayoutVars>
      </dgm:prSet>
      <dgm:spPr/>
    </dgm:pt>
    <dgm:pt modelId="{EA7CB628-CE53-4E4E-8A2E-9316DFA22A23}" type="pres">
      <dgm:prSet presAssocID="{BCE80D10-4C1E-48B1-9789-9C1A6C163C24}" presName="parentNode" presStyleLbl="revTx" presStyleIdx="1" presStyleCnt="2">
        <dgm:presLayoutVars>
          <dgm:chMax val="0"/>
          <dgm:bulletEnabled val="1"/>
        </dgm:presLayoutVars>
      </dgm:prSet>
      <dgm:spPr/>
    </dgm:pt>
  </dgm:ptLst>
  <dgm:cxnLst>
    <dgm:cxn modelId="{1D9C260F-2FAF-43A1-A891-5D2BE33D12B6}" srcId="{BCE80D10-4C1E-48B1-9789-9C1A6C163C24}" destId="{C174D2BB-A62E-4ADF-97C0-F8F9F67E3517}" srcOrd="4" destOrd="0" parTransId="{3811ABAB-9ADA-447F-BB41-180A8AB62E52}" sibTransId="{1AF7BAF9-3FE7-4488-A495-3DCA939AF349}"/>
    <dgm:cxn modelId="{0C704A14-75FB-46D6-9460-CFEE7A957EF7}" type="presOf" srcId="{BE85495F-02F5-4664-AB8F-FFF41374A8C4}" destId="{CC8A156C-7922-4BFE-ACF3-3AF73D2075AA}" srcOrd="0" destOrd="2" presId="urn:microsoft.com/office/officeart/2005/8/layout/hList2"/>
    <dgm:cxn modelId="{BFD8BA1C-1173-46E4-8261-7D887F901645}" type="presOf" srcId="{E328B238-27AB-401E-945B-7DA3BBD184B5}" destId="{CC8A156C-7922-4BFE-ACF3-3AF73D2075AA}" srcOrd="0" destOrd="3" presId="urn:microsoft.com/office/officeart/2005/8/layout/hList2"/>
    <dgm:cxn modelId="{BC40871E-567F-4537-88F7-3FC1C9097808}" type="presOf" srcId="{23238824-C412-47D6-8A18-A77DC0FC19BE}" destId="{1A76F2A7-D6B4-4D03-81A0-0FF16E068CAF}" srcOrd="0" destOrd="0" presId="urn:microsoft.com/office/officeart/2005/8/layout/hList2"/>
    <dgm:cxn modelId="{ADCE4A22-D17B-46AB-B5B0-DFECD021563B}" srcId="{23238824-C412-47D6-8A18-A77DC0FC19BE}" destId="{B9F236BA-C043-4F00-BB8E-009AD067F832}" srcOrd="1" destOrd="0" parTransId="{1A3B5F78-9495-4738-94A3-410ED09B391F}" sibTransId="{F65D169E-5911-4772-82B5-DEFEC9E0444E}"/>
    <dgm:cxn modelId="{9ED03823-56A8-48F6-8143-7F3E7A4FF40A}" srcId="{23238824-C412-47D6-8A18-A77DC0FC19BE}" destId="{FFA23699-F746-4090-ACD8-3BAE5F4B3A35}" srcOrd="4" destOrd="0" parTransId="{DAB52C52-6470-4687-965C-264A0779B665}" sibTransId="{B3027F95-73BC-4C32-B977-53E93AE84AE4}"/>
    <dgm:cxn modelId="{C451FF26-F279-46BF-8BE5-D94FEC7102F8}" type="presOf" srcId="{EE37D5D6-6765-41A8-80BE-8FB406EB2E0D}" destId="{687082C7-9B15-4AF5-86C6-1444C22B72CE}" srcOrd="0" destOrd="0" presId="urn:microsoft.com/office/officeart/2005/8/layout/hList2"/>
    <dgm:cxn modelId="{1119AD2A-A16D-4FBD-8B40-D9AAEFB776B1}" type="presOf" srcId="{B9F236BA-C043-4F00-BB8E-009AD067F832}" destId="{CC8A156C-7922-4BFE-ACF3-3AF73D2075AA}" srcOrd="0" destOrd="1" presId="urn:microsoft.com/office/officeart/2005/8/layout/hList2"/>
    <dgm:cxn modelId="{0AB1982B-C942-455E-BE60-6CF981ABD860}" type="presOf" srcId="{F0EC5465-A00F-4FF6-8138-EA6DF0F8B1CD}" destId="{CC8A156C-7922-4BFE-ACF3-3AF73D2075AA}" srcOrd="0" destOrd="0" presId="urn:microsoft.com/office/officeart/2005/8/layout/hList2"/>
    <dgm:cxn modelId="{2F09DD2F-CEA4-401B-93F0-626CA26F201C}" type="presOf" srcId="{FFA23699-F746-4090-ACD8-3BAE5F4B3A35}" destId="{CC8A156C-7922-4BFE-ACF3-3AF73D2075AA}" srcOrd="0" destOrd="4" presId="urn:microsoft.com/office/officeart/2005/8/layout/hList2"/>
    <dgm:cxn modelId="{42BD2842-B3A2-4EE2-AB3F-8A4551FF8363}" type="presOf" srcId="{C174D2BB-A62E-4ADF-97C0-F8F9F67E3517}" destId="{55B4C83C-0B98-4E57-A266-259BE1BF30A5}" srcOrd="0" destOrd="4" presId="urn:microsoft.com/office/officeart/2005/8/layout/hList2"/>
    <dgm:cxn modelId="{E616DF67-6275-48BE-95B0-5A2A394B6A86}" type="presOf" srcId="{936C35E6-7677-4E26-AE3C-0AAF8E8BF8C8}" destId="{55B4C83C-0B98-4E57-A266-259BE1BF30A5}" srcOrd="0" destOrd="0" presId="urn:microsoft.com/office/officeart/2005/8/layout/hList2"/>
    <dgm:cxn modelId="{8E8D7B6D-8CC2-4C2B-9ECD-768A0854BDB9}" srcId="{23238824-C412-47D6-8A18-A77DC0FC19BE}" destId="{E328B238-27AB-401E-945B-7DA3BBD184B5}" srcOrd="3" destOrd="0" parTransId="{67891ADA-5CF3-499C-886D-BEFFAF4AAD8C}" sibTransId="{53F3058F-E265-4FEC-A68E-BB66DC3CF265}"/>
    <dgm:cxn modelId="{02FAF570-F7A7-4ECA-AD85-243D2C25B3F8}" type="presOf" srcId="{9219CC2F-C4DD-4568-B296-85C1A384F848}" destId="{55B4C83C-0B98-4E57-A266-259BE1BF30A5}" srcOrd="0" destOrd="3" presId="urn:microsoft.com/office/officeart/2005/8/layout/hList2"/>
    <dgm:cxn modelId="{4821CE58-1CF8-4172-AF3C-B4B2E60F71FB}" srcId="{23238824-C412-47D6-8A18-A77DC0FC19BE}" destId="{F0EC5465-A00F-4FF6-8138-EA6DF0F8B1CD}" srcOrd="0" destOrd="0" parTransId="{3A62F1C4-FF40-49C2-904C-E920C264136A}" sibTransId="{5C310CD0-A4CE-463C-BC72-6AE89412F1B9}"/>
    <dgm:cxn modelId="{DD46597C-7AA6-4BCC-AC2F-47609954EF17}" srcId="{BCE80D10-4C1E-48B1-9789-9C1A6C163C24}" destId="{3771125E-128F-40D9-9B77-17BD29A2FACD}" srcOrd="2" destOrd="0" parTransId="{E6E11DD4-B9BB-4912-B6B7-207ACB9BE539}" sibTransId="{81D27807-7CA2-44FA-A660-E0DAD6A5DF7B}"/>
    <dgm:cxn modelId="{6395797E-B6A6-4445-BC19-F966E2387355}" srcId="{EE37D5D6-6765-41A8-80BE-8FB406EB2E0D}" destId="{23238824-C412-47D6-8A18-A77DC0FC19BE}" srcOrd="0" destOrd="0" parTransId="{61B5DC19-6F4E-4530-9B91-363BE431D353}" sibTransId="{7DA13180-D25C-493C-B431-14BF23AD8B3B}"/>
    <dgm:cxn modelId="{8AAE43AE-0194-431A-9B51-0C3EA938CE6F}" srcId="{BCE80D10-4C1E-48B1-9789-9C1A6C163C24}" destId="{936C35E6-7677-4E26-AE3C-0AAF8E8BF8C8}" srcOrd="0" destOrd="0" parTransId="{62740659-6711-48ED-BA74-5D1FA9B5EF2F}" sibTransId="{CCADE9C8-C7C2-4786-9497-9827A6F1DB50}"/>
    <dgm:cxn modelId="{3F9893B7-7F30-4DF4-99AE-2D943142ECB7}" type="presOf" srcId="{3771125E-128F-40D9-9B77-17BD29A2FACD}" destId="{55B4C83C-0B98-4E57-A266-259BE1BF30A5}" srcOrd="0" destOrd="2" presId="urn:microsoft.com/office/officeart/2005/8/layout/hList2"/>
    <dgm:cxn modelId="{B977C5BB-4847-40FD-969C-ECF75033EFE6}" type="presOf" srcId="{33B8CE4F-9698-453B-BAD6-1A94E02BCBE1}" destId="{55B4C83C-0B98-4E57-A266-259BE1BF30A5}" srcOrd="0" destOrd="1" presId="urn:microsoft.com/office/officeart/2005/8/layout/hList2"/>
    <dgm:cxn modelId="{9A8B51C0-1BE3-4C44-AF3C-31954303D2ED}" srcId="{BCE80D10-4C1E-48B1-9789-9C1A6C163C24}" destId="{9219CC2F-C4DD-4568-B296-85C1A384F848}" srcOrd="3" destOrd="0" parTransId="{61C9F9F4-E8BA-4DB3-B6F3-3A9B40A73705}" sibTransId="{C6175D27-61EA-4639-BF5D-48F3FE722B83}"/>
    <dgm:cxn modelId="{6C7339D7-4BCB-4EB9-8749-50227A74F90B}" srcId="{EE37D5D6-6765-41A8-80BE-8FB406EB2E0D}" destId="{BCE80D10-4C1E-48B1-9789-9C1A6C163C24}" srcOrd="1" destOrd="0" parTransId="{A5DFD2B1-1815-40D1-846D-650FB7665626}" sibTransId="{6F5666F1-E564-4549-BE41-5F513C17893A}"/>
    <dgm:cxn modelId="{C284F0E3-1B76-4069-9C67-377CC0FA1ECF}" srcId="{23238824-C412-47D6-8A18-A77DC0FC19BE}" destId="{BE85495F-02F5-4664-AB8F-FFF41374A8C4}" srcOrd="2" destOrd="0" parTransId="{9107364F-14F1-4E5E-B4B7-EF85CF35765A}" sibTransId="{49D22F5E-A005-4769-9C4C-34231D408864}"/>
    <dgm:cxn modelId="{344E87E6-0331-4A6C-A81D-39D7F4A9143A}" srcId="{BCE80D10-4C1E-48B1-9789-9C1A6C163C24}" destId="{33B8CE4F-9698-453B-BAD6-1A94E02BCBE1}" srcOrd="1" destOrd="0" parTransId="{7F650C7A-7CC0-405D-A7CB-9B82C95F3E52}" sibTransId="{D69356D1-2BC9-4800-83CE-E15F0D69FB4D}"/>
    <dgm:cxn modelId="{BD5E75E7-E31A-4C83-AC2D-A3CACE40B6CB}" type="presOf" srcId="{BCE80D10-4C1E-48B1-9789-9C1A6C163C24}" destId="{EA7CB628-CE53-4E4E-8A2E-9316DFA22A23}" srcOrd="0" destOrd="0" presId="urn:microsoft.com/office/officeart/2005/8/layout/hList2"/>
    <dgm:cxn modelId="{96BBFB9B-3770-4943-89B6-44621DEEF766}" type="presParOf" srcId="{687082C7-9B15-4AF5-86C6-1444C22B72CE}" destId="{C2EE16B1-FB02-4C20-A2E2-DB89B1697F17}" srcOrd="0" destOrd="0" presId="urn:microsoft.com/office/officeart/2005/8/layout/hList2"/>
    <dgm:cxn modelId="{79E6753F-04F9-44A9-8D7E-B2E58F74B9FF}" type="presParOf" srcId="{C2EE16B1-FB02-4C20-A2E2-DB89B1697F17}" destId="{77748C68-9EF7-477F-9F26-F69388057EF9}" srcOrd="0" destOrd="0" presId="urn:microsoft.com/office/officeart/2005/8/layout/hList2"/>
    <dgm:cxn modelId="{5CBE9BEE-673B-4BD5-B0BB-7D45AF943981}" type="presParOf" srcId="{C2EE16B1-FB02-4C20-A2E2-DB89B1697F17}" destId="{CC8A156C-7922-4BFE-ACF3-3AF73D2075AA}" srcOrd="1" destOrd="0" presId="urn:microsoft.com/office/officeart/2005/8/layout/hList2"/>
    <dgm:cxn modelId="{8BC8846D-B7FC-4A82-96BA-941053300F0D}" type="presParOf" srcId="{C2EE16B1-FB02-4C20-A2E2-DB89B1697F17}" destId="{1A76F2A7-D6B4-4D03-81A0-0FF16E068CAF}" srcOrd="2" destOrd="0" presId="urn:microsoft.com/office/officeart/2005/8/layout/hList2"/>
    <dgm:cxn modelId="{E3C6AA70-CB9A-481F-BB05-EA708EA0FDD8}" type="presParOf" srcId="{687082C7-9B15-4AF5-86C6-1444C22B72CE}" destId="{678FB62D-656B-40CB-A4A2-6B3C9DF7E1C7}" srcOrd="1" destOrd="0" presId="urn:microsoft.com/office/officeart/2005/8/layout/hList2"/>
    <dgm:cxn modelId="{EFB0E924-93DC-4C20-91E8-5459DFAB7821}" type="presParOf" srcId="{687082C7-9B15-4AF5-86C6-1444C22B72CE}" destId="{CD8D6187-5439-4EFB-A564-7046B13DF154}" srcOrd="2" destOrd="0" presId="urn:microsoft.com/office/officeart/2005/8/layout/hList2"/>
    <dgm:cxn modelId="{2BDC275F-4AC0-4B3F-BE42-EB189BD9C729}" type="presParOf" srcId="{CD8D6187-5439-4EFB-A564-7046B13DF154}" destId="{97471694-68C7-41D1-8F8B-805BFE86C87B}" srcOrd="0" destOrd="0" presId="urn:microsoft.com/office/officeart/2005/8/layout/hList2"/>
    <dgm:cxn modelId="{A15CEFE5-31F7-43C7-9C58-474314D6242B}" type="presParOf" srcId="{CD8D6187-5439-4EFB-A564-7046B13DF154}" destId="{55B4C83C-0B98-4E57-A266-259BE1BF30A5}" srcOrd="1" destOrd="0" presId="urn:microsoft.com/office/officeart/2005/8/layout/hList2"/>
    <dgm:cxn modelId="{4A26718B-C8C8-4CBD-81AD-10247376E6AF}" type="presParOf" srcId="{CD8D6187-5439-4EFB-A564-7046B13DF154}" destId="{EA7CB628-CE53-4E4E-8A2E-9316DFA22A23}"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E1A1FB-37F1-459E-B593-58C7BBE64BDD}"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de-DE"/>
        </a:p>
      </dgm:t>
    </dgm:pt>
    <dgm:pt modelId="{91ACFEC5-232A-4989-8F74-6EB1801A6F5C}">
      <dgm:prSet phldrT="[Text]" custT="1"/>
      <dgm:spPr/>
      <dgm:t>
        <a:bodyPr/>
        <a:lstStyle/>
        <a:p>
          <a:r>
            <a:rPr lang="en-US" sz="1600" dirty="0">
              <a:latin typeface="TheSans UHH" panose="020B0502050302020203" pitchFamily="34" charset="0"/>
            </a:rPr>
            <a:t>Room in a residence hall run by </a:t>
          </a:r>
          <a:r>
            <a:rPr lang="en-US" sz="1600" dirty="0" err="1">
              <a:latin typeface="TheSans UHH" panose="020B0502050302020203" pitchFamily="34" charset="0"/>
            </a:rPr>
            <a:t>Studierendenwerk</a:t>
          </a:r>
          <a:r>
            <a:rPr lang="en-US" sz="1600" dirty="0">
              <a:latin typeface="TheSans UHH" panose="020B0502050302020203" pitchFamily="34" charset="0"/>
            </a:rPr>
            <a:t> or another organization</a:t>
          </a:r>
        </a:p>
      </dgm:t>
    </dgm:pt>
    <dgm:pt modelId="{5FFF3591-DB42-44BA-8776-4D25048DBED1}" type="parTrans" cxnId="{57EF7621-4E6F-441C-A9A1-E247C078FE1A}">
      <dgm:prSet/>
      <dgm:spPr/>
      <dgm:t>
        <a:bodyPr/>
        <a:lstStyle/>
        <a:p>
          <a:endParaRPr lang="de-DE"/>
        </a:p>
      </dgm:t>
    </dgm:pt>
    <dgm:pt modelId="{1E56DAB3-76BC-41CA-8794-BC067802D614}" type="sibTrans" cxnId="{57EF7621-4E6F-441C-A9A1-E247C078FE1A}">
      <dgm:prSet/>
      <dgm:spPr/>
      <dgm:t>
        <a:bodyPr/>
        <a:lstStyle/>
        <a:p>
          <a:endParaRPr lang="de-DE"/>
        </a:p>
      </dgm:t>
    </dgm:pt>
    <dgm:pt modelId="{0A7BC1A0-075D-4603-A19E-8671AB008A3E}">
      <dgm:prSet phldrT="[Text]" custT="1"/>
      <dgm:spPr/>
      <dgm:t>
        <a:bodyPr/>
        <a:lstStyle/>
        <a:p>
          <a:r>
            <a:rPr lang="en-US" sz="1600" dirty="0">
              <a:latin typeface="TheSans UHH" panose="020B0502050302020203" pitchFamily="34" charset="0"/>
            </a:rPr>
            <a:t>Room in a shared apartment</a:t>
          </a:r>
        </a:p>
      </dgm:t>
    </dgm:pt>
    <dgm:pt modelId="{B033ADB0-F962-4C0E-9265-1F91AC3070F9}" type="parTrans" cxnId="{05772AC8-39E4-4FC6-A303-DD122544D8FD}">
      <dgm:prSet/>
      <dgm:spPr/>
      <dgm:t>
        <a:bodyPr/>
        <a:lstStyle/>
        <a:p>
          <a:endParaRPr lang="de-AT"/>
        </a:p>
      </dgm:t>
    </dgm:pt>
    <dgm:pt modelId="{852E53EC-9563-495E-9A6D-7DC7D96515D9}" type="sibTrans" cxnId="{05772AC8-39E4-4FC6-A303-DD122544D8FD}">
      <dgm:prSet/>
      <dgm:spPr/>
      <dgm:t>
        <a:bodyPr/>
        <a:lstStyle/>
        <a:p>
          <a:endParaRPr lang="de-AT"/>
        </a:p>
      </dgm:t>
    </dgm:pt>
    <dgm:pt modelId="{EB537177-BC44-44B4-B5C9-D0B93DCEF2BE}">
      <dgm:prSet phldrT="[Text]" custT="1"/>
      <dgm:spPr>
        <a:solidFill>
          <a:srgbClr val="F07F8C"/>
        </a:solidFill>
      </dgm:spPr>
      <dgm:t>
        <a:bodyPr/>
        <a:lstStyle/>
        <a:p>
          <a:r>
            <a:rPr lang="en-US" sz="1600" dirty="0">
              <a:latin typeface="TheSans UHH" panose="020B0502050302020203" pitchFamily="34" charset="0"/>
            </a:rPr>
            <a:t>Apartment rented by housing companies or individuals</a:t>
          </a:r>
        </a:p>
      </dgm:t>
    </dgm:pt>
    <dgm:pt modelId="{7CBA2A3F-750D-4F26-8213-3BD293FD8ED8}" type="parTrans" cxnId="{A59E1660-6EF6-48AE-9EF5-52697A63B7E3}">
      <dgm:prSet/>
      <dgm:spPr/>
      <dgm:t>
        <a:bodyPr/>
        <a:lstStyle/>
        <a:p>
          <a:endParaRPr lang="de-AT"/>
        </a:p>
      </dgm:t>
    </dgm:pt>
    <dgm:pt modelId="{8322FBD7-8816-483E-A914-E783B4D86F22}" type="sibTrans" cxnId="{A59E1660-6EF6-48AE-9EF5-52697A63B7E3}">
      <dgm:prSet/>
      <dgm:spPr/>
      <dgm:t>
        <a:bodyPr/>
        <a:lstStyle/>
        <a:p>
          <a:endParaRPr lang="de-AT"/>
        </a:p>
      </dgm:t>
    </dgm:pt>
    <dgm:pt modelId="{D3D385A9-D24F-4D19-A0BC-1BA5D05C4915}" type="pres">
      <dgm:prSet presAssocID="{F3E1A1FB-37F1-459E-B593-58C7BBE64BDD}" presName="cycle" presStyleCnt="0">
        <dgm:presLayoutVars>
          <dgm:dir/>
          <dgm:resizeHandles val="exact"/>
        </dgm:presLayoutVars>
      </dgm:prSet>
      <dgm:spPr/>
    </dgm:pt>
    <dgm:pt modelId="{4D7FB9E7-3275-461C-B855-E6C7E86F587E}" type="pres">
      <dgm:prSet presAssocID="{91ACFEC5-232A-4989-8F74-6EB1801A6F5C}" presName="node" presStyleLbl="node1" presStyleIdx="0" presStyleCnt="3" custScaleX="137362" custScaleY="141387" custRadScaleRad="127459" custRadScaleInc="52831">
        <dgm:presLayoutVars>
          <dgm:bulletEnabled val="1"/>
        </dgm:presLayoutVars>
      </dgm:prSet>
      <dgm:spPr/>
    </dgm:pt>
    <dgm:pt modelId="{17A3D6AF-E1E4-427D-B2DE-50B5235854BE}" type="pres">
      <dgm:prSet presAssocID="{91ACFEC5-232A-4989-8F74-6EB1801A6F5C}" presName="spNode" presStyleCnt="0"/>
      <dgm:spPr/>
    </dgm:pt>
    <dgm:pt modelId="{B017F653-0117-4BD5-BA9D-21F6F34B6A21}" type="pres">
      <dgm:prSet presAssocID="{1E56DAB3-76BC-41CA-8794-BC067802D614}" presName="sibTrans" presStyleLbl="sibTrans1D1" presStyleIdx="0" presStyleCnt="3"/>
      <dgm:spPr/>
    </dgm:pt>
    <dgm:pt modelId="{19C02551-520C-4598-A434-2954E1B1A7E1}" type="pres">
      <dgm:prSet presAssocID="{0A7BC1A0-075D-4603-A19E-8671AB008A3E}" presName="node" presStyleLbl="node1" presStyleIdx="1" presStyleCnt="3" custScaleX="137362" custScaleY="141387" custRadScaleRad="145314" custRadScaleInc="-11598">
        <dgm:presLayoutVars>
          <dgm:bulletEnabled val="1"/>
        </dgm:presLayoutVars>
      </dgm:prSet>
      <dgm:spPr/>
    </dgm:pt>
    <dgm:pt modelId="{6E19C6CD-9FC5-4AF3-97ED-DF1F4ADBD882}" type="pres">
      <dgm:prSet presAssocID="{0A7BC1A0-075D-4603-A19E-8671AB008A3E}" presName="spNode" presStyleCnt="0"/>
      <dgm:spPr/>
    </dgm:pt>
    <dgm:pt modelId="{CCF8E3ED-AA6F-4C2C-8A9F-60D4543C5A21}" type="pres">
      <dgm:prSet presAssocID="{852E53EC-9563-495E-9A6D-7DC7D96515D9}" presName="sibTrans" presStyleLbl="sibTrans1D1" presStyleIdx="1" presStyleCnt="3"/>
      <dgm:spPr/>
    </dgm:pt>
    <dgm:pt modelId="{F3DEC6AB-89B7-4F7A-ACA7-6C54153CFDD5}" type="pres">
      <dgm:prSet presAssocID="{EB537177-BC44-44B4-B5C9-D0B93DCEF2BE}" presName="node" presStyleLbl="node1" presStyleIdx="2" presStyleCnt="3" custScaleX="137362" custScaleY="141387" custRadScaleRad="216243" custRadScaleInc="72716">
        <dgm:presLayoutVars>
          <dgm:bulletEnabled val="1"/>
        </dgm:presLayoutVars>
      </dgm:prSet>
      <dgm:spPr/>
    </dgm:pt>
    <dgm:pt modelId="{AE6D6407-49D5-4E30-96F4-BF802758D0C2}" type="pres">
      <dgm:prSet presAssocID="{EB537177-BC44-44B4-B5C9-D0B93DCEF2BE}" presName="spNode" presStyleCnt="0"/>
      <dgm:spPr/>
    </dgm:pt>
    <dgm:pt modelId="{175C72A4-BDC6-4BD5-AD51-21FF694F1DE9}" type="pres">
      <dgm:prSet presAssocID="{8322FBD7-8816-483E-A914-E783B4D86F22}" presName="sibTrans" presStyleLbl="sibTrans1D1" presStyleIdx="2" presStyleCnt="3"/>
      <dgm:spPr/>
    </dgm:pt>
  </dgm:ptLst>
  <dgm:cxnLst>
    <dgm:cxn modelId="{89372402-FB9A-401C-A560-767AC404BE5C}" type="presOf" srcId="{91ACFEC5-232A-4989-8F74-6EB1801A6F5C}" destId="{4D7FB9E7-3275-461C-B855-E6C7E86F587E}" srcOrd="0" destOrd="0" presId="urn:microsoft.com/office/officeart/2005/8/layout/cycle6"/>
    <dgm:cxn modelId="{00EE3911-CEF5-4591-AD00-DB1EC05F09A4}" type="presOf" srcId="{852E53EC-9563-495E-9A6D-7DC7D96515D9}" destId="{CCF8E3ED-AA6F-4C2C-8A9F-60D4543C5A21}" srcOrd="0" destOrd="0" presId="urn:microsoft.com/office/officeart/2005/8/layout/cycle6"/>
    <dgm:cxn modelId="{57EF7621-4E6F-441C-A9A1-E247C078FE1A}" srcId="{F3E1A1FB-37F1-459E-B593-58C7BBE64BDD}" destId="{91ACFEC5-232A-4989-8F74-6EB1801A6F5C}" srcOrd="0" destOrd="0" parTransId="{5FFF3591-DB42-44BA-8776-4D25048DBED1}" sibTransId="{1E56DAB3-76BC-41CA-8794-BC067802D614}"/>
    <dgm:cxn modelId="{933E1B29-896C-451B-9097-4DFB8CC16DDF}" type="presOf" srcId="{1E56DAB3-76BC-41CA-8794-BC067802D614}" destId="{B017F653-0117-4BD5-BA9D-21F6F34B6A21}" srcOrd="0" destOrd="0" presId="urn:microsoft.com/office/officeart/2005/8/layout/cycle6"/>
    <dgm:cxn modelId="{A59E1660-6EF6-48AE-9EF5-52697A63B7E3}" srcId="{F3E1A1FB-37F1-459E-B593-58C7BBE64BDD}" destId="{EB537177-BC44-44B4-B5C9-D0B93DCEF2BE}" srcOrd="2" destOrd="0" parTransId="{7CBA2A3F-750D-4F26-8213-3BD293FD8ED8}" sibTransId="{8322FBD7-8816-483E-A914-E783B4D86F22}"/>
    <dgm:cxn modelId="{1619114F-F223-449A-A3E7-09F18088CBC2}" type="presOf" srcId="{EB537177-BC44-44B4-B5C9-D0B93DCEF2BE}" destId="{F3DEC6AB-89B7-4F7A-ACA7-6C54153CFDD5}" srcOrd="0" destOrd="0" presId="urn:microsoft.com/office/officeart/2005/8/layout/cycle6"/>
    <dgm:cxn modelId="{358B8779-C7AA-4AAF-96D6-3F72BF120C86}" type="presOf" srcId="{0A7BC1A0-075D-4603-A19E-8671AB008A3E}" destId="{19C02551-520C-4598-A434-2954E1B1A7E1}" srcOrd="0" destOrd="0" presId="urn:microsoft.com/office/officeart/2005/8/layout/cycle6"/>
    <dgm:cxn modelId="{3B6A669E-0AFC-4E8D-860F-124BA6AF86FC}" type="presOf" srcId="{8322FBD7-8816-483E-A914-E783B4D86F22}" destId="{175C72A4-BDC6-4BD5-AD51-21FF694F1DE9}" srcOrd="0" destOrd="0" presId="urn:microsoft.com/office/officeart/2005/8/layout/cycle6"/>
    <dgm:cxn modelId="{05772AC8-39E4-4FC6-A303-DD122544D8FD}" srcId="{F3E1A1FB-37F1-459E-B593-58C7BBE64BDD}" destId="{0A7BC1A0-075D-4603-A19E-8671AB008A3E}" srcOrd="1" destOrd="0" parTransId="{B033ADB0-F962-4C0E-9265-1F91AC3070F9}" sibTransId="{852E53EC-9563-495E-9A6D-7DC7D96515D9}"/>
    <dgm:cxn modelId="{AE5D63F6-7FD8-4E4E-88A0-6BFF31187DA7}" type="presOf" srcId="{F3E1A1FB-37F1-459E-B593-58C7BBE64BDD}" destId="{D3D385A9-D24F-4D19-A0BC-1BA5D05C4915}" srcOrd="0" destOrd="0" presId="urn:microsoft.com/office/officeart/2005/8/layout/cycle6"/>
    <dgm:cxn modelId="{4C80080C-27AC-496B-A616-897EE9EAE3CB}" type="presParOf" srcId="{D3D385A9-D24F-4D19-A0BC-1BA5D05C4915}" destId="{4D7FB9E7-3275-461C-B855-E6C7E86F587E}" srcOrd="0" destOrd="0" presId="urn:microsoft.com/office/officeart/2005/8/layout/cycle6"/>
    <dgm:cxn modelId="{2DBCC491-5D92-45B7-BF9E-64C9BFE741D8}" type="presParOf" srcId="{D3D385A9-D24F-4D19-A0BC-1BA5D05C4915}" destId="{17A3D6AF-E1E4-427D-B2DE-50B5235854BE}" srcOrd="1" destOrd="0" presId="urn:microsoft.com/office/officeart/2005/8/layout/cycle6"/>
    <dgm:cxn modelId="{93764CCA-9567-4C32-8E65-CABEA15A924B}" type="presParOf" srcId="{D3D385A9-D24F-4D19-A0BC-1BA5D05C4915}" destId="{B017F653-0117-4BD5-BA9D-21F6F34B6A21}" srcOrd="2" destOrd="0" presId="urn:microsoft.com/office/officeart/2005/8/layout/cycle6"/>
    <dgm:cxn modelId="{C2028443-A3D0-4994-8CF0-FB0109EB20DD}" type="presParOf" srcId="{D3D385A9-D24F-4D19-A0BC-1BA5D05C4915}" destId="{19C02551-520C-4598-A434-2954E1B1A7E1}" srcOrd="3" destOrd="0" presId="urn:microsoft.com/office/officeart/2005/8/layout/cycle6"/>
    <dgm:cxn modelId="{761147A4-D7FF-461A-AB09-59EF5C620347}" type="presParOf" srcId="{D3D385A9-D24F-4D19-A0BC-1BA5D05C4915}" destId="{6E19C6CD-9FC5-4AF3-97ED-DF1F4ADBD882}" srcOrd="4" destOrd="0" presId="urn:microsoft.com/office/officeart/2005/8/layout/cycle6"/>
    <dgm:cxn modelId="{CC681ED7-4264-4D58-B741-DDA9F419AF5F}" type="presParOf" srcId="{D3D385A9-D24F-4D19-A0BC-1BA5D05C4915}" destId="{CCF8E3ED-AA6F-4C2C-8A9F-60D4543C5A21}" srcOrd="5" destOrd="0" presId="urn:microsoft.com/office/officeart/2005/8/layout/cycle6"/>
    <dgm:cxn modelId="{8C0CE560-EC7A-4F2D-A305-5DEEFF0A7340}" type="presParOf" srcId="{D3D385A9-D24F-4D19-A0BC-1BA5D05C4915}" destId="{F3DEC6AB-89B7-4F7A-ACA7-6C54153CFDD5}" srcOrd="6" destOrd="0" presId="urn:microsoft.com/office/officeart/2005/8/layout/cycle6"/>
    <dgm:cxn modelId="{55F2955A-8F6A-4524-AF35-3B81094125B3}" type="presParOf" srcId="{D3D385A9-D24F-4D19-A0BC-1BA5D05C4915}" destId="{AE6D6407-49D5-4E30-96F4-BF802758D0C2}" srcOrd="7" destOrd="0" presId="urn:microsoft.com/office/officeart/2005/8/layout/cycle6"/>
    <dgm:cxn modelId="{DDC46C42-CC2A-4000-ABB3-F67F9D293551}" type="presParOf" srcId="{D3D385A9-D24F-4D19-A0BC-1BA5D05C4915}" destId="{175C72A4-BDC6-4BD5-AD51-21FF694F1DE9}" srcOrd="8"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794665-0900-4398-A155-290A1F7A1523}" type="doc">
      <dgm:prSet loTypeId="urn:microsoft.com/office/officeart/2005/8/layout/hList1" loCatId="list" qsTypeId="urn:microsoft.com/office/officeart/2005/8/quickstyle/simple3" qsCatId="simple" csTypeId="urn:microsoft.com/office/officeart/2005/8/colors/colorful1" csCatId="colorful" phldr="1"/>
      <dgm:spPr/>
      <dgm:t>
        <a:bodyPr/>
        <a:lstStyle/>
        <a:p>
          <a:endParaRPr lang="de-DE"/>
        </a:p>
      </dgm:t>
    </dgm:pt>
    <dgm:pt modelId="{55B13D55-5596-4F36-B69C-3F85484E6A21}">
      <dgm:prSet phldrT="[Text]" custT="1"/>
      <dgm:spPr/>
      <dgm:t>
        <a:bodyPr/>
        <a:lstStyle/>
        <a:p>
          <a:r>
            <a:rPr lang="en-US" sz="2000" b="1">
              <a:latin typeface="TheSans UHH" panose="020B0502050302020203" pitchFamily="34" charset="0"/>
            </a:rPr>
            <a:t>IT questions</a:t>
          </a:r>
        </a:p>
      </dgm:t>
    </dgm:pt>
    <dgm:pt modelId="{E75960AE-3E2C-4D0F-812E-6B449AB5A6A5}" type="parTrans" cxnId="{4A6675AD-D7C9-4630-8850-6817E9BB25F3}">
      <dgm:prSet/>
      <dgm:spPr/>
      <dgm:t>
        <a:bodyPr/>
        <a:lstStyle/>
        <a:p>
          <a:endParaRPr lang="de-DE"/>
        </a:p>
      </dgm:t>
    </dgm:pt>
    <dgm:pt modelId="{33E1AAA1-601B-4D60-ACAD-01692735C5C8}" type="sibTrans" cxnId="{4A6675AD-D7C9-4630-8850-6817E9BB25F3}">
      <dgm:prSet/>
      <dgm:spPr/>
      <dgm:t>
        <a:bodyPr/>
        <a:lstStyle/>
        <a:p>
          <a:endParaRPr lang="de-DE"/>
        </a:p>
      </dgm:t>
    </dgm:pt>
    <dgm:pt modelId="{F7B9D620-3623-4E1A-A689-3CCD2A896EF8}">
      <dgm:prSet phldrT="[Text]" custT="1"/>
      <dgm:spPr/>
      <dgm:t>
        <a:bodyPr/>
        <a:lstStyle/>
        <a:p>
          <a:r>
            <a:rPr lang="en-US" sz="1800" b="1">
              <a:latin typeface="TheSans UHH" panose="020B0502050302020203" pitchFamily="34" charset="0"/>
            </a:rPr>
            <a:t>Administrative questions</a:t>
          </a:r>
        </a:p>
      </dgm:t>
    </dgm:pt>
    <dgm:pt modelId="{A5D98E14-077A-4C6A-AB8C-9FD78197C440}" type="parTrans" cxnId="{4FC249F8-A6A4-41F6-904D-5CC9D0B36DAB}">
      <dgm:prSet/>
      <dgm:spPr/>
      <dgm:t>
        <a:bodyPr/>
        <a:lstStyle/>
        <a:p>
          <a:endParaRPr lang="de-DE"/>
        </a:p>
      </dgm:t>
    </dgm:pt>
    <dgm:pt modelId="{5F514AE2-56E7-42CE-A9E1-2E556EBF9F93}" type="sibTrans" cxnId="{4FC249F8-A6A4-41F6-904D-5CC9D0B36DAB}">
      <dgm:prSet/>
      <dgm:spPr/>
      <dgm:t>
        <a:bodyPr/>
        <a:lstStyle/>
        <a:p>
          <a:endParaRPr lang="de-DE"/>
        </a:p>
      </dgm:t>
    </dgm:pt>
    <dgm:pt modelId="{FB8ACBA0-5DBE-49D8-9479-FC9C1FF43517}">
      <dgm:prSet phldrT="[Text]"/>
      <dgm:spPr/>
      <dgm:t>
        <a:bodyPr/>
        <a:lstStyle/>
        <a:p>
          <a:r>
            <a:rPr lang="en-US" b="1">
              <a:latin typeface="TheSans UHH" panose="020B0502050302020203" pitchFamily="34" charset="0"/>
            </a:rPr>
            <a:t>Non-subject-specific questions and help with your studies </a:t>
          </a:r>
        </a:p>
      </dgm:t>
    </dgm:pt>
    <dgm:pt modelId="{6ECE013A-87EC-452C-BAEF-0C51FF932076}" type="parTrans" cxnId="{80925BB3-DFE6-4C44-9FC1-B2BE500AD209}">
      <dgm:prSet/>
      <dgm:spPr/>
      <dgm:t>
        <a:bodyPr/>
        <a:lstStyle/>
        <a:p>
          <a:endParaRPr lang="de-DE"/>
        </a:p>
      </dgm:t>
    </dgm:pt>
    <dgm:pt modelId="{6465FAAE-F0A0-4D3E-B5C7-55D3D009DE4A}" type="sibTrans" cxnId="{80925BB3-DFE6-4C44-9FC1-B2BE500AD209}">
      <dgm:prSet/>
      <dgm:spPr/>
      <dgm:t>
        <a:bodyPr/>
        <a:lstStyle/>
        <a:p>
          <a:endParaRPr lang="de-DE"/>
        </a:p>
      </dgm:t>
    </dgm:pt>
    <dgm:pt modelId="{AC65832D-10C2-4AED-8C22-1EB35F90F131}">
      <dgm:prSet phldrT="[Text]"/>
      <dgm:spPr/>
      <dgm:t>
        <a:bodyPr/>
        <a:lstStyle/>
        <a:p>
          <a:r>
            <a:rPr lang="en-US" b="1">
              <a:latin typeface="TheSans UHH" panose="020B0502050302020203" pitchFamily="34" charset="0"/>
            </a:rPr>
            <a:t>Subject-related questions</a:t>
          </a:r>
        </a:p>
      </dgm:t>
    </dgm:pt>
    <dgm:pt modelId="{1F25F12D-C0A2-43AB-AC16-39E4D247667D}" type="parTrans" cxnId="{726450F4-CF76-4843-87FF-70199316672A}">
      <dgm:prSet/>
      <dgm:spPr/>
      <dgm:t>
        <a:bodyPr/>
        <a:lstStyle/>
        <a:p>
          <a:endParaRPr lang="de-DE"/>
        </a:p>
      </dgm:t>
    </dgm:pt>
    <dgm:pt modelId="{F8A2230E-1D26-4DF9-8C4C-CDA212D6A02C}" type="sibTrans" cxnId="{726450F4-CF76-4843-87FF-70199316672A}">
      <dgm:prSet/>
      <dgm:spPr/>
      <dgm:t>
        <a:bodyPr/>
        <a:lstStyle/>
        <a:p>
          <a:endParaRPr lang="de-DE"/>
        </a:p>
      </dgm:t>
    </dgm:pt>
    <dgm:pt modelId="{43E573CC-7A71-422A-BFD8-0AF25BBCD422}">
      <dgm:prSet custT="1"/>
      <dgm:spPr/>
      <dgm:t>
        <a:bodyPr/>
        <a:lstStyle/>
        <a:p>
          <a:r>
            <a:rPr lang="en-US" sz="1800" dirty="0">
              <a:latin typeface="TheSans UHH" panose="020B0502050302020203" pitchFamily="34" charset="0"/>
            </a:rPr>
            <a:t>I cannot log into my University email account.</a:t>
          </a:r>
        </a:p>
      </dgm:t>
    </dgm:pt>
    <dgm:pt modelId="{653BD884-3205-4C99-8024-1400A3EB1D12}" type="parTrans" cxnId="{26B9A457-A654-4249-8D73-604F193474CC}">
      <dgm:prSet/>
      <dgm:spPr/>
      <dgm:t>
        <a:bodyPr/>
        <a:lstStyle/>
        <a:p>
          <a:endParaRPr lang="de-DE"/>
        </a:p>
      </dgm:t>
    </dgm:pt>
    <dgm:pt modelId="{276DE713-B4BF-4BB8-869A-B22212BAFE93}" type="sibTrans" cxnId="{26B9A457-A654-4249-8D73-604F193474CC}">
      <dgm:prSet/>
      <dgm:spPr/>
      <dgm:t>
        <a:bodyPr/>
        <a:lstStyle/>
        <a:p>
          <a:endParaRPr lang="de-DE"/>
        </a:p>
      </dgm:t>
    </dgm:pt>
    <dgm:pt modelId="{FC3A094A-8A9D-4E58-852F-1CD08E02C8AE}">
      <dgm:prSet custT="1"/>
      <dgm:spPr/>
      <dgm:t>
        <a:bodyPr/>
        <a:lstStyle/>
        <a:p>
          <a:r>
            <a:rPr lang="en-US" sz="1800">
              <a:latin typeface="TheSans UHH" panose="020B0502050302020203" pitchFamily="34" charset="0"/>
            </a:rPr>
            <a:t>How can I get Wi-Fi on campus?</a:t>
          </a:r>
        </a:p>
      </dgm:t>
    </dgm:pt>
    <dgm:pt modelId="{220CA2E0-6F01-45A6-9DAF-0CCFB44A83E7}" type="parTrans" cxnId="{8C4D26BD-7056-4770-8E4F-3653C043F55E}">
      <dgm:prSet/>
      <dgm:spPr/>
      <dgm:t>
        <a:bodyPr/>
        <a:lstStyle/>
        <a:p>
          <a:endParaRPr lang="de-DE"/>
        </a:p>
      </dgm:t>
    </dgm:pt>
    <dgm:pt modelId="{B36A83C0-4B8E-4E5B-A20F-FD422A286EAE}" type="sibTrans" cxnId="{8C4D26BD-7056-4770-8E4F-3653C043F55E}">
      <dgm:prSet/>
      <dgm:spPr/>
      <dgm:t>
        <a:bodyPr/>
        <a:lstStyle/>
        <a:p>
          <a:endParaRPr lang="de-DE"/>
        </a:p>
      </dgm:t>
    </dgm:pt>
    <dgm:pt modelId="{FDBA5418-ECC0-49E4-ADCC-B6610A03B0D2}">
      <dgm:prSet custT="1"/>
      <dgm:spPr/>
      <dgm:t>
        <a:bodyPr/>
        <a:lstStyle/>
        <a:p>
          <a:r>
            <a:rPr lang="en-US" sz="1800">
              <a:latin typeface="TheSans UHH" panose="020B0502050302020203" pitchFamily="34" charset="0"/>
            </a:rPr>
            <a:t>STiNE problems</a:t>
          </a:r>
        </a:p>
      </dgm:t>
    </dgm:pt>
    <dgm:pt modelId="{2AAD59E0-5C4F-4B03-B5E3-799FCCE44450}" type="parTrans" cxnId="{CC26FBA2-66F0-4615-A953-398CF200F200}">
      <dgm:prSet/>
      <dgm:spPr/>
      <dgm:t>
        <a:bodyPr/>
        <a:lstStyle/>
        <a:p>
          <a:endParaRPr lang="de-DE"/>
        </a:p>
      </dgm:t>
    </dgm:pt>
    <dgm:pt modelId="{9AEB4997-5E72-4D10-BAC5-3E26CE5F8E68}" type="sibTrans" cxnId="{CC26FBA2-66F0-4615-A953-398CF200F200}">
      <dgm:prSet/>
      <dgm:spPr/>
      <dgm:t>
        <a:bodyPr/>
        <a:lstStyle/>
        <a:p>
          <a:endParaRPr lang="de-DE"/>
        </a:p>
      </dgm:t>
    </dgm:pt>
    <dgm:pt modelId="{8FF94876-68DB-4C57-B31D-88FA812F6291}">
      <dgm:prSet custT="1"/>
      <dgm:spPr/>
      <dgm:t>
        <a:bodyPr/>
        <a:lstStyle/>
        <a:p>
          <a:r>
            <a:rPr lang="en-US" sz="1800">
              <a:latin typeface="TheSans UHH" panose="020B0502050302020203" pitchFamily="34" charset="0"/>
            </a:rPr>
            <a:t>How do I pay the semester contribution?</a:t>
          </a:r>
        </a:p>
      </dgm:t>
    </dgm:pt>
    <dgm:pt modelId="{119EC314-DC65-4AC3-AD97-8E0FD72FBE10}" type="parTrans" cxnId="{A3E86049-178E-4DEA-A40B-CCDEFCCAC03B}">
      <dgm:prSet/>
      <dgm:spPr/>
      <dgm:t>
        <a:bodyPr/>
        <a:lstStyle/>
        <a:p>
          <a:endParaRPr lang="de-DE"/>
        </a:p>
      </dgm:t>
    </dgm:pt>
    <dgm:pt modelId="{04E7C117-CD5F-443D-B508-D638E3CC8E80}" type="sibTrans" cxnId="{A3E86049-178E-4DEA-A40B-CCDEFCCAC03B}">
      <dgm:prSet/>
      <dgm:spPr/>
      <dgm:t>
        <a:bodyPr/>
        <a:lstStyle/>
        <a:p>
          <a:endParaRPr lang="de-DE"/>
        </a:p>
      </dgm:t>
    </dgm:pt>
    <dgm:pt modelId="{3140BB6E-C197-46AD-8DF2-85276F5B1A62}">
      <dgm:prSet custT="1"/>
      <dgm:spPr/>
      <dgm:t>
        <a:bodyPr/>
        <a:lstStyle/>
        <a:p>
          <a:r>
            <a:rPr lang="en-US" sz="1800" dirty="0">
              <a:latin typeface="TheSans UHH" panose="020B0502050302020203" pitchFamily="34" charset="0"/>
            </a:rPr>
            <a:t>I need a new semester ID </a:t>
          </a:r>
        </a:p>
      </dgm:t>
    </dgm:pt>
    <dgm:pt modelId="{13991631-3707-4DB9-A23A-F1303A2D57FF}" type="parTrans" cxnId="{D6403449-64A0-48F0-9338-D1E64A615B29}">
      <dgm:prSet/>
      <dgm:spPr/>
      <dgm:t>
        <a:bodyPr/>
        <a:lstStyle/>
        <a:p>
          <a:endParaRPr lang="de-DE"/>
        </a:p>
      </dgm:t>
    </dgm:pt>
    <dgm:pt modelId="{05F1BDC1-854C-4682-927E-CB32F9584372}" type="sibTrans" cxnId="{D6403449-64A0-48F0-9338-D1E64A615B29}">
      <dgm:prSet/>
      <dgm:spPr/>
      <dgm:t>
        <a:bodyPr/>
        <a:lstStyle/>
        <a:p>
          <a:endParaRPr lang="de-DE"/>
        </a:p>
      </dgm:t>
    </dgm:pt>
    <dgm:pt modelId="{B1CFE7F0-55A1-427A-B6BF-2FEDB6CCDCCC}">
      <dgm:prSet custT="1"/>
      <dgm:spPr/>
      <dgm:t>
        <a:bodyPr/>
        <a:lstStyle/>
        <a:p>
          <a:r>
            <a:rPr lang="en-US" sz="1800" dirty="0">
              <a:latin typeface="TheSans UHH" panose="020B0502050302020203" pitchFamily="34" charset="0"/>
            </a:rPr>
            <a:t>I have a new address. What should I do?</a:t>
          </a:r>
        </a:p>
      </dgm:t>
    </dgm:pt>
    <dgm:pt modelId="{B971CE7F-F3DF-47CE-9C0F-2BAF82A721AC}" type="parTrans" cxnId="{3CF4C3C7-A59C-4475-997A-393A3B2961B7}">
      <dgm:prSet/>
      <dgm:spPr/>
      <dgm:t>
        <a:bodyPr/>
        <a:lstStyle/>
        <a:p>
          <a:endParaRPr lang="de-DE"/>
        </a:p>
      </dgm:t>
    </dgm:pt>
    <dgm:pt modelId="{4D14C09B-04CB-45E7-BB72-430453F4AE77}" type="sibTrans" cxnId="{3CF4C3C7-A59C-4475-997A-393A3B2961B7}">
      <dgm:prSet/>
      <dgm:spPr/>
      <dgm:t>
        <a:bodyPr/>
        <a:lstStyle/>
        <a:p>
          <a:endParaRPr lang="de-DE"/>
        </a:p>
      </dgm:t>
    </dgm:pt>
    <dgm:pt modelId="{5C87E5B8-ED89-444E-82AC-45DB8FF0358D}">
      <dgm:prSet custT="1"/>
      <dgm:spPr/>
      <dgm:t>
        <a:bodyPr/>
        <a:lstStyle/>
        <a:p>
          <a:r>
            <a:rPr lang="en-US" sz="1600" dirty="0">
              <a:latin typeface="TheSans UHH" panose="020B0502050302020203" pitchFamily="34" charset="0"/>
            </a:rPr>
            <a:t>I want to change subjects</a:t>
          </a:r>
        </a:p>
      </dgm:t>
    </dgm:pt>
    <dgm:pt modelId="{C7B4C120-8B63-4E4E-993B-0163A5735145}" type="parTrans" cxnId="{035C14ED-9326-4D71-8FCD-EADEA03DE395}">
      <dgm:prSet/>
      <dgm:spPr/>
      <dgm:t>
        <a:bodyPr/>
        <a:lstStyle/>
        <a:p>
          <a:endParaRPr lang="de-DE"/>
        </a:p>
      </dgm:t>
    </dgm:pt>
    <dgm:pt modelId="{5477997B-FA08-4DB4-A141-FEB09F600B60}" type="sibTrans" cxnId="{035C14ED-9326-4D71-8FCD-EADEA03DE395}">
      <dgm:prSet/>
      <dgm:spPr/>
      <dgm:t>
        <a:bodyPr/>
        <a:lstStyle/>
        <a:p>
          <a:endParaRPr lang="de-DE"/>
        </a:p>
      </dgm:t>
    </dgm:pt>
    <dgm:pt modelId="{584FAB8B-6EA9-4EF0-A375-D9F1C42101B4}">
      <dgm:prSet custT="1"/>
      <dgm:spPr/>
      <dgm:t>
        <a:bodyPr/>
        <a:lstStyle/>
        <a:p>
          <a:r>
            <a:rPr lang="en-US" sz="1600">
              <a:latin typeface="TheSans UHH" panose="020B0502050302020203" pitchFamily="34" charset="0"/>
            </a:rPr>
            <a:t>How do I launch a career? </a:t>
          </a:r>
        </a:p>
      </dgm:t>
    </dgm:pt>
    <dgm:pt modelId="{96333390-45B3-4729-AE92-79F9FAD33314}" type="parTrans" cxnId="{629649BA-8356-41BE-9C82-D8D50150FC30}">
      <dgm:prSet/>
      <dgm:spPr/>
      <dgm:t>
        <a:bodyPr/>
        <a:lstStyle/>
        <a:p>
          <a:endParaRPr lang="de-DE"/>
        </a:p>
      </dgm:t>
    </dgm:pt>
    <dgm:pt modelId="{A0B3FCAE-A969-4B4A-A871-88AA6A04D4E4}" type="sibTrans" cxnId="{629649BA-8356-41BE-9C82-D8D50150FC30}">
      <dgm:prSet/>
      <dgm:spPr/>
      <dgm:t>
        <a:bodyPr/>
        <a:lstStyle/>
        <a:p>
          <a:endParaRPr lang="de-DE"/>
        </a:p>
      </dgm:t>
    </dgm:pt>
    <dgm:pt modelId="{A0F6576E-6B62-4C23-82FE-1890F215EB1F}">
      <dgm:prSet/>
      <dgm:spPr/>
      <dgm:t>
        <a:bodyPr/>
        <a:lstStyle/>
        <a:p>
          <a:endParaRPr lang="de-DE" sz="1700" dirty="0"/>
        </a:p>
      </dgm:t>
    </dgm:pt>
    <dgm:pt modelId="{03353716-6FDD-42A7-A3FA-6A1203D5CE01}" type="parTrans" cxnId="{4B13339A-6734-4752-92A3-B50B154614EA}">
      <dgm:prSet/>
      <dgm:spPr/>
      <dgm:t>
        <a:bodyPr/>
        <a:lstStyle/>
        <a:p>
          <a:endParaRPr lang="de-DE"/>
        </a:p>
      </dgm:t>
    </dgm:pt>
    <dgm:pt modelId="{0DA6C2A2-1282-4D1C-BC8B-5944C9C97DAF}" type="sibTrans" cxnId="{4B13339A-6734-4752-92A3-B50B154614EA}">
      <dgm:prSet/>
      <dgm:spPr/>
      <dgm:t>
        <a:bodyPr/>
        <a:lstStyle/>
        <a:p>
          <a:endParaRPr lang="de-DE"/>
        </a:p>
      </dgm:t>
    </dgm:pt>
    <dgm:pt modelId="{A3293781-778B-4465-88F9-36266A8F4024}">
      <dgm:prSet custT="1"/>
      <dgm:spPr/>
      <dgm:t>
        <a:bodyPr/>
        <a:lstStyle/>
        <a:p>
          <a:r>
            <a:rPr lang="en-US" sz="1600" dirty="0">
              <a:latin typeface="TheSans UHH" panose="020B0502050302020203" pitchFamily="34" charset="0"/>
            </a:rPr>
            <a:t>Mental Health support</a:t>
          </a:r>
        </a:p>
      </dgm:t>
    </dgm:pt>
    <dgm:pt modelId="{1C4D0FBA-D292-413F-A549-E08EEBF63080}" type="parTrans" cxnId="{61067C11-194D-40B1-8EFA-AC25CAE69219}">
      <dgm:prSet/>
      <dgm:spPr/>
      <dgm:t>
        <a:bodyPr/>
        <a:lstStyle/>
        <a:p>
          <a:endParaRPr lang="de-DE"/>
        </a:p>
      </dgm:t>
    </dgm:pt>
    <dgm:pt modelId="{BABDE7A4-D5D3-430D-91F0-E2FAF982AEB1}" type="sibTrans" cxnId="{61067C11-194D-40B1-8EFA-AC25CAE69219}">
      <dgm:prSet/>
      <dgm:spPr/>
      <dgm:t>
        <a:bodyPr/>
        <a:lstStyle/>
        <a:p>
          <a:endParaRPr lang="de-DE"/>
        </a:p>
      </dgm:t>
    </dgm:pt>
    <dgm:pt modelId="{EB59D1A8-36E1-4F08-A98F-5B61E18382AF}">
      <dgm:prSet custT="1"/>
      <dgm:spPr/>
      <dgm:t>
        <a:bodyPr/>
        <a:lstStyle/>
        <a:p>
          <a:r>
            <a:rPr lang="en-US" sz="1600">
              <a:latin typeface="TheSans UHH" panose="020B0502050302020203" pitchFamily="34" charset="0"/>
            </a:rPr>
            <a:t>Workshops and writing consultations</a:t>
          </a:r>
        </a:p>
      </dgm:t>
    </dgm:pt>
    <dgm:pt modelId="{0A0B6E1F-8729-42D3-9432-0570BD2EB58D}" type="parTrans" cxnId="{4B1C1F0E-5F5F-40EE-9881-D1B90C75FAFD}">
      <dgm:prSet/>
      <dgm:spPr/>
      <dgm:t>
        <a:bodyPr/>
        <a:lstStyle/>
        <a:p>
          <a:endParaRPr lang="de-DE"/>
        </a:p>
      </dgm:t>
    </dgm:pt>
    <dgm:pt modelId="{7AAAC3A4-5D78-4A56-AC43-B3FBD81221BE}" type="sibTrans" cxnId="{4B1C1F0E-5F5F-40EE-9881-D1B90C75FAFD}">
      <dgm:prSet/>
      <dgm:spPr/>
      <dgm:t>
        <a:bodyPr/>
        <a:lstStyle/>
        <a:p>
          <a:endParaRPr lang="de-DE"/>
        </a:p>
      </dgm:t>
    </dgm:pt>
    <dgm:pt modelId="{682B1CB0-EC95-4339-BFE9-48D591B3D0C3}">
      <dgm:prSet custT="1"/>
      <dgm:spPr/>
      <dgm:t>
        <a:bodyPr/>
        <a:lstStyle/>
        <a:p>
          <a:r>
            <a:rPr lang="en-US" sz="1800">
              <a:latin typeface="TheSans UHH" panose="020B0502050302020203" pitchFamily="34" charset="0"/>
            </a:rPr>
            <a:t>How do I register for a module?</a:t>
          </a:r>
        </a:p>
      </dgm:t>
    </dgm:pt>
    <dgm:pt modelId="{BF8C160B-63E0-47B8-B38A-C87736D95CF2}" type="parTrans" cxnId="{BA66A53C-9B8D-472A-BA9D-C9F7086CC934}">
      <dgm:prSet/>
      <dgm:spPr/>
      <dgm:t>
        <a:bodyPr/>
        <a:lstStyle/>
        <a:p>
          <a:endParaRPr lang="de-DE"/>
        </a:p>
      </dgm:t>
    </dgm:pt>
    <dgm:pt modelId="{AA14D3CD-8452-4510-8D94-A24D522FA4B3}" type="sibTrans" cxnId="{BA66A53C-9B8D-472A-BA9D-C9F7086CC934}">
      <dgm:prSet/>
      <dgm:spPr/>
      <dgm:t>
        <a:bodyPr/>
        <a:lstStyle/>
        <a:p>
          <a:endParaRPr lang="de-DE"/>
        </a:p>
      </dgm:t>
    </dgm:pt>
    <dgm:pt modelId="{1568FB3A-F017-4998-A3AF-EEC91C53D0C3}">
      <dgm:prSet custT="1"/>
      <dgm:spPr/>
      <dgm:t>
        <a:bodyPr/>
        <a:lstStyle/>
        <a:p>
          <a:r>
            <a:rPr lang="en-US" sz="1800">
              <a:latin typeface="TheSans UHH" panose="020B0502050302020203" pitchFamily="34" charset="0"/>
            </a:rPr>
            <a:t>What courses do I have to take?</a:t>
          </a:r>
        </a:p>
      </dgm:t>
    </dgm:pt>
    <dgm:pt modelId="{5160A1BF-1C7D-42B4-AA4F-50C2A383DF2C}" type="parTrans" cxnId="{750FC30F-BE78-4B97-BE05-416D9F97DA7B}">
      <dgm:prSet/>
      <dgm:spPr/>
      <dgm:t>
        <a:bodyPr/>
        <a:lstStyle/>
        <a:p>
          <a:endParaRPr lang="de-DE"/>
        </a:p>
      </dgm:t>
    </dgm:pt>
    <dgm:pt modelId="{E54A11AA-C842-494B-A0B4-FC76A5897108}" type="sibTrans" cxnId="{750FC30F-BE78-4B97-BE05-416D9F97DA7B}">
      <dgm:prSet/>
      <dgm:spPr/>
      <dgm:t>
        <a:bodyPr/>
        <a:lstStyle/>
        <a:p>
          <a:endParaRPr lang="de-DE"/>
        </a:p>
      </dgm:t>
    </dgm:pt>
    <dgm:pt modelId="{B7A1036B-5883-4B97-98EE-19D682431DF0}">
      <dgm:prSet custT="1"/>
      <dgm:spPr/>
      <dgm:t>
        <a:bodyPr/>
        <a:lstStyle/>
        <a:p>
          <a:r>
            <a:rPr lang="en-US" sz="1800">
              <a:latin typeface="TheSans UHH" panose="020B0502050302020203" pitchFamily="34" charset="0"/>
            </a:rPr>
            <a:t>Transcript of records</a:t>
          </a:r>
        </a:p>
      </dgm:t>
    </dgm:pt>
    <dgm:pt modelId="{EA2410B4-A52B-4BA5-8A4C-EDAFB1F6AA6C}" type="parTrans" cxnId="{718F8A4E-3FCF-4033-AD6C-FDBDD18A53B9}">
      <dgm:prSet/>
      <dgm:spPr/>
      <dgm:t>
        <a:bodyPr/>
        <a:lstStyle/>
        <a:p>
          <a:endParaRPr lang="de-DE"/>
        </a:p>
      </dgm:t>
    </dgm:pt>
    <dgm:pt modelId="{5B9A8142-83D0-4C9C-B04F-B2D08676E4A6}" type="sibTrans" cxnId="{718F8A4E-3FCF-4033-AD6C-FDBDD18A53B9}">
      <dgm:prSet/>
      <dgm:spPr/>
      <dgm:t>
        <a:bodyPr/>
        <a:lstStyle/>
        <a:p>
          <a:endParaRPr lang="de-DE"/>
        </a:p>
      </dgm:t>
    </dgm:pt>
    <dgm:pt modelId="{510B00F5-7738-4E00-BDE8-30391772722A}" type="pres">
      <dgm:prSet presAssocID="{CA794665-0900-4398-A155-290A1F7A1523}" presName="Name0" presStyleCnt="0">
        <dgm:presLayoutVars>
          <dgm:dir/>
          <dgm:animLvl val="lvl"/>
          <dgm:resizeHandles val="exact"/>
        </dgm:presLayoutVars>
      </dgm:prSet>
      <dgm:spPr/>
    </dgm:pt>
    <dgm:pt modelId="{E973D9D8-66A9-466D-A102-3BECF032955A}" type="pres">
      <dgm:prSet presAssocID="{55B13D55-5596-4F36-B69C-3F85484E6A21}" presName="composite" presStyleCnt="0"/>
      <dgm:spPr/>
    </dgm:pt>
    <dgm:pt modelId="{66EC2D39-43D4-47BD-AFD4-5EC4C58BB4C0}" type="pres">
      <dgm:prSet presAssocID="{55B13D55-5596-4F36-B69C-3F85484E6A21}" presName="parTx" presStyleLbl="alignNode1" presStyleIdx="0" presStyleCnt="4">
        <dgm:presLayoutVars>
          <dgm:chMax val="0"/>
          <dgm:chPref val="0"/>
          <dgm:bulletEnabled val="1"/>
        </dgm:presLayoutVars>
      </dgm:prSet>
      <dgm:spPr/>
    </dgm:pt>
    <dgm:pt modelId="{09A9F46C-5271-4F50-AB8E-0FDB22B0F7C9}" type="pres">
      <dgm:prSet presAssocID="{55B13D55-5596-4F36-B69C-3F85484E6A21}" presName="desTx" presStyleLbl="alignAccFollowNode1" presStyleIdx="0" presStyleCnt="4">
        <dgm:presLayoutVars>
          <dgm:bulletEnabled val="1"/>
        </dgm:presLayoutVars>
      </dgm:prSet>
      <dgm:spPr/>
    </dgm:pt>
    <dgm:pt modelId="{7DDB9008-F480-4E5E-BB54-16B2430EB324}" type="pres">
      <dgm:prSet presAssocID="{33E1AAA1-601B-4D60-ACAD-01692735C5C8}" presName="space" presStyleCnt="0"/>
      <dgm:spPr/>
    </dgm:pt>
    <dgm:pt modelId="{94C308DC-E8F5-43A1-A339-8C1569262089}" type="pres">
      <dgm:prSet presAssocID="{F7B9D620-3623-4E1A-A689-3CCD2A896EF8}" presName="composite" presStyleCnt="0"/>
      <dgm:spPr/>
    </dgm:pt>
    <dgm:pt modelId="{47713B85-89B5-4924-8EAA-E235DE5DEFA0}" type="pres">
      <dgm:prSet presAssocID="{F7B9D620-3623-4E1A-A689-3CCD2A896EF8}" presName="parTx" presStyleLbl="alignNode1" presStyleIdx="1" presStyleCnt="4">
        <dgm:presLayoutVars>
          <dgm:chMax val="0"/>
          <dgm:chPref val="0"/>
          <dgm:bulletEnabled val="1"/>
        </dgm:presLayoutVars>
      </dgm:prSet>
      <dgm:spPr/>
    </dgm:pt>
    <dgm:pt modelId="{5B8F8A13-F034-4927-8705-67E685254867}" type="pres">
      <dgm:prSet presAssocID="{F7B9D620-3623-4E1A-A689-3CCD2A896EF8}" presName="desTx" presStyleLbl="alignAccFollowNode1" presStyleIdx="1" presStyleCnt="4">
        <dgm:presLayoutVars>
          <dgm:bulletEnabled val="1"/>
        </dgm:presLayoutVars>
      </dgm:prSet>
      <dgm:spPr/>
    </dgm:pt>
    <dgm:pt modelId="{960E2E43-C49D-4366-A25F-ED87D19BCBDA}" type="pres">
      <dgm:prSet presAssocID="{5F514AE2-56E7-42CE-A9E1-2E556EBF9F93}" presName="space" presStyleCnt="0"/>
      <dgm:spPr/>
    </dgm:pt>
    <dgm:pt modelId="{190D9CC1-F4D8-4A1C-9369-68118B7755DE}" type="pres">
      <dgm:prSet presAssocID="{FB8ACBA0-5DBE-49D8-9479-FC9C1FF43517}" presName="composite" presStyleCnt="0"/>
      <dgm:spPr/>
    </dgm:pt>
    <dgm:pt modelId="{C689F865-BA80-40AB-A27F-2621CCEAFE78}" type="pres">
      <dgm:prSet presAssocID="{FB8ACBA0-5DBE-49D8-9479-FC9C1FF43517}" presName="parTx" presStyleLbl="alignNode1" presStyleIdx="2" presStyleCnt="4" custLinFactX="14166" custLinFactNeighborX="100000" custLinFactNeighborY="2171">
        <dgm:presLayoutVars>
          <dgm:chMax val="0"/>
          <dgm:chPref val="0"/>
          <dgm:bulletEnabled val="1"/>
        </dgm:presLayoutVars>
      </dgm:prSet>
      <dgm:spPr/>
    </dgm:pt>
    <dgm:pt modelId="{02197B97-D88B-4DBB-8438-BAD472125128}" type="pres">
      <dgm:prSet presAssocID="{FB8ACBA0-5DBE-49D8-9479-FC9C1FF43517}" presName="desTx" presStyleLbl="alignAccFollowNode1" presStyleIdx="2" presStyleCnt="4" custLinFactX="14166" custLinFactNeighborX="100000" custLinFactNeighborY="-1644">
        <dgm:presLayoutVars>
          <dgm:bulletEnabled val="1"/>
        </dgm:presLayoutVars>
      </dgm:prSet>
      <dgm:spPr/>
    </dgm:pt>
    <dgm:pt modelId="{B47DD501-5AB5-44E8-84B5-DC8E850B21ED}" type="pres">
      <dgm:prSet presAssocID="{6465FAAE-F0A0-4D3E-B5C7-55D3D009DE4A}" presName="space" presStyleCnt="0"/>
      <dgm:spPr/>
    </dgm:pt>
    <dgm:pt modelId="{6A696701-E759-4BE3-8898-72E47BFB47AC}" type="pres">
      <dgm:prSet presAssocID="{AC65832D-10C2-4AED-8C22-1EB35F90F131}" presName="composite" presStyleCnt="0"/>
      <dgm:spPr/>
    </dgm:pt>
    <dgm:pt modelId="{CDA00DA6-6089-48B0-88DA-FA6A64A92B2D}" type="pres">
      <dgm:prSet presAssocID="{AC65832D-10C2-4AED-8C22-1EB35F90F131}" presName="parTx" presStyleLbl="alignNode1" presStyleIdx="3" presStyleCnt="4" custLinFactX="-14734" custLinFactNeighborX="-100000" custLinFactNeighborY="-755">
        <dgm:presLayoutVars>
          <dgm:chMax val="0"/>
          <dgm:chPref val="0"/>
          <dgm:bulletEnabled val="1"/>
        </dgm:presLayoutVars>
      </dgm:prSet>
      <dgm:spPr/>
    </dgm:pt>
    <dgm:pt modelId="{E3011D0C-BE6E-4D6C-B9F6-B992D791A589}" type="pres">
      <dgm:prSet presAssocID="{AC65832D-10C2-4AED-8C22-1EB35F90F131}" presName="desTx" presStyleLbl="alignAccFollowNode1" presStyleIdx="3" presStyleCnt="4" custLinFactX="-14262" custLinFactNeighborX="-100000" custLinFactNeighborY="-240">
        <dgm:presLayoutVars>
          <dgm:bulletEnabled val="1"/>
        </dgm:presLayoutVars>
      </dgm:prSet>
      <dgm:spPr/>
    </dgm:pt>
  </dgm:ptLst>
  <dgm:cxnLst>
    <dgm:cxn modelId="{BA5D6002-A0E5-4D13-9414-0B2052CF3F45}" type="presOf" srcId="{FB8ACBA0-5DBE-49D8-9479-FC9C1FF43517}" destId="{C689F865-BA80-40AB-A27F-2621CCEAFE78}" srcOrd="0" destOrd="0" presId="urn:microsoft.com/office/officeart/2005/8/layout/hList1"/>
    <dgm:cxn modelId="{50A34204-0306-47F4-8332-642C2CB97B7B}" type="presOf" srcId="{5C87E5B8-ED89-444E-82AC-45DB8FF0358D}" destId="{02197B97-D88B-4DBB-8438-BAD472125128}" srcOrd="0" destOrd="0" presId="urn:microsoft.com/office/officeart/2005/8/layout/hList1"/>
    <dgm:cxn modelId="{3E6F9109-792B-4136-A93F-497F46FC2AB1}" type="presOf" srcId="{584FAB8B-6EA9-4EF0-A375-D9F1C42101B4}" destId="{02197B97-D88B-4DBB-8438-BAD472125128}" srcOrd="0" destOrd="3" presId="urn:microsoft.com/office/officeart/2005/8/layout/hList1"/>
    <dgm:cxn modelId="{4B1C1F0E-5F5F-40EE-9881-D1B90C75FAFD}" srcId="{FB8ACBA0-5DBE-49D8-9479-FC9C1FF43517}" destId="{EB59D1A8-36E1-4F08-A98F-5B61E18382AF}" srcOrd="2" destOrd="0" parTransId="{0A0B6E1F-8729-42D3-9432-0570BD2EB58D}" sibTransId="{7AAAC3A4-5D78-4A56-AC43-B3FBD81221BE}"/>
    <dgm:cxn modelId="{750FC30F-BE78-4B97-BE05-416D9F97DA7B}" srcId="{AC65832D-10C2-4AED-8C22-1EB35F90F131}" destId="{1568FB3A-F017-4998-A3AF-EEC91C53D0C3}" srcOrd="1" destOrd="0" parTransId="{5160A1BF-1C7D-42B4-AA4F-50C2A383DF2C}" sibTransId="{E54A11AA-C842-494B-A0B4-FC76A5897108}"/>
    <dgm:cxn modelId="{61067C11-194D-40B1-8EFA-AC25CAE69219}" srcId="{FB8ACBA0-5DBE-49D8-9479-FC9C1FF43517}" destId="{A3293781-778B-4465-88F9-36266A8F4024}" srcOrd="1" destOrd="0" parTransId="{1C4D0FBA-D292-413F-A549-E08EEBF63080}" sibTransId="{BABDE7A4-D5D3-430D-91F0-E2FAF982AEB1}"/>
    <dgm:cxn modelId="{BD681319-30EF-4354-AD39-0F93C91BF765}" type="presOf" srcId="{CA794665-0900-4398-A155-290A1F7A1523}" destId="{510B00F5-7738-4E00-BDE8-30391772722A}" srcOrd="0" destOrd="0" presId="urn:microsoft.com/office/officeart/2005/8/layout/hList1"/>
    <dgm:cxn modelId="{44D8D11D-9CB3-41D2-B9C9-4633249CD687}" type="presOf" srcId="{3140BB6E-C197-46AD-8DF2-85276F5B1A62}" destId="{5B8F8A13-F034-4927-8705-67E685254867}" srcOrd="0" destOrd="1" presId="urn:microsoft.com/office/officeart/2005/8/layout/hList1"/>
    <dgm:cxn modelId="{BA66A53C-9B8D-472A-BA9D-C9F7086CC934}" srcId="{AC65832D-10C2-4AED-8C22-1EB35F90F131}" destId="{682B1CB0-EC95-4339-BFE9-48D591B3D0C3}" srcOrd="0" destOrd="0" parTransId="{BF8C160B-63E0-47B8-B38A-C87736D95CF2}" sibTransId="{AA14D3CD-8452-4510-8D94-A24D522FA4B3}"/>
    <dgm:cxn modelId="{40243940-9985-4BAC-AAD7-7B9FAF5E62F9}" type="presOf" srcId="{F7B9D620-3623-4E1A-A689-3CCD2A896EF8}" destId="{47713B85-89B5-4924-8EAA-E235DE5DEFA0}" srcOrd="0" destOrd="0" presId="urn:microsoft.com/office/officeart/2005/8/layout/hList1"/>
    <dgm:cxn modelId="{6D5C115C-EE31-4186-91AF-198D297ABCB0}" type="presOf" srcId="{55B13D55-5596-4F36-B69C-3F85484E6A21}" destId="{66EC2D39-43D4-47BD-AFD4-5EC4C58BB4C0}" srcOrd="0" destOrd="0" presId="urn:microsoft.com/office/officeart/2005/8/layout/hList1"/>
    <dgm:cxn modelId="{D6403449-64A0-48F0-9338-D1E64A615B29}" srcId="{F7B9D620-3623-4E1A-A689-3CCD2A896EF8}" destId="{3140BB6E-C197-46AD-8DF2-85276F5B1A62}" srcOrd="1" destOrd="0" parTransId="{13991631-3707-4DB9-A23A-F1303A2D57FF}" sibTransId="{05F1BDC1-854C-4682-927E-CB32F9584372}"/>
    <dgm:cxn modelId="{A3E86049-178E-4DEA-A40B-CCDEFCCAC03B}" srcId="{F7B9D620-3623-4E1A-A689-3CCD2A896EF8}" destId="{8FF94876-68DB-4C57-B31D-88FA812F6291}" srcOrd="0" destOrd="0" parTransId="{119EC314-DC65-4AC3-AD97-8E0FD72FBE10}" sibTransId="{04E7C117-CD5F-443D-B508-D638E3CC8E80}"/>
    <dgm:cxn modelId="{5028BF4B-48B5-4162-8993-A26E49E87C5A}" type="presOf" srcId="{B1CFE7F0-55A1-427A-B6BF-2FEDB6CCDCCC}" destId="{5B8F8A13-F034-4927-8705-67E685254867}" srcOrd="0" destOrd="2" presId="urn:microsoft.com/office/officeart/2005/8/layout/hList1"/>
    <dgm:cxn modelId="{C174756D-F909-4A91-A4DE-60B52A7FC5A2}" type="presOf" srcId="{A3293781-778B-4465-88F9-36266A8F4024}" destId="{02197B97-D88B-4DBB-8438-BAD472125128}" srcOrd="0" destOrd="1" presId="urn:microsoft.com/office/officeart/2005/8/layout/hList1"/>
    <dgm:cxn modelId="{718F8A4E-3FCF-4033-AD6C-FDBDD18A53B9}" srcId="{AC65832D-10C2-4AED-8C22-1EB35F90F131}" destId="{B7A1036B-5883-4B97-98EE-19D682431DF0}" srcOrd="2" destOrd="0" parTransId="{EA2410B4-A52B-4BA5-8A4C-EDAFB1F6AA6C}" sibTransId="{5B9A8142-83D0-4C9C-B04F-B2D08676E4A6}"/>
    <dgm:cxn modelId="{26B9A457-A654-4249-8D73-604F193474CC}" srcId="{55B13D55-5596-4F36-B69C-3F85484E6A21}" destId="{43E573CC-7A71-422A-BFD8-0AF25BBCD422}" srcOrd="0" destOrd="0" parTransId="{653BD884-3205-4C99-8024-1400A3EB1D12}" sibTransId="{276DE713-B4BF-4BB8-869A-B22212BAFE93}"/>
    <dgm:cxn modelId="{0C5EB678-8299-4DFA-8439-EAADDA20061B}" type="presOf" srcId="{A0F6576E-6B62-4C23-82FE-1890F215EB1F}" destId="{02197B97-D88B-4DBB-8438-BAD472125128}" srcOrd="0" destOrd="4" presId="urn:microsoft.com/office/officeart/2005/8/layout/hList1"/>
    <dgm:cxn modelId="{67D8BB89-45D3-4B83-B0C0-38E087B852A9}" type="presOf" srcId="{FC3A094A-8A9D-4E58-852F-1CD08E02C8AE}" destId="{09A9F46C-5271-4F50-AB8E-0FDB22B0F7C9}" srcOrd="0" destOrd="1" presId="urn:microsoft.com/office/officeart/2005/8/layout/hList1"/>
    <dgm:cxn modelId="{1EF79791-28C4-4C89-9F25-838496B78B7D}" type="presOf" srcId="{FDBA5418-ECC0-49E4-ADCC-B6610A03B0D2}" destId="{09A9F46C-5271-4F50-AB8E-0FDB22B0F7C9}" srcOrd="0" destOrd="2" presId="urn:microsoft.com/office/officeart/2005/8/layout/hList1"/>
    <dgm:cxn modelId="{4B13339A-6734-4752-92A3-B50B154614EA}" srcId="{FB8ACBA0-5DBE-49D8-9479-FC9C1FF43517}" destId="{A0F6576E-6B62-4C23-82FE-1890F215EB1F}" srcOrd="4" destOrd="0" parTransId="{03353716-6FDD-42A7-A3FA-6A1203D5CE01}" sibTransId="{0DA6C2A2-1282-4D1C-BC8B-5944C9C97DAF}"/>
    <dgm:cxn modelId="{4EE2C5A2-B7FF-4B7E-9465-39C04C879CF5}" type="presOf" srcId="{1568FB3A-F017-4998-A3AF-EEC91C53D0C3}" destId="{E3011D0C-BE6E-4D6C-B9F6-B992D791A589}" srcOrd="0" destOrd="1" presId="urn:microsoft.com/office/officeart/2005/8/layout/hList1"/>
    <dgm:cxn modelId="{CC26FBA2-66F0-4615-A953-398CF200F200}" srcId="{55B13D55-5596-4F36-B69C-3F85484E6A21}" destId="{FDBA5418-ECC0-49E4-ADCC-B6610A03B0D2}" srcOrd="2" destOrd="0" parTransId="{2AAD59E0-5C4F-4B03-B5E3-799FCCE44450}" sibTransId="{9AEB4997-5E72-4D10-BAC5-3E26CE5F8E68}"/>
    <dgm:cxn modelId="{9A16D0A4-62F4-41BC-A162-7168D8944ECC}" type="presOf" srcId="{EB59D1A8-36E1-4F08-A98F-5B61E18382AF}" destId="{02197B97-D88B-4DBB-8438-BAD472125128}" srcOrd="0" destOrd="2" presId="urn:microsoft.com/office/officeart/2005/8/layout/hList1"/>
    <dgm:cxn modelId="{876944AC-983B-4875-A2BD-A54B632BA69C}" type="presOf" srcId="{43E573CC-7A71-422A-BFD8-0AF25BBCD422}" destId="{09A9F46C-5271-4F50-AB8E-0FDB22B0F7C9}" srcOrd="0" destOrd="0" presId="urn:microsoft.com/office/officeart/2005/8/layout/hList1"/>
    <dgm:cxn modelId="{4A6675AD-D7C9-4630-8850-6817E9BB25F3}" srcId="{CA794665-0900-4398-A155-290A1F7A1523}" destId="{55B13D55-5596-4F36-B69C-3F85484E6A21}" srcOrd="0" destOrd="0" parTransId="{E75960AE-3E2C-4D0F-812E-6B449AB5A6A5}" sibTransId="{33E1AAA1-601B-4D60-ACAD-01692735C5C8}"/>
    <dgm:cxn modelId="{80925BB3-DFE6-4C44-9FC1-B2BE500AD209}" srcId="{CA794665-0900-4398-A155-290A1F7A1523}" destId="{FB8ACBA0-5DBE-49D8-9479-FC9C1FF43517}" srcOrd="2" destOrd="0" parTransId="{6ECE013A-87EC-452C-BAEF-0C51FF932076}" sibTransId="{6465FAAE-F0A0-4D3E-B5C7-55D3D009DE4A}"/>
    <dgm:cxn modelId="{629649BA-8356-41BE-9C82-D8D50150FC30}" srcId="{FB8ACBA0-5DBE-49D8-9479-FC9C1FF43517}" destId="{584FAB8B-6EA9-4EF0-A375-D9F1C42101B4}" srcOrd="3" destOrd="0" parTransId="{96333390-45B3-4729-AE92-79F9FAD33314}" sibTransId="{A0B3FCAE-A969-4B4A-A871-88AA6A04D4E4}"/>
    <dgm:cxn modelId="{8C4D26BD-7056-4770-8E4F-3653C043F55E}" srcId="{55B13D55-5596-4F36-B69C-3F85484E6A21}" destId="{FC3A094A-8A9D-4E58-852F-1CD08E02C8AE}" srcOrd="1" destOrd="0" parTransId="{220CA2E0-6F01-45A6-9DAF-0CCFB44A83E7}" sibTransId="{B36A83C0-4B8E-4E5B-A20F-FD422A286EAE}"/>
    <dgm:cxn modelId="{3CF4C3C7-A59C-4475-997A-393A3B2961B7}" srcId="{F7B9D620-3623-4E1A-A689-3CCD2A896EF8}" destId="{B1CFE7F0-55A1-427A-B6BF-2FEDB6CCDCCC}" srcOrd="2" destOrd="0" parTransId="{B971CE7F-F3DF-47CE-9C0F-2BAF82A721AC}" sibTransId="{4D14C09B-04CB-45E7-BB72-430453F4AE77}"/>
    <dgm:cxn modelId="{8DACD8CA-51B2-4447-A871-ABFD28E60D8B}" type="presOf" srcId="{B7A1036B-5883-4B97-98EE-19D682431DF0}" destId="{E3011D0C-BE6E-4D6C-B9F6-B992D791A589}" srcOrd="0" destOrd="2" presId="urn:microsoft.com/office/officeart/2005/8/layout/hList1"/>
    <dgm:cxn modelId="{17C825E6-DD9F-493A-BA68-7464D7DAD87F}" type="presOf" srcId="{AC65832D-10C2-4AED-8C22-1EB35F90F131}" destId="{CDA00DA6-6089-48B0-88DA-FA6A64A92B2D}" srcOrd="0" destOrd="0" presId="urn:microsoft.com/office/officeart/2005/8/layout/hList1"/>
    <dgm:cxn modelId="{F2A666E6-9435-4939-85C7-198088C3DCED}" type="presOf" srcId="{682B1CB0-EC95-4339-BFE9-48D591B3D0C3}" destId="{E3011D0C-BE6E-4D6C-B9F6-B992D791A589}" srcOrd="0" destOrd="0" presId="urn:microsoft.com/office/officeart/2005/8/layout/hList1"/>
    <dgm:cxn modelId="{035C14ED-9326-4D71-8FCD-EADEA03DE395}" srcId="{FB8ACBA0-5DBE-49D8-9479-FC9C1FF43517}" destId="{5C87E5B8-ED89-444E-82AC-45DB8FF0358D}" srcOrd="0" destOrd="0" parTransId="{C7B4C120-8B63-4E4E-993B-0163A5735145}" sibTransId="{5477997B-FA08-4DB4-A141-FEB09F600B60}"/>
    <dgm:cxn modelId="{726450F4-CF76-4843-87FF-70199316672A}" srcId="{CA794665-0900-4398-A155-290A1F7A1523}" destId="{AC65832D-10C2-4AED-8C22-1EB35F90F131}" srcOrd="3" destOrd="0" parTransId="{1F25F12D-C0A2-43AB-AC16-39E4D247667D}" sibTransId="{F8A2230E-1D26-4DF9-8C4C-CDA212D6A02C}"/>
    <dgm:cxn modelId="{BCE5BBF5-D06B-46C1-B4A5-9AFB74ABCB35}" type="presOf" srcId="{8FF94876-68DB-4C57-B31D-88FA812F6291}" destId="{5B8F8A13-F034-4927-8705-67E685254867}" srcOrd="0" destOrd="0" presId="urn:microsoft.com/office/officeart/2005/8/layout/hList1"/>
    <dgm:cxn modelId="{4FC249F8-A6A4-41F6-904D-5CC9D0B36DAB}" srcId="{CA794665-0900-4398-A155-290A1F7A1523}" destId="{F7B9D620-3623-4E1A-A689-3CCD2A896EF8}" srcOrd="1" destOrd="0" parTransId="{A5D98E14-077A-4C6A-AB8C-9FD78197C440}" sibTransId="{5F514AE2-56E7-42CE-A9E1-2E556EBF9F93}"/>
    <dgm:cxn modelId="{54C9A2B3-C3CE-4748-AFD6-63D4F393A08B}" type="presParOf" srcId="{510B00F5-7738-4E00-BDE8-30391772722A}" destId="{E973D9D8-66A9-466D-A102-3BECF032955A}" srcOrd="0" destOrd="0" presId="urn:microsoft.com/office/officeart/2005/8/layout/hList1"/>
    <dgm:cxn modelId="{72FDDA9C-4299-4743-8753-603072A901F8}" type="presParOf" srcId="{E973D9D8-66A9-466D-A102-3BECF032955A}" destId="{66EC2D39-43D4-47BD-AFD4-5EC4C58BB4C0}" srcOrd="0" destOrd="0" presId="urn:microsoft.com/office/officeart/2005/8/layout/hList1"/>
    <dgm:cxn modelId="{DB51898B-EBD6-4DA1-8ECE-BAA86FCD7160}" type="presParOf" srcId="{E973D9D8-66A9-466D-A102-3BECF032955A}" destId="{09A9F46C-5271-4F50-AB8E-0FDB22B0F7C9}" srcOrd="1" destOrd="0" presId="urn:microsoft.com/office/officeart/2005/8/layout/hList1"/>
    <dgm:cxn modelId="{C6829311-5A00-41B6-AF12-7E234E238A8B}" type="presParOf" srcId="{510B00F5-7738-4E00-BDE8-30391772722A}" destId="{7DDB9008-F480-4E5E-BB54-16B2430EB324}" srcOrd="1" destOrd="0" presId="urn:microsoft.com/office/officeart/2005/8/layout/hList1"/>
    <dgm:cxn modelId="{5E3D2B2B-F1A5-4063-A26A-7C663AC4DE39}" type="presParOf" srcId="{510B00F5-7738-4E00-BDE8-30391772722A}" destId="{94C308DC-E8F5-43A1-A339-8C1569262089}" srcOrd="2" destOrd="0" presId="urn:microsoft.com/office/officeart/2005/8/layout/hList1"/>
    <dgm:cxn modelId="{70B98B03-82F1-49C2-ACDD-36BF042CE982}" type="presParOf" srcId="{94C308DC-E8F5-43A1-A339-8C1569262089}" destId="{47713B85-89B5-4924-8EAA-E235DE5DEFA0}" srcOrd="0" destOrd="0" presId="urn:microsoft.com/office/officeart/2005/8/layout/hList1"/>
    <dgm:cxn modelId="{15021548-9170-4E9C-9234-6AEF5F5773DA}" type="presParOf" srcId="{94C308DC-E8F5-43A1-A339-8C1569262089}" destId="{5B8F8A13-F034-4927-8705-67E685254867}" srcOrd="1" destOrd="0" presId="urn:microsoft.com/office/officeart/2005/8/layout/hList1"/>
    <dgm:cxn modelId="{473E00AC-20E1-48C8-8CD2-DCC1EF181EFD}" type="presParOf" srcId="{510B00F5-7738-4E00-BDE8-30391772722A}" destId="{960E2E43-C49D-4366-A25F-ED87D19BCBDA}" srcOrd="3" destOrd="0" presId="urn:microsoft.com/office/officeart/2005/8/layout/hList1"/>
    <dgm:cxn modelId="{EAF27DD0-8449-4A5D-872E-CE027197B23E}" type="presParOf" srcId="{510B00F5-7738-4E00-BDE8-30391772722A}" destId="{190D9CC1-F4D8-4A1C-9369-68118B7755DE}" srcOrd="4" destOrd="0" presId="urn:microsoft.com/office/officeart/2005/8/layout/hList1"/>
    <dgm:cxn modelId="{4A45203A-B139-4075-8806-05A7908B0E82}" type="presParOf" srcId="{190D9CC1-F4D8-4A1C-9369-68118B7755DE}" destId="{C689F865-BA80-40AB-A27F-2621CCEAFE78}" srcOrd="0" destOrd="0" presId="urn:microsoft.com/office/officeart/2005/8/layout/hList1"/>
    <dgm:cxn modelId="{19923BCA-12D9-43BA-8BC0-092412762C95}" type="presParOf" srcId="{190D9CC1-F4D8-4A1C-9369-68118B7755DE}" destId="{02197B97-D88B-4DBB-8438-BAD472125128}" srcOrd="1" destOrd="0" presId="urn:microsoft.com/office/officeart/2005/8/layout/hList1"/>
    <dgm:cxn modelId="{F9E742AE-E7A7-46C0-9CB2-1E4B69D00CBC}" type="presParOf" srcId="{510B00F5-7738-4E00-BDE8-30391772722A}" destId="{B47DD501-5AB5-44E8-84B5-DC8E850B21ED}" srcOrd="5" destOrd="0" presId="urn:microsoft.com/office/officeart/2005/8/layout/hList1"/>
    <dgm:cxn modelId="{AED7F53B-4B81-4DC6-AADC-1DA17D827911}" type="presParOf" srcId="{510B00F5-7738-4E00-BDE8-30391772722A}" destId="{6A696701-E759-4BE3-8898-72E47BFB47AC}" srcOrd="6" destOrd="0" presId="urn:microsoft.com/office/officeart/2005/8/layout/hList1"/>
    <dgm:cxn modelId="{6C40B2EB-B8C4-4E6C-A4E0-6C2141C5DE29}" type="presParOf" srcId="{6A696701-E759-4BE3-8898-72E47BFB47AC}" destId="{CDA00DA6-6089-48B0-88DA-FA6A64A92B2D}" srcOrd="0" destOrd="0" presId="urn:microsoft.com/office/officeart/2005/8/layout/hList1"/>
    <dgm:cxn modelId="{A3BBB120-EA1E-4242-98ED-90E86E6D349F}" type="presParOf" srcId="{6A696701-E759-4BE3-8898-72E47BFB47AC}" destId="{E3011D0C-BE6E-4D6C-B9F6-B992D791A58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E1A1FB-37F1-459E-B593-58C7BBE64BDD}"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de-DE"/>
        </a:p>
      </dgm:t>
    </dgm:pt>
    <dgm:pt modelId="{0A7BC1A0-075D-4603-A19E-8671AB008A3E}">
      <dgm:prSet phldrT="[Text]" custT="1"/>
      <dgm:spPr/>
      <dgm:t>
        <a:bodyPr/>
        <a:lstStyle/>
        <a:p>
          <a:r>
            <a:rPr lang="en-US" sz="1100">
              <a:latin typeface="TheSans UHH" panose="020B0502050302020203" pitchFamily="34" charset="0"/>
            </a:rPr>
            <a:t>Cultural events and leisure activities</a:t>
          </a:r>
        </a:p>
      </dgm:t>
    </dgm:pt>
    <dgm:pt modelId="{B033ADB0-F962-4C0E-9265-1F91AC3070F9}" type="parTrans" cxnId="{05772AC8-39E4-4FC6-A303-DD122544D8FD}">
      <dgm:prSet/>
      <dgm:spPr/>
      <dgm:t>
        <a:bodyPr/>
        <a:lstStyle/>
        <a:p>
          <a:endParaRPr lang="de-AT"/>
        </a:p>
      </dgm:t>
    </dgm:pt>
    <dgm:pt modelId="{852E53EC-9563-495E-9A6D-7DC7D96515D9}" type="sibTrans" cxnId="{05772AC8-39E4-4FC6-A303-DD122544D8FD}">
      <dgm:prSet/>
      <dgm:spPr/>
      <dgm:t>
        <a:bodyPr/>
        <a:lstStyle/>
        <a:p>
          <a:endParaRPr lang="de-AT"/>
        </a:p>
      </dgm:t>
    </dgm:pt>
    <dgm:pt modelId="{EB537177-BC44-44B4-B5C9-D0B93DCEF2BE}">
      <dgm:prSet phldrT="[Text]" custT="1"/>
      <dgm:spPr>
        <a:solidFill>
          <a:srgbClr val="F07F8C"/>
        </a:solidFill>
      </dgm:spPr>
      <dgm:t>
        <a:bodyPr/>
        <a:lstStyle/>
        <a:p>
          <a:r>
            <a:rPr lang="en-US" sz="1400"/>
            <a:t>Seminars and workshops</a:t>
          </a:r>
        </a:p>
      </dgm:t>
    </dgm:pt>
    <dgm:pt modelId="{7CBA2A3F-750D-4F26-8213-3BD293FD8ED8}" type="parTrans" cxnId="{A59E1660-6EF6-48AE-9EF5-52697A63B7E3}">
      <dgm:prSet/>
      <dgm:spPr/>
      <dgm:t>
        <a:bodyPr/>
        <a:lstStyle/>
        <a:p>
          <a:endParaRPr lang="de-AT"/>
        </a:p>
      </dgm:t>
    </dgm:pt>
    <dgm:pt modelId="{8322FBD7-8816-483E-A914-E783B4D86F22}" type="sibTrans" cxnId="{A59E1660-6EF6-48AE-9EF5-52697A63B7E3}">
      <dgm:prSet/>
      <dgm:spPr/>
      <dgm:t>
        <a:bodyPr/>
        <a:lstStyle/>
        <a:p>
          <a:endParaRPr lang="de-AT"/>
        </a:p>
      </dgm:t>
    </dgm:pt>
    <dgm:pt modelId="{36266E9F-44DF-44D4-9384-C769683940D0}">
      <dgm:prSet phldrT="[Text]" custT="1"/>
      <dgm:spPr/>
      <dgm:t>
        <a:bodyPr/>
        <a:lstStyle/>
        <a:p>
          <a:r>
            <a:rPr lang="en-US" sz="1200">
              <a:latin typeface="TheSans UHH" panose="020B0502050302020203" pitchFamily="34" charset="0"/>
            </a:rPr>
            <a:t>Language offers</a:t>
          </a:r>
        </a:p>
      </dgm:t>
    </dgm:pt>
    <dgm:pt modelId="{0925066A-0854-4A07-B02A-838C11F5C83E}" type="parTrans" cxnId="{9EE6C426-C08B-4D06-974B-093DF5F7C60A}">
      <dgm:prSet/>
      <dgm:spPr/>
      <dgm:t>
        <a:bodyPr/>
        <a:lstStyle/>
        <a:p>
          <a:endParaRPr lang="de-AT"/>
        </a:p>
      </dgm:t>
    </dgm:pt>
    <dgm:pt modelId="{1E84E141-C38B-427E-B47C-43A8F35C69F8}" type="sibTrans" cxnId="{9EE6C426-C08B-4D06-974B-093DF5F7C60A}">
      <dgm:prSet/>
      <dgm:spPr/>
      <dgm:t>
        <a:bodyPr/>
        <a:lstStyle/>
        <a:p>
          <a:endParaRPr lang="de-AT"/>
        </a:p>
      </dgm:t>
    </dgm:pt>
    <dgm:pt modelId="{AC7B1889-3528-40E4-A0BC-A02F77C5441B}">
      <dgm:prSet phldrT="[Text]" custT="1"/>
      <dgm:spPr>
        <a:solidFill>
          <a:srgbClr val="9DA8AD"/>
        </a:solidFill>
      </dgm:spPr>
      <dgm:t>
        <a:bodyPr/>
        <a:lstStyle/>
        <a:p>
          <a:r>
            <a:rPr lang="en-US" sz="1400">
              <a:latin typeface="TheSans UHH" panose="020B0502050302020203" pitchFamily="34" charset="0"/>
            </a:rPr>
            <a:t>For new students</a:t>
          </a:r>
        </a:p>
      </dgm:t>
    </dgm:pt>
    <dgm:pt modelId="{C89F0147-D985-40D8-ABB3-1397D2B4A46B}" type="parTrans" cxnId="{37C6442A-594B-449F-8BAC-D4EE62FADB2E}">
      <dgm:prSet/>
      <dgm:spPr/>
      <dgm:t>
        <a:bodyPr/>
        <a:lstStyle/>
        <a:p>
          <a:endParaRPr lang="de-AT"/>
        </a:p>
      </dgm:t>
    </dgm:pt>
    <dgm:pt modelId="{FC0907A1-8A8B-4322-9916-EFE3F23EA37D}" type="sibTrans" cxnId="{37C6442A-594B-449F-8BAC-D4EE62FADB2E}">
      <dgm:prSet/>
      <dgm:spPr/>
      <dgm:t>
        <a:bodyPr/>
        <a:lstStyle/>
        <a:p>
          <a:endParaRPr lang="de-AT"/>
        </a:p>
      </dgm:t>
    </dgm:pt>
    <dgm:pt modelId="{EC635624-6A68-4280-86D8-71321E7B48F2}">
      <dgm:prSet phldrT="[Text]" custT="1"/>
      <dgm:spPr>
        <a:solidFill>
          <a:srgbClr val="E2001A"/>
        </a:solidFill>
      </dgm:spPr>
      <dgm:t>
        <a:bodyPr/>
        <a:lstStyle/>
        <a:p>
          <a:r>
            <a:rPr lang="en-US" sz="1400">
              <a:latin typeface="TheSans UHH" panose="020B0502050302020203" pitchFamily="34" charset="0"/>
            </a:rPr>
            <a:t>Advising</a:t>
          </a:r>
        </a:p>
      </dgm:t>
    </dgm:pt>
    <dgm:pt modelId="{1A528D73-B1C4-4AB8-81EF-2E8E06787A4F}" type="parTrans" cxnId="{34D8DD1A-13B1-4C2F-AF45-04659215FF74}">
      <dgm:prSet/>
      <dgm:spPr/>
      <dgm:t>
        <a:bodyPr/>
        <a:lstStyle/>
        <a:p>
          <a:endParaRPr lang="de-AT"/>
        </a:p>
      </dgm:t>
    </dgm:pt>
    <dgm:pt modelId="{D535AD7C-38DB-4D43-8123-6DEF72BE60EA}" type="sibTrans" cxnId="{34D8DD1A-13B1-4C2F-AF45-04659215FF74}">
      <dgm:prSet/>
      <dgm:spPr/>
      <dgm:t>
        <a:bodyPr/>
        <a:lstStyle/>
        <a:p>
          <a:endParaRPr lang="de-AT"/>
        </a:p>
      </dgm:t>
    </dgm:pt>
    <dgm:pt modelId="{77ECFF69-6449-4F3E-BCAE-7EF066450A46}">
      <dgm:prSet custT="1"/>
      <dgm:spPr>
        <a:solidFill>
          <a:schemeClr val="accent2">
            <a:lumMod val="60000"/>
            <a:lumOff val="40000"/>
          </a:schemeClr>
        </a:solidFill>
      </dgm:spPr>
      <dgm:t>
        <a:bodyPr/>
        <a:lstStyle/>
        <a:p>
          <a:r>
            <a:rPr lang="en-US" sz="1400">
              <a:latin typeface="TheSans UHH" panose="020B0502050302020203" pitchFamily="34" charset="0"/>
            </a:rPr>
            <a:t>International nights</a:t>
          </a:r>
        </a:p>
      </dgm:t>
    </dgm:pt>
    <dgm:pt modelId="{129F5B32-BA40-4011-AC71-7D3F36953677}" type="parTrans" cxnId="{E6ED0F1E-0166-410A-A3AE-81FB70656BFA}">
      <dgm:prSet/>
      <dgm:spPr/>
      <dgm:t>
        <a:bodyPr/>
        <a:lstStyle/>
        <a:p>
          <a:endParaRPr lang="de-DE"/>
        </a:p>
      </dgm:t>
    </dgm:pt>
    <dgm:pt modelId="{71C45D76-28DB-428E-BCE8-143D85533F49}" type="sibTrans" cxnId="{E6ED0F1E-0166-410A-A3AE-81FB70656BFA}">
      <dgm:prSet/>
      <dgm:spPr/>
      <dgm:t>
        <a:bodyPr/>
        <a:lstStyle/>
        <a:p>
          <a:endParaRPr lang="de-DE"/>
        </a:p>
      </dgm:t>
    </dgm:pt>
    <dgm:pt modelId="{D3D385A9-D24F-4D19-A0BC-1BA5D05C4915}" type="pres">
      <dgm:prSet presAssocID="{F3E1A1FB-37F1-459E-B593-58C7BBE64BDD}" presName="cycle" presStyleCnt="0">
        <dgm:presLayoutVars>
          <dgm:dir/>
          <dgm:resizeHandles val="exact"/>
        </dgm:presLayoutVars>
      </dgm:prSet>
      <dgm:spPr/>
    </dgm:pt>
    <dgm:pt modelId="{19C02551-520C-4598-A434-2954E1B1A7E1}" type="pres">
      <dgm:prSet presAssocID="{0A7BC1A0-075D-4603-A19E-8671AB008A3E}" presName="node" presStyleLbl="node1" presStyleIdx="0" presStyleCnt="6" custScaleX="194603" custScaleY="139360" custRadScaleRad="174669" custRadScaleInc="12880">
        <dgm:presLayoutVars>
          <dgm:bulletEnabled val="1"/>
        </dgm:presLayoutVars>
      </dgm:prSet>
      <dgm:spPr/>
    </dgm:pt>
    <dgm:pt modelId="{6E19C6CD-9FC5-4AF3-97ED-DF1F4ADBD882}" type="pres">
      <dgm:prSet presAssocID="{0A7BC1A0-075D-4603-A19E-8671AB008A3E}" presName="spNode" presStyleCnt="0"/>
      <dgm:spPr/>
    </dgm:pt>
    <dgm:pt modelId="{CCF8E3ED-AA6F-4C2C-8A9F-60D4543C5A21}" type="pres">
      <dgm:prSet presAssocID="{852E53EC-9563-495E-9A6D-7DC7D96515D9}" presName="sibTrans" presStyleLbl="sibTrans1D1" presStyleIdx="0" presStyleCnt="6"/>
      <dgm:spPr/>
    </dgm:pt>
    <dgm:pt modelId="{F3DEC6AB-89B7-4F7A-ACA7-6C54153CFDD5}" type="pres">
      <dgm:prSet presAssocID="{EB537177-BC44-44B4-B5C9-D0B93DCEF2BE}" presName="node" presStyleLbl="node1" presStyleIdx="1" presStyleCnt="6" custScaleX="169280" custScaleY="155823" custRadScaleRad="161384" custRadScaleInc="82529">
        <dgm:presLayoutVars>
          <dgm:bulletEnabled val="1"/>
        </dgm:presLayoutVars>
      </dgm:prSet>
      <dgm:spPr/>
    </dgm:pt>
    <dgm:pt modelId="{AE6D6407-49D5-4E30-96F4-BF802758D0C2}" type="pres">
      <dgm:prSet presAssocID="{EB537177-BC44-44B4-B5C9-D0B93DCEF2BE}" presName="spNode" presStyleCnt="0"/>
      <dgm:spPr/>
    </dgm:pt>
    <dgm:pt modelId="{175C72A4-BDC6-4BD5-AD51-21FF694F1DE9}" type="pres">
      <dgm:prSet presAssocID="{8322FBD7-8816-483E-A914-E783B4D86F22}" presName="sibTrans" presStyleLbl="sibTrans1D1" presStyleIdx="1" presStyleCnt="6"/>
      <dgm:spPr/>
    </dgm:pt>
    <dgm:pt modelId="{240FC272-1A8A-44A8-9A32-BE83958CA406}" type="pres">
      <dgm:prSet presAssocID="{36266E9F-44DF-44D4-9384-C769683940D0}" presName="node" presStyleLbl="node1" presStyleIdx="2" presStyleCnt="6" custScaleX="182077" custScaleY="134590" custRadScaleRad="115162" custRadScaleInc="23917">
        <dgm:presLayoutVars>
          <dgm:bulletEnabled val="1"/>
        </dgm:presLayoutVars>
      </dgm:prSet>
      <dgm:spPr/>
    </dgm:pt>
    <dgm:pt modelId="{00918C58-1747-4CD2-8018-626784A7F2F5}" type="pres">
      <dgm:prSet presAssocID="{36266E9F-44DF-44D4-9384-C769683940D0}" presName="spNode" presStyleCnt="0"/>
      <dgm:spPr/>
    </dgm:pt>
    <dgm:pt modelId="{4B27B752-C40B-472C-A57A-83D5991AC632}" type="pres">
      <dgm:prSet presAssocID="{1E84E141-C38B-427E-B47C-43A8F35C69F8}" presName="sibTrans" presStyleLbl="sibTrans1D1" presStyleIdx="2" presStyleCnt="6"/>
      <dgm:spPr/>
    </dgm:pt>
    <dgm:pt modelId="{76CC9B29-AC01-407B-8BC0-14A3C6D3757A}" type="pres">
      <dgm:prSet presAssocID="{EC635624-6A68-4280-86D8-71321E7B48F2}" presName="node" presStyleLbl="node1" presStyleIdx="3" presStyleCnt="6" custScaleX="137362" custScaleY="141387" custRadScaleRad="104758" custRadScaleInc="154059">
        <dgm:presLayoutVars>
          <dgm:bulletEnabled val="1"/>
        </dgm:presLayoutVars>
      </dgm:prSet>
      <dgm:spPr/>
    </dgm:pt>
    <dgm:pt modelId="{D63C9FC5-5C50-4073-8EFD-FCB8CDEAD01E}" type="pres">
      <dgm:prSet presAssocID="{EC635624-6A68-4280-86D8-71321E7B48F2}" presName="spNode" presStyleCnt="0"/>
      <dgm:spPr/>
    </dgm:pt>
    <dgm:pt modelId="{91B7AD53-B43F-46DE-AA30-D6F46B897CFB}" type="pres">
      <dgm:prSet presAssocID="{D535AD7C-38DB-4D43-8123-6DEF72BE60EA}" presName="sibTrans" presStyleLbl="sibTrans1D1" presStyleIdx="3" presStyleCnt="6"/>
      <dgm:spPr/>
    </dgm:pt>
    <dgm:pt modelId="{A1D1D418-33C6-4BBA-B086-F2F96DB25AC1}" type="pres">
      <dgm:prSet presAssocID="{AC7B1889-3528-40E4-A0BC-A02F77C5441B}" presName="node" presStyleLbl="node1" presStyleIdx="4" presStyleCnt="6" custScaleX="174044" custScaleY="144849" custRadScaleRad="168294" custRadScaleInc="103900">
        <dgm:presLayoutVars>
          <dgm:bulletEnabled val="1"/>
        </dgm:presLayoutVars>
      </dgm:prSet>
      <dgm:spPr/>
    </dgm:pt>
    <dgm:pt modelId="{C2E95F6B-D1BA-4E10-9451-2DF6D17273D5}" type="pres">
      <dgm:prSet presAssocID="{AC7B1889-3528-40E4-A0BC-A02F77C5441B}" presName="spNode" presStyleCnt="0"/>
      <dgm:spPr/>
    </dgm:pt>
    <dgm:pt modelId="{45A4CBA2-616C-424E-A69C-813E3549BD04}" type="pres">
      <dgm:prSet presAssocID="{FC0907A1-8A8B-4322-9916-EFE3F23EA37D}" presName="sibTrans" presStyleLbl="sibTrans1D1" presStyleIdx="4" presStyleCnt="6"/>
      <dgm:spPr/>
    </dgm:pt>
    <dgm:pt modelId="{7EA7BF2A-4CD9-4185-9B50-5FC6A1FD9CE1}" type="pres">
      <dgm:prSet presAssocID="{77ECFF69-6449-4F3E-BCAE-7EF066450A46}" presName="node" presStyleLbl="node1" presStyleIdx="5" presStyleCnt="6" custScaleX="174186" custScaleY="137993" custRadScaleRad="162295" custRadScaleInc="-33431">
        <dgm:presLayoutVars>
          <dgm:bulletEnabled val="1"/>
        </dgm:presLayoutVars>
      </dgm:prSet>
      <dgm:spPr/>
    </dgm:pt>
    <dgm:pt modelId="{5AC82EF3-D560-4BA9-B1BA-BFBF4C97131E}" type="pres">
      <dgm:prSet presAssocID="{77ECFF69-6449-4F3E-BCAE-7EF066450A46}" presName="spNode" presStyleCnt="0"/>
      <dgm:spPr/>
    </dgm:pt>
    <dgm:pt modelId="{6F10C117-0741-4523-8164-12D76D1C526B}" type="pres">
      <dgm:prSet presAssocID="{71C45D76-28DB-428E-BCE8-143D85533F49}" presName="sibTrans" presStyleLbl="sibTrans1D1" presStyleIdx="5" presStyleCnt="6"/>
      <dgm:spPr/>
    </dgm:pt>
  </dgm:ptLst>
  <dgm:cxnLst>
    <dgm:cxn modelId="{84BE040D-1BF5-4489-A042-27B8D0018BE7}" type="presOf" srcId="{36266E9F-44DF-44D4-9384-C769683940D0}" destId="{240FC272-1A8A-44A8-9A32-BE83958CA406}" srcOrd="0" destOrd="0" presId="urn:microsoft.com/office/officeart/2005/8/layout/cycle6"/>
    <dgm:cxn modelId="{00EE3911-CEF5-4591-AD00-DB1EC05F09A4}" type="presOf" srcId="{852E53EC-9563-495E-9A6D-7DC7D96515D9}" destId="{CCF8E3ED-AA6F-4C2C-8A9F-60D4543C5A21}" srcOrd="0" destOrd="0" presId="urn:microsoft.com/office/officeart/2005/8/layout/cycle6"/>
    <dgm:cxn modelId="{25214C15-AAE9-4EED-8D9D-554CE7EE2DDE}" type="presOf" srcId="{AC7B1889-3528-40E4-A0BC-A02F77C5441B}" destId="{A1D1D418-33C6-4BBA-B086-F2F96DB25AC1}" srcOrd="0" destOrd="0" presId="urn:microsoft.com/office/officeart/2005/8/layout/cycle6"/>
    <dgm:cxn modelId="{3C6A9C16-AE97-4A48-AD5D-49E8443E610C}" type="presOf" srcId="{EC635624-6A68-4280-86D8-71321E7B48F2}" destId="{76CC9B29-AC01-407B-8BC0-14A3C6D3757A}" srcOrd="0" destOrd="0" presId="urn:microsoft.com/office/officeart/2005/8/layout/cycle6"/>
    <dgm:cxn modelId="{34D8DD1A-13B1-4C2F-AF45-04659215FF74}" srcId="{F3E1A1FB-37F1-459E-B593-58C7BBE64BDD}" destId="{EC635624-6A68-4280-86D8-71321E7B48F2}" srcOrd="3" destOrd="0" parTransId="{1A528D73-B1C4-4AB8-81EF-2E8E06787A4F}" sibTransId="{D535AD7C-38DB-4D43-8123-6DEF72BE60EA}"/>
    <dgm:cxn modelId="{E6ED0F1E-0166-410A-A3AE-81FB70656BFA}" srcId="{F3E1A1FB-37F1-459E-B593-58C7BBE64BDD}" destId="{77ECFF69-6449-4F3E-BCAE-7EF066450A46}" srcOrd="5" destOrd="0" parTransId="{129F5B32-BA40-4011-AC71-7D3F36953677}" sibTransId="{71C45D76-28DB-428E-BCE8-143D85533F49}"/>
    <dgm:cxn modelId="{9EE6C426-C08B-4D06-974B-093DF5F7C60A}" srcId="{F3E1A1FB-37F1-459E-B593-58C7BBE64BDD}" destId="{36266E9F-44DF-44D4-9384-C769683940D0}" srcOrd="2" destOrd="0" parTransId="{0925066A-0854-4A07-B02A-838C11F5C83E}" sibTransId="{1E84E141-C38B-427E-B47C-43A8F35C69F8}"/>
    <dgm:cxn modelId="{37C6442A-594B-449F-8BAC-D4EE62FADB2E}" srcId="{F3E1A1FB-37F1-459E-B593-58C7BBE64BDD}" destId="{AC7B1889-3528-40E4-A0BC-A02F77C5441B}" srcOrd="4" destOrd="0" parTransId="{C89F0147-D985-40D8-ABB3-1397D2B4A46B}" sibTransId="{FC0907A1-8A8B-4322-9916-EFE3F23EA37D}"/>
    <dgm:cxn modelId="{00257730-FDB8-40B4-A6C7-CC1515F445FD}" type="presOf" srcId="{71C45D76-28DB-428E-BCE8-143D85533F49}" destId="{6F10C117-0741-4523-8164-12D76D1C526B}" srcOrd="0" destOrd="0" presId="urn:microsoft.com/office/officeart/2005/8/layout/cycle6"/>
    <dgm:cxn modelId="{54E81E5B-73C1-48C0-956C-39119AA658D5}" type="presOf" srcId="{77ECFF69-6449-4F3E-BCAE-7EF066450A46}" destId="{7EA7BF2A-4CD9-4185-9B50-5FC6A1FD9CE1}" srcOrd="0" destOrd="0" presId="urn:microsoft.com/office/officeart/2005/8/layout/cycle6"/>
    <dgm:cxn modelId="{A59E1660-6EF6-48AE-9EF5-52697A63B7E3}" srcId="{F3E1A1FB-37F1-459E-B593-58C7BBE64BDD}" destId="{EB537177-BC44-44B4-B5C9-D0B93DCEF2BE}" srcOrd="1" destOrd="0" parTransId="{7CBA2A3F-750D-4F26-8213-3BD293FD8ED8}" sibTransId="{8322FBD7-8816-483E-A914-E783B4D86F22}"/>
    <dgm:cxn modelId="{1619114F-F223-449A-A3E7-09F18088CBC2}" type="presOf" srcId="{EB537177-BC44-44B4-B5C9-D0B93DCEF2BE}" destId="{F3DEC6AB-89B7-4F7A-ACA7-6C54153CFDD5}" srcOrd="0" destOrd="0" presId="urn:microsoft.com/office/officeart/2005/8/layout/cycle6"/>
    <dgm:cxn modelId="{32B65A50-5790-4866-AD2B-3C86DCFF0F74}" type="presOf" srcId="{1E84E141-C38B-427E-B47C-43A8F35C69F8}" destId="{4B27B752-C40B-472C-A57A-83D5991AC632}" srcOrd="0" destOrd="0" presId="urn:microsoft.com/office/officeart/2005/8/layout/cycle6"/>
    <dgm:cxn modelId="{358B8779-C7AA-4AAF-96D6-3F72BF120C86}" type="presOf" srcId="{0A7BC1A0-075D-4603-A19E-8671AB008A3E}" destId="{19C02551-520C-4598-A434-2954E1B1A7E1}" srcOrd="0" destOrd="0" presId="urn:microsoft.com/office/officeart/2005/8/layout/cycle6"/>
    <dgm:cxn modelId="{3B6A669E-0AFC-4E8D-860F-124BA6AF86FC}" type="presOf" srcId="{8322FBD7-8816-483E-A914-E783B4D86F22}" destId="{175C72A4-BDC6-4BD5-AD51-21FF694F1DE9}" srcOrd="0" destOrd="0" presId="urn:microsoft.com/office/officeart/2005/8/layout/cycle6"/>
    <dgm:cxn modelId="{2F80C5AB-A02D-40F7-AC7D-A8F674B4DDE0}" type="presOf" srcId="{D535AD7C-38DB-4D43-8123-6DEF72BE60EA}" destId="{91B7AD53-B43F-46DE-AA30-D6F46B897CFB}" srcOrd="0" destOrd="0" presId="urn:microsoft.com/office/officeart/2005/8/layout/cycle6"/>
    <dgm:cxn modelId="{05772AC8-39E4-4FC6-A303-DD122544D8FD}" srcId="{F3E1A1FB-37F1-459E-B593-58C7BBE64BDD}" destId="{0A7BC1A0-075D-4603-A19E-8671AB008A3E}" srcOrd="0" destOrd="0" parTransId="{B033ADB0-F962-4C0E-9265-1F91AC3070F9}" sibTransId="{852E53EC-9563-495E-9A6D-7DC7D96515D9}"/>
    <dgm:cxn modelId="{AE5D63F6-7FD8-4E4E-88A0-6BFF31187DA7}" type="presOf" srcId="{F3E1A1FB-37F1-459E-B593-58C7BBE64BDD}" destId="{D3D385A9-D24F-4D19-A0BC-1BA5D05C4915}" srcOrd="0" destOrd="0" presId="urn:microsoft.com/office/officeart/2005/8/layout/cycle6"/>
    <dgm:cxn modelId="{653C08F8-0110-45B2-91E8-BC580E4F4AAE}" type="presOf" srcId="{FC0907A1-8A8B-4322-9916-EFE3F23EA37D}" destId="{45A4CBA2-616C-424E-A69C-813E3549BD04}" srcOrd="0" destOrd="0" presId="urn:microsoft.com/office/officeart/2005/8/layout/cycle6"/>
    <dgm:cxn modelId="{C2028443-A3D0-4994-8CF0-FB0109EB20DD}" type="presParOf" srcId="{D3D385A9-D24F-4D19-A0BC-1BA5D05C4915}" destId="{19C02551-520C-4598-A434-2954E1B1A7E1}" srcOrd="0" destOrd="0" presId="urn:microsoft.com/office/officeart/2005/8/layout/cycle6"/>
    <dgm:cxn modelId="{761147A4-D7FF-461A-AB09-59EF5C620347}" type="presParOf" srcId="{D3D385A9-D24F-4D19-A0BC-1BA5D05C4915}" destId="{6E19C6CD-9FC5-4AF3-97ED-DF1F4ADBD882}" srcOrd="1" destOrd="0" presId="urn:microsoft.com/office/officeart/2005/8/layout/cycle6"/>
    <dgm:cxn modelId="{CC681ED7-4264-4D58-B741-DDA9F419AF5F}" type="presParOf" srcId="{D3D385A9-D24F-4D19-A0BC-1BA5D05C4915}" destId="{CCF8E3ED-AA6F-4C2C-8A9F-60D4543C5A21}" srcOrd="2" destOrd="0" presId="urn:microsoft.com/office/officeart/2005/8/layout/cycle6"/>
    <dgm:cxn modelId="{8C0CE560-EC7A-4F2D-A305-5DEEFF0A7340}" type="presParOf" srcId="{D3D385A9-D24F-4D19-A0BC-1BA5D05C4915}" destId="{F3DEC6AB-89B7-4F7A-ACA7-6C54153CFDD5}" srcOrd="3" destOrd="0" presId="urn:microsoft.com/office/officeart/2005/8/layout/cycle6"/>
    <dgm:cxn modelId="{55F2955A-8F6A-4524-AF35-3B81094125B3}" type="presParOf" srcId="{D3D385A9-D24F-4D19-A0BC-1BA5D05C4915}" destId="{AE6D6407-49D5-4E30-96F4-BF802758D0C2}" srcOrd="4" destOrd="0" presId="urn:microsoft.com/office/officeart/2005/8/layout/cycle6"/>
    <dgm:cxn modelId="{DDC46C42-CC2A-4000-ABB3-F67F9D293551}" type="presParOf" srcId="{D3D385A9-D24F-4D19-A0BC-1BA5D05C4915}" destId="{175C72A4-BDC6-4BD5-AD51-21FF694F1DE9}" srcOrd="5" destOrd="0" presId="urn:microsoft.com/office/officeart/2005/8/layout/cycle6"/>
    <dgm:cxn modelId="{DDCEFAB7-E66F-4BA6-B302-ABB807129341}" type="presParOf" srcId="{D3D385A9-D24F-4D19-A0BC-1BA5D05C4915}" destId="{240FC272-1A8A-44A8-9A32-BE83958CA406}" srcOrd="6" destOrd="0" presId="urn:microsoft.com/office/officeart/2005/8/layout/cycle6"/>
    <dgm:cxn modelId="{44786AD2-3F0E-4F60-A506-C9451920A465}" type="presParOf" srcId="{D3D385A9-D24F-4D19-A0BC-1BA5D05C4915}" destId="{00918C58-1747-4CD2-8018-626784A7F2F5}" srcOrd="7" destOrd="0" presId="urn:microsoft.com/office/officeart/2005/8/layout/cycle6"/>
    <dgm:cxn modelId="{724DE8FB-F9D9-4227-AE6D-B0209AF6820C}" type="presParOf" srcId="{D3D385A9-D24F-4D19-A0BC-1BA5D05C4915}" destId="{4B27B752-C40B-472C-A57A-83D5991AC632}" srcOrd="8" destOrd="0" presId="urn:microsoft.com/office/officeart/2005/8/layout/cycle6"/>
    <dgm:cxn modelId="{5A262C23-CD0B-455D-A4B0-CA5D0508FF89}" type="presParOf" srcId="{D3D385A9-D24F-4D19-A0BC-1BA5D05C4915}" destId="{76CC9B29-AC01-407B-8BC0-14A3C6D3757A}" srcOrd="9" destOrd="0" presId="urn:microsoft.com/office/officeart/2005/8/layout/cycle6"/>
    <dgm:cxn modelId="{95A14A83-234C-45BB-8378-11B06642EFB8}" type="presParOf" srcId="{D3D385A9-D24F-4D19-A0BC-1BA5D05C4915}" destId="{D63C9FC5-5C50-4073-8EFD-FCB8CDEAD01E}" srcOrd="10" destOrd="0" presId="urn:microsoft.com/office/officeart/2005/8/layout/cycle6"/>
    <dgm:cxn modelId="{3B84DCC1-C8F4-430A-A4DD-48F19E5A9A70}" type="presParOf" srcId="{D3D385A9-D24F-4D19-A0BC-1BA5D05C4915}" destId="{91B7AD53-B43F-46DE-AA30-D6F46B897CFB}" srcOrd="11" destOrd="0" presId="urn:microsoft.com/office/officeart/2005/8/layout/cycle6"/>
    <dgm:cxn modelId="{6E7791AB-EFB4-4D15-B57A-08F0CF0980D5}" type="presParOf" srcId="{D3D385A9-D24F-4D19-A0BC-1BA5D05C4915}" destId="{A1D1D418-33C6-4BBA-B086-F2F96DB25AC1}" srcOrd="12" destOrd="0" presId="urn:microsoft.com/office/officeart/2005/8/layout/cycle6"/>
    <dgm:cxn modelId="{281B1844-D677-4576-8B0F-24BC516D0C17}" type="presParOf" srcId="{D3D385A9-D24F-4D19-A0BC-1BA5D05C4915}" destId="{C2E95F6B-D1BA-4E10-9451-2DF6D17273D5}" srcOrd="13" destOrd="0" presId="urn:microsoft.com/office/officeart/2005/8/layout/cycle6"/>
    <dgm:cxn modelId="{F25CB384-E1BE-4C55-B744-7D06052F4F90}" type="presParOf" srcId="{D3D385A9-D24F-4D19-A0BC-1BA5D05C4915}" destId="{45A4CBA2-616C-424E-A69C-813E3549BD04}" srcOrd="14" destOrd="0" presId="urn:microsoft.com/office/officeart/2005/8/layout/cycle6"/>
    <dgm:cxn modelId="{BF2F0487-08EC-4A1A-BB1F-07661893BD81}" type="presParOf" srcId="{D3D385A9-D24F-4D19-A0BC-1BA5D05C4915}" destId="{7EA7BF2A-4CD9-4185-9B50-5FC6A1FD9CE1}" srcOrd="15" destOrd="0" presId="urn:microsoft.com/office/officeart/2005/8/layout/cycle6"/>
    <dgm:cxn modelId="{338D5AE4-B881-47BA-99CA-A7C2E0F5D7A4}" type="presParOf" srcId="{D3D385A9-D24F-4D19-A0BC-1BA5D05C4915}" destId="{5AC82EF3-D560-4BA9-B1BA-BFBF4C97131E}" srcOrd="16" destOrd="0" presId="urn:microsoft.com/office/officeart/2005/8/layout/cycle6"/>
    <dgm:cxn modelId="{DAA963FF-7A7A-4684-B19A-8A831BE50E67}" type="presParOf" srcId="{D3D385A9-D24F-4D19-A0BC-1BA5D05C4915}" destId="{6F10C117-0741-4523-8164-12D76D1C526B}"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6F2A7-D6B4-4D03-81A0-0FF16E068CAF}">
      <dsp:nvSpPr>
        <dsp:cNvPr id="0" name=""/>
        <dsp:cNvSpPr/>
      </dsp:nvSpPr>
      <dsp:spPr>
        <a:xfrm rot="16200000">
          <a:off x="-1171676" y="2090734"/>
          <a:ext cx="3097972" cy="655340"/>
        </a:xfrm>
        <a:prstGeom prst="rect">
          <a:avLst/>
        </a:prstGeom>
        <a:solidFill>
          <a:srgbClr val="0271BB"/>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577974" bIns="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bg1"/>
              </a:solidFill>
              <a:latin typeface="TheSans UHH" panose="020B0502050302020203" pitchFamily="34" charset="0"/>
              <a:ea typeface="+mn-ea"/>
              <a:cs typeface="TheSans UHH" panose="020B0502050302020203" pitchFamily="34" charset="0"/>
            </a:rPr>
            <a:t>New in Hamburg</a:t>
          </a:r>
        </a:p>
      </dsp:txBody>
      <dsp:txXfrm>
        <a:off x="-1171676" y="2090734"/>
        <a:ext cx="3097972" cy="655340"/>
      </dsp:txXfrm>
    </dsp:sp>
    <dsp:sp modelId="{CC8A156C-7922-4BFE-ACF3-3AF73D2075AA}">
      <dsp:nvSpPr>
        <dsp:cNvPr id="0" name=""/>
        <dsp:cNvSpPr/>
      </dsp:nvSpPr>
      <dsp:spPr>
        <a:xfrm>
          <a:off x="704979" y="869418"/>
          <a:ext cx="3589725" cy="3097972"/>
        </a:xfrm>
        <a:prstGeom prst="rect">
          <a:avLst/>
        </a:prstGeom>
        <a:solidFill>
          <a:srgbClr val="0271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77974" rIns="99568" bIns="99568" numCol="1" spcCol="1270" anchor="t" anchorCtr="0">
          <a:noAutofit/>
        </a:bodyPr>
        <a:lstStyle/>
        <a:p>
          <a:pPr marL="114300" lvl="1" indent="-114300" algn="l" defTabSz="622300">
            <a:lnSpc>
              <a:spcPct val="90000"/>
            </a:lnSpc>
            <a:spcBef>
              <a:spcPct val="0"/>
            </a:spcBef>
            <a:spcAft>
              <a:spcPts val="588"/>
            </a:spcAft>
            <a:buChar char="•"/>
          </a:pPr>
          <a:r>
            <a:rPr lang="en-US" sz="1400" kern="1200" dirty="0">
              <a:solidFill>
                <a:schemeClr val="bg1"/>
              </a:solidFill>
              <a:latin typeface="TheSans UHH" panose="020B0502050302020203" pitchFamily="34" charset="0"/>
              <a:ea typeface="+mn-ea"/>
              <a:cs typeface="TheSans UHH" panose="020B0502050302020203" pitchFamily="34" charset="0"/>
            </a:rPr>
            <a:t>Find an apartment</a:t>
          </a:r>
        </a:p>
        <a:p>
          <a:pPr marL="114300" lvl="1" indent="-114300" algn="l" defTabSz="622300">
            <a:lnSpc>
              <a:spcPct val="90000"/>
            </a:lnSpc>
            <a:spcBef>
              <a:spcPct val="0"/>
            </a:spcBef>
            <a:spcAft>
              <a:spcPts val="588"/>
            </a:spcAft>
            <a:buChar char="•"/>
          </a:pPr>
          <a:r>
            <a:rPr lang="en-US" sz="1400" kern="1200" dirty="0">
              <a:solidFill>
                <a:schemeClr val="bg1"/>
              </a:solidFill>
              <a:latin typeface="TheSans UHH" panose="020B0502050302020203" pitchFamily="34" charset="0"/>
              <a:ea typeface="+mn-ea"/>
              <a:cs typeface="TheSans UHH" panose="020B0502050302020203" pitchFamily="34" charset="0"/>
            </a:rPr>
            <a:t>Register in Hamburg</a:t>
          </a:r>
        </a:p>
        <a:p>
          <a:pPr marL="114300" lvl="1" indent="-114300" algn="l" defTabSz="622300">
            <a:lnSpc>
              <a:spcPct val="90000"/>
            </a:lnSpc>
            <a:spcBef>
              <a:spcPct val="0"/>
            </a:spcBef>
            <a:spcAft>
              <a:spcPts val="588"/>
            </a:spcAft>
            <a:buChar char="•"/>
          </a:pPr>
          <a:r>
            <a:rPr lang="en-US" sz="1400" kern="1200">
              <a:solidFill>
                <a:schemeClr val="bg1"/>
              </a:solidFill>
              <a:latin typeface="TheSans UHH" panose="020B0502050302020203" pitchFamily="34" charset="0"/>
              <a:ea typeface="+mn-ea"/>
              <a:cs typeface="TheSans UHH" panose="020B0502050302020203" pitchFamily="34" charset="0"/>
            </a:rPr>
            <a:t>Open a bank account</a:t>
          </a:r>
        </a:p>
        <a:p>
          <a:pPr marL="114300" lvl="1" indent="-114300" algn="l" defTabSz="622300">
            <a:lnSpc>
              <a:spcPct val="90000"/>
            </a:lnSpc>
            <a:spcBef>
              <a:spcPct val="0"/>
            </a:spcBef>
            <a:spcAft>
              <a:spcPts val="588"/>
            </a:spcAft>
            <a:buChar char="•"/>
          </a:pPr>
          <a:r>
            <a:rPr lang="en-US" sz="1400" kern="1200" dirty="0">
              <a:solidFill>
                <a:schemeClr val="bg1"/>
              </a:solidFill>
              <a:latin typeface="TheSans UHH" panose="020B0502050302020203" pitchFamily="34" charset="0"/>
              <a:ea typeface="+mn-ea"/>
              <a:cs typeface="TheSans UHH" panose="020B0502050302020203" pitchFamily="34" charset="0"/>
            </a:rPr>
            <a:t>Apply for health insurance</a:t>
          </a:r>
        </a:p>
        <a:p>
          <a:pPr marL="114300" lvl="1" indent="-114300" algn="l" defTabSz="622300">
            <a:lnSpc>
              <a:spcPct val="90000"/>
            </a:lnSpc>
            <a:spcBef>
              <a:spcPct val="0"/>
            </a:spcBef>
            <a:spcAft>
              <a:spcPts val="588"/>
            </a:spcAft>
            <a:buChar char="•"/>
          </a:pPr>
          <a:r>
            <a:rPr lang="en-US" sz="1400" kern="1200" dirty="0">
              <a:solidFill>
                <a:schemeClr val="bg1"/>
              </a:solidFill>
              <a:latin typeface="TheSans UHH" panose="020B0502050302020203" pitchFamily="34" charset="0"/>
              <a:ea typeface="+mn-ea"/>
              <a:cs typeface="TheSans UHH" panose="020B0502050302020203" pitchFamily="34" charset="0"/>
            </a:rPr>
            <a:t>Apply for a residence permit (Non-EU Students)</a:t>
          </a:r>
        </a:p>
      </dsp:txBody>
      <dsp:txXfrm>
        <a:off x="704979" y="869418"/>
        <a:ext cx="3589725" cy="3097972"/>
      </dsp:txXfrm>
    </dsp:sp>
    <dsp:sp modelId="{77748C68-9EF7-477F-9F26-F69388057EF9}">
      <dsp:nvSpPr>
        <dsp:cNvPr id="0" name=""/>
        <dsp:cNvSpPr/>
      </dsp:nvSpPr>
      <dsp:spPr>
        <a:xfrm>
          <a:off x="49639" y="4368"/>
          <a:ext cx="1310680" cy="131068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7CB628-CE53-4E4E-8A2E-9316DFA22A23}">
      <dsp:nvSpPr>
        <dsp:cNvPr id="0" name=""/>
        <dsp:cNvSpPr/>
      </dsp:nvSpPr>
      <dsp:spPr>
        <a:xfrm rot="16200000">
          <a:off x="4008132" y="2090734"/>
          <a:ext cx="3097972" cy="655340"/>
        </a:xfrm>
        <a:prstGeom prst="rect">
          <a:avLst/>
        </a:prstGeom>
        <a:solidFill>
          <a:srgbClr val="80B8DD"/>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577974" bIns="0" numCol="1" spcCol="1270" anchor="ctr" anchorCtr="0">
          <a:noAutofit/>
        </a:bodyPr>
        <a:lstStyle/>
        <a:p>
          <a:pPr marL="0" lvl="0" indent="0" algn="r" defTabSz="755650">
            <a:lnSpc>
              <a:spcPct val="90000"/>
            </a:lnSpc>
            <a:spcBef>
              <a:spcPct val="0"/>
            </a:spcBef>
            <a:spcAft>
              <a:spcPct val="35000"/>
            </a:spcAft>
            <a:buNone/>
          </a:pPr>
          <a:r>
            <a:rPr lang="en-US" sz="1700" b="1" kern="1200" dirty="0">
              <a:solidFill>
                <a:srgbClr val="FFFFFF"/>
              </a:solidFill>
              <a:latin typeface="TheSans UHH" panose="020B0502050302020203" pitchFamily="34" charset="0"/>
              <a:ea typeface="+mn-ea"/>
              <a:cs typeface="TheSans UHH" panose="020B0502050302020203" pitchFamily="34" charset="0"/>
            </a:rPr>
            <a:t>New to the University</a:t>
          </a:r>
        </a:p>
      </dsp:txBody>
      <dsp:txXfrm>
        <a:off x="4008132" y="2090734"/>
        <a:ext cx="3097972" cy="655340"/>
      </dsp:txXfrm>
    </dsp:sp>
    <dsp:sp modelId="{55B4C83C-0B98-4E57-A266-259BE1BF30A5}">
      <dsp:nvSpPr>
        <dsp:cNvPr id="0" name=""/>
        <dsp:cNvSpPr/>
      </dsp:nvSpPr>
      <dsp:spPr>
        <a:xfrm>
          <a:off x="5884789" y="869418"/>
          <a:ext cx="3589725" cy="3097972"/>
        </a:xfrm>
        <a:prstGeom prst="rect">
          <a:avLst/>
        </a:prstGeom>
        <a:solidFill>
          <a:srgbClr val="80B8D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77974" rIns="99568" bIns="99568" numCol="1" spcCol="1270" anchor="t" anchorCtr="0">
          <a:noAutofit/>
        </a:bodyPr>
        <a:lstStyle/>
        <a:p>
          <a:pPr marL="114300" lvl="1" indent="-114300" algn="l" defTabSz="622300">
            <a:lnSpc>
              <a:spcPct val="90000"/>
            </a:lnSpc>
            <a:spcBef>
              <a:spcPct val="0"/>
            </a:spcBef>
            <a:spcAft>
              <a:spcPts val="588"/>
            </a:spcAft>
            <a:buFont typeface="Arial" panose="020B0604020202020204" pitchFamily="34" charset="0"/>
            <a:buChar char="•"/>
          </a:pPr>
          <a:r>
            <a:rPr lang="de-DE" sz="1400" kern="1200" dirty="0" err="1">
              <a:solidFill>
                <a:srgbClr val="FFFFFF"/>
              </a:solidFill>
              <a:latin typeface="TheSans UHH" panose="020B0502050302020203" pitchFamily="34" charset="0"/>
              <a:ea typeface="+mn-ea"/>
              <a:cs typeface="TheSans UHH" panose="020B0502050302020203" pitchFamily="34" charset="0"/>
            </a:rPr>
            <a:t>Completing</a:t>
          </a:r>
          <a:r>
            <a:rPr lang="de-DE" sz="1400" kern="1200" dirty="0">
              <a:solidFill>
                <a:srgbClr val="FFFFFF"/>
              </a:solidFill>
              <a:latin typeface="TheSans UHH" panose="020B0502050302020203" pitchFamily="34" charset="0"/>
              <a:ea typeface="+mn-ea"/>
              <a:cs typeface="TheSans UHH" panose="020B0502050302020203" pitchFamily="34" charset="0"/>
            </a:rPr>
            <a:t> </a:t>
          </a:r>
          <a:r>
            <a:rPr lang="de-DE" sz="1400" kern="1200" dirty="0" err="1">
              <a:solidFill>
                <a:srgbClr val="FFFFFF"/>
              </a:solidFill>
              <a:latin typeface="TheSans UHH" panose="020B0502050302020203" pitchFamily="34" charset="0"/>
              <a:ea typeface="+mn-ea"/>
              <a:cs typeface="TheSans UHH" panose="020B0502050302020203" pitchFamily="34" charset="0"/>
            </a:rPr>
            <a:t>enrollment</a:t>
          </a:r>
          <a:r>
            <a:rPr lang="de-DE" sz="1400" kern="1200" dirty="0">
              <a:solidFill>
                <a:srgbClr val="FFFFFF"/>
              </a:solidFill>
              <a:latin typeface="TheSans UHH" panose="020B0502050302020203" pitchFamily="34" charset="0"/>
              <a:ea typeface="+mn-ea"/>
              <a:cs typeface="TheSans UHH" panose="020B0502050302020203" pitchFamily="34" charset="0"/>
            </a:rPr>
            <a:t> (Immatrikulation)</a:t>
          </a:r>
          <a:endParaRPr lang="en-US" sz="1400" kern="1200" dirty="0">
            <a:solidFill>
              <a:srgbClr val="FFFFFF"/>
            </a:solidFill>
            <a:latin typeface="TheSans UHH" panose="020B0502050302020203" pitchFamily="34" charset="0"/>
            <a:ea typeface="+mn-ea"/>
            <a:cs typeface="TheSans UHH" panose="020B0502050302020203" pitchFamily="34" charset="0"/>
          </a:endParaRPr>
        </a:p>
        <a:p>
          <a:pPr marL="114300" lvl="1" indent="-114300" algn="l" defTabSz="622300">
            <a:lnSpc>
              <a:spcPct val="90000"/>
            </a:lnSpc>
            <a:spcBef>
              <a:spcPct val="0"/>
            </a:spcBef>
            <a:spcAft>
              <a:spcPts val="588"/>
            </a:spcAft>
            <a:buFont typeface="Arial" panose="020B0604020202020204" pitchFamily="34" charset="0"/>
            <a:buChar char="•"/>
          </a:pPr>
          <a:r>
            <a:rPr lang="de-DE" sz="1400" kern="1200" dirty="0">
              <a:latin typeface="TheSans UHH" panose="020B0502050302020203" pitchFamily="34" charset="0"/>
            </a:rPr>
            <a:t>Events </a:t>
          </a:r>
          <a:r>
            <a:rPr lang="de-DE" sz="1400" kern="1200" dirty="0" err="1">
              <a:latin typeface="TheSans UHH" panose="020B0502050302020203" pitchFamily="34" charset="0"/>
            </a:rPr>
            <a:t>for</a:t>
          </a:r>
          <a:r>
            <a:rPr lang="de-DE" sz="1400" kern="1200" dirty="0">
              <a:latin typeface="TheSans UHH" panose="020B0502050302020203" pitchFamily="34" charset="0"/>
            </a:rPr>
            <a:t> first-</a:t>
          </a:r>
          <a:r>
            <a:rPr lang="de-DE" sz="1400" kern="1200" dirty="0" err="1">
              <a:latin typeface="TheSans UHH" panose="020B0502050302020203" pitchFamily="34" charset="0"/>
            </a:rPr>
            <a:t>year</a:t>
          </a:r>
          <a:r>
            <a:rPr lang="de-DE" sz="1400" kern="1200" dirty="0">
              <a:latin typeface="TheSans UHH" panose="020B0502050302020203" pitchFamily="34" charset="0"/>
            </a:rPr>
            <a:t> </a:t>
          </a:r>
          <a:r>
            <a:rPr lang="de-DE" sz="1400" kern="1200" dirty="0" err="1">
              <a:latin typeface="TheSans UHH" panose="020B0502050302020203" pitchFamily="34" charset="0"/>
            </a:rPr>
            <a:t>students</a:t>
          </a:r>
          <a:endParaRPr lang="en-US" sz="1400" kern="1200" dirty="0">
            <a:latin typeface="TheSans UHH" panose="020B0502050302020203" pitchFamily="34" charset="0"/>
          </a:endParaRPr>
        </a:p>
        <a:p>
          <a:pPr marL="114300" lvl="1" indent="-114300" algn="l" defTabSz="622300">
            <a:lnSpc>
              <a:spcPct val="90000"/>
            </a:lnSpc>
            <a:spcBef>
              <a:spcPct val="0"/>
            </a:spcBef>
            <a:spcAft>
              <a:spcPts val="588"/>
            </a:spcAft>
            <a:buFont typeface="Arial" panose="020B0604020202020204" pitchFamily="34" charset="0"/>
            <a:buChar char="•"/>
          </a:pPr>
          <a:r>
            <a:rPr lang="de-DE" sz="1400" kern="1200" dirty="0" err="1">
              <a:latin typeface="TheSans UHH" panose="020B0502050302020203" pitchFamily="34" charset="0"/>
            </a:rPr>
            <a:t>Getting</a:t>
          </a:r>
          <a:r>
            <a:rPr lang="de-DE" sz="1400" kern="1200" dirty="0">
              <a:latin typeface="TheSans UHH" panose="020B0502050302020203" pitchFamily="34" charset="0"/>
            </a:rPr>
            <a:t> </a:t>
          </a:r>
          <a:r>
            <a:rPr lang="de-DE" sz="1400" kern="1200" dirty="0" err="1">
              <a:latin typeface="TheSans UHH" panose="020B0502050302020203" pitchFamily="34" charset="0"/>
            </a:rPr>
            <a:t>your</a:t>
          </a:r>
          <a:r>
            <a:rPr lang="de-DE" sz="1400" kern="1200" dirty="0">
              <a:latin typeface="TheSans UHH" panose="020B0502050302020203" pitchFamily="34" charset="0"/>
            </a:rPr>
            <a:t> </a:t>
          </a:r>
          <a:r>
            <a:rPr lang="de-DE" sz="1400" kern="1200" dirty="0" err="1">
              <a:latin typeface="TheSans UHH" panose="020B0502050302020203" pitchFamily="34" charset="0"/>
            </a:rPr>
            <a:t>semester</a:t>
          </a:r>
          <a:r>
            <a:rPr lang="de-DE" sz="1400" kern="1200" dirty="0">
              <a:latin typeface="TheSans UHH" panose="020B0502050302020203" pitchFamily="34" charset="0"/>
            </a:rPr>
            <a:t> </a:t>
          </a:r>
          <a:r>
            <a:rPr lang="de-DE" sz="1400" kern="1200" dirty="0" err="1">
              <a:latin typeface="TheSans UHH" panose="020B0502050302020203" pitchFamily="34" charset="0"/>
            </a:rPr>
            <a:t>documents</a:t>
          </a:r>
          <a:r>
            <a:rPr lang="de-DE" sz="1400" kern="1200" dirty="0">
              <a:latin typeface="TheSans UHH" panose="020B0502050302020203" pitchFamily="34" charset="0"/>
            </a:rPr>
            <a:t> and Deutschland-Semesterticket</a:t>
          </a:r>
          <a:endParaRPr lang="en-US" sz="1400" kern="1200" dirty="0">
            <a:latin typeface="TheSans UHH" panose="020B0502050302020203" pitchFamily="34" charset="0"/>
          </a:endParaRPr>
        </a:p>
        <a:p>
          <a:pPr marL="114300" lvl="1" indent="-114300" algn="l" defTabSz="622300">
            <a:lnSpc>
              <a:spcPct val="90000"/>
            </a:lnSpc>
            <a:spcBef>
              <a:spcPct val="0"/>
            </a:spcBef>
            <a:spcAft>
              <a:spcPts val="588"/>
            </a:spcAft>
            <a:buFont typeface="Arial" panose="020B0604020202020204" pitchFamily="34" charset="0"/>
            <a:buChar char="•"/>
          </a:pPr>
          <a:r>
            <a:rPr lang="de-DE" sz="1400" kern="1200" dirty="0">
              <a:latin typeface="TheSans UHH" panose="020B0502050302020203" pitchFamily="34" charset="0"/>
            </a:rPr>
            <a:t>Setting </a:t>
          </a:r>
          <a:r>
            <a:rPr lang="de-DE" sz="1400" kern="1200" dirty="0" err="1">
              <a:latin typeface="TheSans UHH" panose="020B0502050302020203" pitchFamily="34" charset="0"/>
            </a:rPr>
            <a:t>up</a:t>
          </a:r>
          <a:r>
            <a:rPr lang="de-DE" sz="1400" kern="1200" dirty="0">
              <a:latin typeface="TheSans UHH" panose="020B0502050302020203" pitchFamily="34" charset="0"/>
            </a:rPr>
            <a:t> </a:t>
          </a:r>
          <a:r>
            <a:rPr lang="de-DE" sz="1400" kern="1200" dirty="0" err="1">
              <a:latin typeface="TheSans UHH" panose="020B0502050302020203" pitchFamily="34" charset="0"/>
            </a:rPr>
            <a:t>your</a:t>
          </a:r>
          <a:r>
            <a:rPr lang="de-DE" sz="1400" kern="1200" dirty="0">
              <a:latin typeface="TheSans UHH" panose="020B0502050302020203" pitchFamily="34" charset="0"/>
            </a:rPr>
            <a:t> </a:t>
          </a:r>
          <a:r>
            <a:rPr lang="de-DE" sz="1400" kern="1200" dirty="0" err="1">
              <a:latin typeface="TheSans UHH" panose="020B0502050302020203" pitchFamily="34" charset="0"/>
            </a:rPr>
            <a:t>user</a:t>
          </a:r>
          <a:r>
            <a:rPr lang="de-DE" sz="1400" kern="1200" dirty="0">
              <a:latin typeface="TheSans UHH" panose="020B0502050302020203" pitchFamily="34" charset="0"/>
            </a:rPr>
            <a:t> ID, </a:t>
          </a:r>
          <a:r>
            <a:rPr lang="de-DE" sz="1400" kern="1200" dirty="0" err="1">
              <a:latin typeface="TheSans UHH" panose="020B0502050302020203" pitchFamily="34" charset="0"/>
            </a:rPr>
            <a:t>university</a:t>
          </a:r>
          <a:r>
            <a:rPr lang="de-DE" sz="1400" kern="1200" dirty="0">
              <a:latin typeface="TheSans UHH" panose="020B0502050302020203" pitchFamily="34" charset="0"/>
            </a:rPr>
            <a:t> email, and WiFi</a:t>
          </a:r>
          <a:endParaRPr lang="en-US" sz="1400" kern="1200" dirty="0">
            <a:latin typeface="TheSans UHH" panose="020B0502050302020203" pitchFamily="34" charset="0"/>
          </a:endParaRPr>
        </a:p>
        <a:p>
          <a:pPr marL="114300" lvl="1" indent="-114300" algn="l" defTabSz="622300">
            <a:lnSpc>
              <a:spcPct val="90000"/>
            </a:lnSpc>
            <a:spcBef>
              <a:spcPct val="0"/>
            </a:spcBef>
            <a:spcAft>
              <a:spcPts val="588"/>
            </a:spcAft>
            <a:buFont typeface="Arial" panose="020B0604020202020204" pitchFamily="34" charset="0"/>
            <a:buChar char="•"/>
          </a:pPr>
          <a:r>
            <a:rPr lang="de-DE" sz="1400" kern="1200" dirty="0" err="1">
              <a:latin typeface="TheSans UHH" panose="020B0502050302020203" pitchFamily="34" charset="0"/>
            </a:rPr>
            <a:t>Appling</a:t>
          </a:r>
          <a:r>
            <a:rPr lang="de-DE" sz="1400" kern="1200" dirty="0">
              <a:latin typeface="TheSans UHH" panose="020B0502050302020203" pitchFamily="34" charset="0"/>
            </a:rPr>
            <a:t> </a:t>
          </a:r>
          <a:r>
            <a:rPr lang="de-DE" sz="1400" kern="1200" dirty="0" err="1">
              <a:latin typeface="TheSans UHH" panose="020B0502050302020203" pitchFamily="34" charset="0"/>
            </a:rPr>
            <a:t>for</a:t>
          </a:r>
          <a:r>
            <a:rPr lang="de-DE" sz="1400" kern="1200" dirty="0">
              <a:latin typeface="TheSans UHH" panose="020B0502050302020203" pitchFamily="34" charset="0"/>
            </a:rPr>
            <a:t> and pick </a:t>
          </a:r>
          <a:r>
            <a:rPr lang="de-DE" sz="1400" kern="1200" dirty="0" err="1">
              <a:latin typeface="TheSans UHH" panose="020B0502050302020203" pitchFamily="34" charset="0"/>
            </a:rPr>
            <a:t>up</a:t>
          </a:r>
          <a:r>
            <a:rPr lang="de-DE" sz="1400" kern="1200" dirty="0">
              <a:latin typeface="TheSans UHH" panose="020B0502050302020203" pitchFamily="34" charset="0"/>
            </a:rPr>
            <a:t> a </a:t>
          </a:r>
          <a:r>
            <a:rPr lang="de-DE" sz="1400" kern="1200" dirty="0" err="1">
              <a:latin typeface="TheSans UHH" panose="020B0502050302020203" pitchFamily="34" charset="0"/>
            </a:rPr>
            <a:t>library</a:t>
          </a:r>
          <a:r>
            <a:rPr lang="de-DE" sz="1400" kern="1200" dirty="0">
              <a:latin typeface="TheSans UHH" panose="020B0502050302020203" pitchFamily="34" charset="0"/>
            </a:rPr>
            <a:t> </a:t>
          </a:r>
          <a:r>
            <a:rPr lang="de-DE" sz="1400" kern="1200" dirty="0" err="1">
              <a:latin typeface="TheSans UHH" panose="020B0502050302020203" pitchFamily="34" charset="0"/>
            </a:rPr>
            <a:t>card</a:t>
          </a:r>
          <a:endParaRPr lang="en-US" sz="1400" kern="1200" dirty="0">
            <a:latin typeface="TheSans UHH" panose="020B0502050302020203" pitchFamily="34" charset="0"/>
          </a:endParaRPr>
        </a:p>
      </dsp:txBody>
      <dsp:txXfrm>
        <a:off x="5884789" y="869418"/>
        <a:ext cx="3589725" cy="3097972"/>
      </dsp:txXfrm>
    </dsp:sp>
    <dsp:sp modelId="{97471694-68C7-41D1-8F8B-805BFE86C87B}">
      <dsp:nvSpPr>
        <dsp:cNvPr id="0" name=""/>
        <dsp:cNvSpPr/>
      </dsp:nvSpPr>
      <dsp:spPr>
        <a:xfrm>
          <a:off x="5229448" y="4368"/>
          <a:ext cx="1310680" cy="131068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FB9E7-3275-461C-B855-E6C7E86F587E}">
      <dsp:nvSpPr>
        <dsp:cNvPr id="0" name=""/>
        <dsp:cNvSpPr/>
      </dsp:nvSpPr>
      <dsp:spPr>
        <a:xfrm>
          <a:off x="4044852" y="-112472"/>
          <a:ext cx="2329121" cy="155829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heSans UHH" panose="020B0502050302020203" pitchFamily="34" charset="0"/>
            </a:rPr>
            <a:t>Room in a residence hall run by </a:t>
          </a:r>
          <a:r>
            <a:rPr lang="en-US" sz="1600" kern="1200" dirty="0" err="1">
              <a:latin typeface="TheSans UHH" panose="020B0502050302020203" pitchFamily="34" charset="0"/>
            </a:rPr>
            <a:t>Studierendenwerk</a:t>
          </a:r>
          <a:r>
            <a:rPr lang="en-US" sz="1600" kern="1200" dirty="0">
              <a:latin typeface="TheSans UHH" panose="020B0502050302020203" pitchFamily="34" charset="0"/>
            </a:rPr>
            <a:t> or another organization</a:t>
          </a:r>
        </a:p>
      </dsp:txBody>
      <dsp:txXfrm>
        <a:off x="4120921" y="-36403"/>
        <a:ext cx="2176983" cy="1406152"/>
      </dsp:txXfrm>
    </dsp:sp>
    <dsp:sp modelId="{B017F653-0117-4BD5-BA9D-21F6F34B6A21}">
      <dsp:nvSpPr>
        <dsp:cNvPr id="0" name=""/>
        <dsp:cNvSpPr/>
      </dsp:nvSpPr>
      <dsp:spPr>
        <a:xfrm>
          <a:off x="3795171" y="1251436"/>
          <a:ext cx="2942131" cy="2942131"/>
        </a:xfrm>
        <a:custGeom>
          <a:avLst/>
          <a:gdLst/>
          <a:ahLst/>
          <a:cxnLst/>
          <a:rect l="0" t="0" r="0" b="0"/>
          <a:pathLst>
            <a:path>
              <a:moveTo>
                <a:pt x="2209971" y="199039"/>
              </a:moveTo>
              <a:arcTo wR="1471065" hR="1471065" stAng="18009110" swAng="2173355"/>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C02551-520C-4598-A434-2954E1B1A7E1}">
      <dsp:nvSpPr>
        <dsp:cNvPr id="0" name=""/>
        <dsp:cNvSpPr/>
      </dsp:nvSpPr>
      <dsp:spPr>
        <a:xfrm>
          <a:off x="5300521" y="2141513"/>
          <a:ext cx="2329121" cy="155829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heSans UHH" panose="020B0502050302020203" pitchFamily="34" charset="0"/>
            </a:rPr>
            <a:t>Room in a shared apartment</a:t>
          </a:r>
        </a:p>
      </dsp:txBody>
      <dsp:txXfrm>
        <a:off x="5376590" y="2217582"/>
        <a:ext cx="2176983" cy="1406152"/>
      </dsp:txXfrm>
    </dsp:sp>
    <dsp:sp modelId="{CCF8E3ED-AA6F-4C2C-8A9F-60D4543C5A21}">
      <dsp:nvSpPr>
        <dsp:cNvPr id="0" name=""/>
        <dsp:cNvSpPr/>
      </dsp:nvSpPr>
      <dsp:spPr>
        <a:xfrm>
          <a:off x="1432593" y="1078366"/>
          <a:ext cx="4510675" cy="4510675"/>
        </a:xfrm>
        <a:custGeom>
          <a:avLst/>
          <a:gdLst/>
          <a:ahLst/>
          <a:cxnLst/>
          <a:rect l="0" t="0" r="0" b="0"/>
          <a:pathLst>
            <a:path>
              <a:moveTo>
                <a:pt x="4472997" y="2665869"/>
              </a:moveTo>
              <a:arcTo wR="2255337" hR="2255337" stAng="629270" swAng="10662490"/>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DEC6AB-89B7-4F7A-ACA7-6C54153CFDD5}">
      <dsp:nvSpPr>
        <dsp:cNvPr id="0" name=""/>
        <dsp:cNvSpPr/>
      </dsp:nvSpPr>
      <dsp:spPr>
        <a:xfrm>
          <a:off x="188195" y="1409314"/>
          <a:ext cx="2329121" cy="1558290"/>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heSans UHH" panose="020B0502050302020203" pitchFamily="34" charset="0"/>
            </a:rPr>
            <a:t>Apartment rented by housing companies or individuals</a:t>
          </a:r>
        </a:p>
      </dsp:txBody>
      <dsp:txXfrm>
        <a:off x="264264" y="1485383"/>
        <a:ext cx="2176983" cy="1406152"/>
      </dsp:txXfrm>
    </dsp:sp>
    <dsp:sp modelId="{175C72A4-BDC6-4BD5-AD51-21FF694F1DE9}">
      <dsp:nvSpPr>
        <dsp:cNvPr id="0" name=""/>
        <dsp:cNvSpPr/>
      </dsp:nvSpPr>
      <dsp:spPr>
        <a:xfrm>
          <a:off x="1432516" y="51397"/>
          <a:ext cx="2942131" cy="2942131"/>
        </a:xfrm>
        <a:custGeom>
          <a:avLst/>
          <a:gdLst/>
          <a:ahLst/>
          <a:cxnLst/>
          <a:rect l="0" t="0" r="0" b="0"/>
          <a:pathLst>
            <a:path>
              <a:moveTo>
                <a:pt x="6712" y="1330694"/>
              </a:moveTo>
              <a:arcTo wR="1471065" hR="1471065" stAng="11128534" swAng="8060336"/>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EC2D39-43D4-47BD-AFD4-5EC4C58BB4C0}">
      <dsp:nvSpPr>
        <dsp:cNvPr id="0" name=""/>
        <dsp:cNvSpPr/>
      </dsp:nvSpPr>
      <dsp:spPr>
        <a:xfrm>
          <a:off x="4277" y="41152"/>
          <a:ext cx="2572331" cy="855326"/>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latin typeface="TheSans UHH" panose="020B0502050302020203" pitchFamily="34" charset="0"/>
            </a:rPr>
            <a:t>IT questions</a:t>
          </a:r>
        </a:p>
      </dsp:txBody>
      <dsp:txXfrm>
        <a:off x="4277" y="41152"/>
        <a:ext cx="2572331" cy="855326"/>
      </dsp:txXfrm>
    </dsp:sp>
    <dsp:sp modelId="{09A9F46C-5271-4F50-AB8E-0FDB22B0F7C9}">
      <dsp:nvSpPr>
        <dsp:cNvPr id="0" name=""/>
        <dsp:cNvSpPr/>
      </dsp:nvSpPr>
      <dsp:spPr>
        <a:xfrm>
          <a:off x="4277" y="896479"/>
          <a:ext cx="2572331" cy="2292932"/>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TheSans UHH" panose="020B0502050302020203" pitchFamily="34" charset="0"/>
            </a:rPr>
            <a:t>I cannot log into my University email account.</a:t>
          </a:r>
        </a:p>
        <a:p>
          <a:pPr marL="171450" lvl="1" indent="-171450" algn="l" defTabSz="800100">
            <a:lnSpc>
              <a:spcPct val="90000"/>
            </a:lnSpc>
            <a:spcBef>
              <a:spcPct val="0"/>
            </a:spcBef>
            <a:spcAft>
              <a:spcPct val="15000"/>
            </a:spcAft>
            <a:buChar char="•"/>
          </a:pPr>
          <a:r>
            <a:rPr lang="en-US" sz="1800" kern="1200">
              <a:latin typeface="TheSans UHH" panose="020B0502050302020203" pitchFamily="34" charset="0"/>
            </a:rPr>
            <a:t>How can I get Wi-Fi on campus?</a:t>
          </a:r>
        </a:p>
        <a:p>
          <a:pPr marL="171450" lvl="1" indent="-171450" algn="l" defTabSz="800100">
            <a:lnSpc>
              <a:spcPct val="90000"/>
            </a:lnSpc>
            <a:spcBef>
              <a:spcPct val="0"/>
            </a:spcBef>
            <a:spcAft>
              <a:spcPct val="15000"/>
            </a:spcAft>
            <a:buChar char="•"/>
          </a:pPr>
          <a:r>
            <a:rPr lang="en-US" sz="1800" kern="1200">
              <a:latin typeface="TheSans UHH" panose="020B0502050302020203" pitchFamily="34" charset="0"/>
            </a:rPr>
            <a:t>STiNE problems</a:t>
          </a:r>
        </a:p>
      </dsp:txBody>
      <dsp:txXfrm>
        <a:off x="4277" y="896479"/>
        <a:ext cx="2572331" cy="2292932"/>
      </dsp:txXfrm>
    </dsp:sp>
    <dsp:sp modelId="{47713B85-89B5-4924-8EAA-E235DE5DEFA0}">
      <dsp:nvSpPr>
        <dsp:cNvPr id="0" name=""/>
        <dsp:cNvSpPr/>
      </dsp:nvSpPr>
      <dsp:spPr>
        <a:xfrm>
          <a:off x="2936735" y="41152"/>
          <a:ext cx="2572331" cy="855326"/>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latin typeface="TheSans UHH" panose="020B0502050302020203" pitchFamily="34" charset="0"/>
            </a:rPr>
            <a:t>Administrative questions</a:t>
          </a:r>
        </a:p>
      </dsp:txBody>
      <dsp:txXfrm>
        <a:off x="2936735" y="41152"/>
        <a:ext cx="2572331" cy="855326"/>
      </dsp:txXfrm>
    </dsp:sp>
    <dsp:sp modelId="{5B8F8A13-F034-4927-8705-67E685254867}">
      <dsp:nvSpPr>
        <dsp:cNvPr id="0" name=""/>
        <dsp:cNvSpPr/>
      </dsp:nvSpPr>
      <dsp:spPr>
        <a:xfrm>
          <a:off x="2936735" y="896479"/>
          <a:ext cx="2572331" cy="2292932"/>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TheSans UHH" panose="020B0502050302020203" pitchFamily="34" charset="0"/>
            </a:rPr>
            <a:t>How do I pay the semester contribution?</a:t>
          </a:r>
        </a:p>
        <a:p>
          <a:pPr marL="171450" lvl="1" indent="-171450" algn="l" defTabSz="800100">
            <a:lnSpc>
              <a:spcPct val="90000"/>
            </a:lnSpc>
            <a:spcBef>
              <a:spcPct val="0"/>
            </a:spcBef>
            <a:spcAft>
              <a:spcPct val="15000"/>
            </a:spcAft>
            <a:buChar char="•"/>
          </a:pPr>
          <a:r>
            <a:rPr lang="en-US" sz="1800" kern="1200" dirty="0">
              <a:latin typeface="TheSans UHH" panose="020B0502050302020203" pitchFamily="34" charset="0"/>
            </a:rPr>
            <a:t>I need a new semester ID </a:t>
          </a:r>
        </a:p>
        <a:p>
          <a:pPr marL="171450" lvl="1" indent="-171450" algn="l" defTabSz="800100">
            <a:lnSpc>
              <a:spcPct val="90000"/>
            </a:lnSpc>
            <a:spcBef>
              <a:spcPct val="0"/>
            </a:spcBef>
            <a:spcAft>
              <a:spcPct val="15000"/>
            </a:spcAft>
            <a:buChar char="•"/>
          </a:pPr>
          <a:r>
            <a:rPr lang="en-US" sz="1800" kern="1200" dirty="0">
              <a:latin typeface="TheSans UHH" panose="020B0502050302020203" pitchFamily="34" charset="0"/>
            </a:rPr>
            <a:t>I have a new address. What should I do?</a:t>
          </a:r>
        </a:p>
      </dsp:txBody>
      <dsp:txXfrm>
        <a:off x="2936735" y="896479"/>
        <a:ext cx="2572331" cy="2292932"/>
      </dsp:txXfrm>
    </dsp:sp>
    <dsp:sp modelId="{C689F865-BA80-40AB-A27F-2621CCEAFE78}">
      <dsp:nvSpPr>
        <dsp:cNvPr id="0" name=""/>
        <dsp:cNvSpPr/>
      </dsp:nvSpPr>
      <dsp:spPr>
        <a:xfrm>
          <a:off x="8805920" y="59721"/>
          <a:ext cx="2572331" cy="855326"/>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a:latin typeface="TheSans UHH" panose="020B0502050302020203" pitchFamily="34" charset="0"/>
            </a:rPr>
            <a:t>Non-subject-specific questions and help with your studies </a:t>
          </a:r>
        </a:p>
      </dsp:txBody>
      <dsp:txXfrm>
        <a:off x="8805920" y="59721"/>
        <a:ext cx="2572331" cy="855326"/>
      </dsp:txXfrm>
    </dsp:sp>
    <dsp:sp modelId="{02197B97-D88B-4DBB-8438-BAD472125128}">
      <dsp:nvSpPr>
        <dsp:cNvPr id="0" name=""/>
        <dsp:cNvSpPr/>
      </dsp:nvSpPr>
      <dsp:spPr>
        <a:xfrm>
          <a:off x="8805920" y="858783"/>
          <a:ext cx="2572331" cy="2292932"/>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TheSans UHH" panose="020B0502050302020203" pitchFamily="34" charset="0"/>
            </a:rPr>
            <a:t>I want to change subjects</a:t>
          </a:r>
        </a:p>
        <a:p>
          <a:pPr marL="171450" lvl="1" indent="-171450" algn="l" defTabSz="711200">
            <a:lnSpc>
              <a:spcPct val="90000"/>
            </a:lnSpc>
            <a:spcBef>
              <a:spcPct val="0"/>
            </a:spcBef>
            <a:spcAft>
              <a:spcPct val="15000"/>
            </a:spcAft>
            <a:buChar char="•"/>
          </a:pPr>
          <a:r>
            <a:rPr lang="en-US" sz="1600" kern="1200" dirty="0">
              <a:latin typeface="TheSans UHH" panose="020B0502050302020203" pitchFamily="34" charset="0"/>
            </a:rPr>
            <a:t>Mental Health support</a:t>
          </a:r>
        </a:p>
        <a:p>
          <a:pPr marL="171450" lvl="1" indent="-171450" algn="l" defTabSz="711200">
            <a:lnSpc>
              <a:spcPct val="90000"/>
            </a:lnSpc>
            <a:spcBef>
              <a:spcPct val="0"/>
            </a:spcBef>
            <a:spcAft>
              <a:spcPct val="15000"/>
            </a:spcAft>
            <a:buChar char="•"/>
          </a:pPr>
          <a:r>
            <a:rPr lang="en-US" sz="1600" kern="1200">
              <a:latin typeface="TheSans UHH" panose="020B0502050302020203" pitchFamily="34" charset="0"/>
            </a:rPr>
            <a:t>Workshops and writing consultations</a:t>
          </a:r>
        </a:p>
        <a:p>
          <a:pPr marL="171450" lvl="1" indent="-171450" algn="l" defTabSz="711200">
            <a:lnSpc>
              <a:spcPct val="90000"/>
            </a:lnSpc>
            <a:spcBef>
              <a:spcPct val="0"/>
            </a:spcBef>
            <a:spcAft>
              <a:spcPct val="15000"/>
            </a:spcAft>
            <a:buChar char="•"/>
          </a:pPr>
          <a:r>
            <a:rPr lang="en-US" sz="1600" kern="1200">
              <a:latin typeface="TheSans UHH" panose="020B0502050302020203" pitchFamily="34" charset="0"/>
            </a:rPr>
            <a:t>How do I launch a career? </a:t>
          </a:r>
        </a:p>
        <a:p>
          <a:pPr marL="171450" lvl="1" indent="-171450" algn="l" defTabSz="755650">
            <a:lnSpc>
              <a:spcPct val="90000"/>
            </a:lnSpc>
            <a:spcBef>
              <a:spcPct val="0"/>
            </a:spcBef>
            <a:spcAft>
              <a:spcPct val="15000"/>
            </a:spcAft>
            <a:buChar char="•"/>
          </a:pPr>
          <a:endParaRPr lang="de-DE" sz="1700" kern="1200" dirty="0"/>
        </a:p>
      </dsp:txBody>
      <dsp:txXfrm>
        <a:off x="8805920" y="858783"/>
        <a:ext cx="2572331" cy="2292932"/>
      </dsp:txXfrm>
    </dsp:sp>
    <dsp:sp modelId="{CDA00DA6-6089-48B0-88DA-FA6A64A92B2D}">
      <dsp:nvSpPr>
        <dsp:cNvPr id="0" name=""/>
        <dsp:cNvSpPr/>
      </dsp:nvSpPr>
      <dsp:spPr>
        <a:xfrm>
          <a:off x="5850312" y="34694"/>
          <a:ext cx="2572331" cy="855326"/>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a:latin typeface="TheSans UHH" panose="020B0502050302020203" pitchFamily="34" charset="0"/>
            </a:rPr>
            <a:t>Subject-related questions</a:t>
          </a:r>
        </a:p>
      </dsp:txBody>
      <dsp:txXfrm>
        <a:off x="5850312" y="34694"/>
        <a:ext cx="2572331" cy="855326"/>
      </dsp:txXfrm>
    </dsp:sp>
    <dsp:sp modelId="{E3011D0C-BE6E-4D6C-B9F6-B992D791A589}">
      <dsp:nvSpPr>
        <dsp:cNvPr id="0" name=""/>
        <dsp:cNvSpPr/>
      </dsp:nvSpPr>
      <dsp:spPr>
        <a:xfrm>
          <a:off x="5862453" y="890975"/>
          <a:ext cx="2572331" cy="2292932"/>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TheSans UHH" panose="020B0502050302020203" pitchFamily="34" charset="0"/>
            </a:rPr>
            <a:t>How do I register for a module?</a:t>
          </a:r>
        </a:p>
        <a:p>
          <a:pPr marL="171450" lvl="1" indent="-171450" algn="l" defTabSz="800100">
            <a:lnSpc>
              <a:spcPct val="90000"/>
            </a:lnSpc>
            <a:spcBef>
              <a:spcPct val="0"/>
            </a:spcBef>
            <a:spcAft>
              <a:spcPct val="15000"/>
            </a:spcAft>
            <a:buChar char="•"/>
          </a:pPr>
          <a:r>
            <a:rPr lang="en-US" sz="1800" kern="1200">
              <a:latin typeface="TheSans UHH" panose="020B0502050302020203" pitchFamily="34" charset="0"/>
            </a:rPr>
            <a:t>What courses do I have to take?</a:t>
          </a:r>
        </a:p>
        <a:p>
          <a:pPr marL="171450" lvl="1" indent="-171450" algn="l" defTabSz="800100">
            <a:lnSpc>
              <a:spcPct val="90000"/>
            </a:lnSpc>
            <a:spcBef>
              <a:spcPct val="0"/>
            </a:spcBef>
            <a:spcAft>
              <a:spcPct val="15000"/>
            </a:spcAft>
            <a:buChar char="•"/>
          </a:pPr>
          <a:r>
            <a:rPr lang="en-US" sz="1800" kern="1200">
              <a:latin typeface="TheSans UHH" panose="020B0502050302020203" pitchFamily="34" charset="0"/>
            </a:rPr>
            <a:t>Transcript of records</a:t>
          </a:r>
        </a:p>
      </dsp:txBody>
      <dsp:txXfrm>
        <a:off x="5862453" y="890975"/>
        <a:ext cx="2572331" cy="22929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02551-520C-4598-A434-2954E1B1A7E1}">
      <dsp:nvSpPr>
        <dsp:cNvPr id="0" name=""/>
        <dsp:cNvSpPr/>
      </dsp:nvSpPr>
      <dsp:spPr>
        <a:xfrm>
          <a:off x="2210452" y="-118268"/>
          <a:ext cx="1761909" cy="82013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TheSans UHH" panose="020B0502050302020203" pitchFamily="34" charset="0"/>
            </a:rPr>
            <a:t>Cultural events and leisure activities</a:t>
          </a:r>
        </a:p>
      </dsp:txBody>
      <dsp:txXfrm>
        <a:off x="2250488" y="-78232"/>
        <a:ext cx="1681837" cy="740063"/>
      </dsp:txXfrm>
    </dsp:sp>
    <dsp:sp modelId="{CCF8E3ED-AA6F-4C2C-8A9F-60D4543C5A21}">
      <dsp:nvSpPr>
        <dsp:cNvPr id="0" name=""/>
        <dsp:cNvSpPr/>
      </dsp:nvSpPr>
      <dsp:spPr>
        <a:xfrm>
          <a:off x="3100326" y="601925"/>
          <a:ext cx="2774182" cy="2774182"/>
        </a:xfrm>
        <a:custGeom>
          <a:avLst/>
          <a:gdLst/>
          <a:ahLst/>
          <a:cxnLst/>
          <a:rect l="0" t="0" r="0" b="0"/>
          <a:pathLst>
            <a:path>
              <a:moveTo>
                <a:pt x="881542" y="95409"/>
              </a:moveTo>
              <a:arcTo wR="1387091" hR="1387091" stAng="14917513" swAng="2544307"/>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DEC6AB-89B7-4F7A-ACA7-6C54153CFDD5}">
      <dsp:nvSpPr>
        <dsp:cNvPr id="0" name=""/>
        <dsp:cNvSpPr/>
      </dsp:nvSpPr>
      <dsp:spPr>
        <a:xfrm>
          <a:off x="4392940" y="698022"/>
          <a:ext cx="1532638" cy="917020"/>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Seminars and workshops</a:t>
          </a:r>
        </a:p>
      </dsp:txBody>
      <dsp:txXfrm>
        <a:off x="4437705" y="742787"/>
        <a:ext cx="1443108" cy="827490"/>
      </dsp:txXfrm>
    </dsp:sp>
    <dsp:sp modelId="{175C72A4-BDC6-4BD5-AD51-21FF694F1DE9}">
      <dsp:nvSpPr>
        <dsp:cNvPr id="0" name=""/>
        <dsp:cNvSpPr/>
      </dsp:nvSpPr>
      <dsp:spPr>
        <a:xfrm>
          <a:off x="2654898" y="-504145"/>
          <a:ext cx="2774182" cy="2774182"/>
        </a:xfrm>
        <a:custGeom>
          <a:avLst/>
          <a:gdLst/>
          <a:ahLst/>
          <a:cxnLst/>
          <a:rect l="0" t="0" r="0" b="0"/>
          <a:pathLst>
            <a:path>
              <a:moveTo>
                <a:pt x="2560322" y="2127057"/>
              </a:moveTo>
              <a:arcTo wR="1387091" hR="1387091" stAng="1934396" swAng="2300090"/>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0FC272-1A8A-44A8-9A32-BE83958CA406}">
      <dsp:nvSpPr>
        <dsp:cNvPr id="0" name=""/>
        <dsp:cNvSpPr/>
      </dsp:nvSpPr>
      <dsp:spPr>
        <a:xfrm>
          <a:off x="3470233" y="2194137"/>
          <a:ext cx="1648501" cy="79206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heSans UHH" panose="020B0502050302020203" pitchFamily="34" charset="0"/>
            </a:rPr>
            <a:t>Language offers</a:t>
          </a:r>
        </a:p>
      </dsp:txBody>
      <dsp:txXfrm>
        <a:off x="3508898" y="2232802"/>
        <a:ext cx="1571171" cy="714734"/>
      </dsp:txXfrm>
    </dsp:sp>
    <dsp:sp modelId="{4B27B752-C40B-472C-A57A-83D5991AC632}">
      <dsp:nvSpPr>
        <dsp:cNvPr id="0" name=""/>
        <dsp:cNvSpPr/>
      </dsp:nvSpPr>
      <dsp:spPr>
        <a:xfrm>
          <a:off x="1821209" y="397056"/>
          <a:ext cx="2774182" cy="2774182"/>
        </a:xfrm>
        <a:custGeom>
          <a:avLst/>
          <a:gdLst/>
          <a:ahLst/>
          <a:cxnLst/>
          <a:rect l="0" t="0" r="0" b="0"/>
          <a:pathLst>
            <a:path>
              <a:moveTo>
                <a:pt x="2070136" y="2594348"/>
              </a:moveTo>
              <a:arcTo wR="1387091" hR="1387091" stAng="3629974" swAng="2616459"/>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CC9B29-AC01-407B-8BC0-14A3C6D3757A}">
      <dsp:nvSpPr>
        <dsp:cNvPr id="0" name=""/>
        <dsp:cNvSpPr/>
      </dsp:nvSpPr>
      <dsp:spPr>
        <a:xfrm>
          <a:off x="1616384" y="2510850"/>
          <a:ext cx="1243657" cy="832064"/>
        </a:xfrm>
        <a:prstGeom prst="roundRect">
          <a:avLst/>
        </a:prstGeom>
        <a:solidFill>
          <a:srgbClr val="E2001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Advising</a:t>
          </a:r>
        </a:p>
      </dsp:txBody>
      <dsp:txXfrm>
        <a:off x="1657002" y="2551468"/>
        <a:ext cx="1162421" cy="750828"/>
      </dsp:txXfrm>
    </dsp:sp>
    <dsp:sp modelId="{91B7AD53-B43F-46DE-AA30-D6F46B897CFB}">
      <dsp:nvSpPr>
        <dsp:cNvPr id="0" name=""/>
        <dsp:cNvSpPr/>
      </dsp:nvSpPr>
      <dsp:spPr>
        <a:xfrm>
          <a:off x="8017" y="-205587"/>
          <a:ext cx="2774182" cy="2774182"/>
        </a:xfrm>
        <a:custGeom>
          <a:avLst/>
          <a:gdLst/>
          <a:ahLst/>
          <a:cxnLst/>
          <a:rect l="0" t="0" r="0" b="0"/>
          <a:pathLst>
            <a:path>
              <a:moveTo>
                <a:pt x="1774643" y="2718941"/>
              </a:moveTo>
              <a:arcTo wR="1387091" hR="1387091" stAng="4426539" swAng="2192863"/>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D1D418-33C6-4BBA-B086-F2F96DB25AC1}">
      <dsp:nvSpPr>
        <dsp:cNvPr id="0" name=""/>
        <dsp:cNvSpPr/>
      </dsp:nvSpPr>
      <dsp:spPr>
        <a:xfrm>
          <a:off x="0" y="1626700"/>
          <a:ext cx="1575771" cy="852438"/>
        </a:xfrm>
        <a:prstGeom prst="roundRect">
          <a:avLst/>
        </a:prstGeom>
        <a:solidFill>
          <a:srgbClr val="9DA8A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For new students</a:t>
          </a:r>
        </a:p>
      </dsp:txBody>
      <dsp:txXfrm>
        <a:off x="41613" y="1668313"/>
        <a:ext cx="1492545" cy="769212"/>
      </dsp:txXfrm>
    </dsp:sp>
    <dsp:sp modelId="{45A4CBA2-616C-424E-A69C-813E3549BD04}">
      <dsp:nvSpPr>
        <dsp:cNvPr id="0" name=""/>
        <dsp:cNvSpPr/>
      </dsp:nvSpPr>
      <dsp:spPr>
        <a:xfrm>
          <a:off x="750746" y="109600"/>
          <a:ext cx="2774182" cy="2774182"/>
        </a:xfrm>
        <a:custGeom>
          <a:avLst/>
          <a:gdLst/>
          <a:ahLst/>
          <a:cxnLst/>
          <a:rect l="0" t="0" r="0" b="0"/>
          <a:pathLst>
            <a:path>
              <a:moveTo>
                <a:pt x="5706" y="1512783"/>
              </a:moveTo>
              <a:arcTo wR="1387091" hR="1387091" stAng="10488058" swAng="1057483"/>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EA7BF2A-4CD9-4185-9B50-5FC6A1FD9CE1}">
      <dsp:nvSpPr>
        <dsp:cNvPr id="0" name=""/>
        <dsp:cNvSpPr/>
      </dsp:nvSpPr>
      <dsp:spPr>
        <a:xfrm>
          <a:off x="126612" y="381902"/>
          <a:ext cx="1577056" cy="81209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International nights</a:t>
          </a:r>
        </a:p>
      </dsp:txBody>
      <dsp:txXfrm>
        <a:off x="166255" y="421545"/>
        <a:ext cx="1497770" cy="732804"/>
      </dsp:txXfrm>
    </dsp:sp>
    <dsp:sp modelId="{6F10C117-0741-4523-8164-12D76D1C526B}">
      <dsp:nvSpPr>
        <dsp:cNvPr id="0" name=""/>
        <dsp:cNvSpPr/>
      </dsp:nvSpPr>
      <dsp:spPr>
        <a:xfrm>
          <a:off x="123828" y="332082"/>
          <a:ext cx="2774182" cy="2774182"/>
        </a:xfrm>
        <a:custGeom>
          <a:avLst/>
          <a:gdLst/>
          <a:ahLst/>
          <a:cxnLst/>
          <a:rect l="0" t="0" r="0" b="0"/>
          <a:pathLst>
            <a:path>
              <a:moveTo>
                <a:pt x="1029070" y="47000"/>
              </a:moveTo>
              <a:arcTo wR="1387091" hR="1387091" stAng="15302527" swAng="2687936"/>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ACDA6-3B17-48A3-8DE8-D905B530B466}" type="datetimeFigureOut">
              <a:rPr lang="de-DE" smtClean="0"/>
              <a:t>27.08.2025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B23B76-E40C-4BC5-8729-6954D1667A09}" type="slidenum">
              <a:rPr lang="de-DE" smtClean="0"/>
              <a:t>‹#›</a:t>
            </a:fld>
            <a:endParaRPr lang="de-DE"/>
          </a:p>
        </p:txBody>
      </p:sp>
    </p:spTree>
    <p:extLst>
      <p:ext uri="{BB962C8B-B14F-4D97-AF65-F5344CB8AC3E}">
        <p14:creationId xmlns:p14="http://schemas.microsoft.com/office/powerpoint/2010/main" val="2512322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surfmail.rrz.uni-hamburg.de/"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uni-hamburg.de/campuscenter/beratung/info-beratung-telefon.html"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Welcome </a:t>
            </a:r>
            <a:r>
              <a:rPr lang="de-DE" dirty="0" err="1"/>
              <a:t>everyone</a:t>
            </a:r>
            <a:r>
              <a:rPr lang="de-DE" dirty="0"/>
              <a:t> at Hamburg University.</a:t>
            </a:r>
          </a:p>
          <a:p>
            <a:r>
              <a:rPr lang="de-DE" dirty="0"/>
              <a:t>In </a:t>
            </a:r>
            <a:r>
              <a:rPr lang="de-DE" dirty="0" err="1"/>
              <a:t>this</a:t>
            </a:r>
            <a:r>
              <a:rPr lang="de-DE" dirty="0"/>
              <a:t> Info </a:t>
            </a:r>
            <a:r>
              <a:rPr lang="de-DE" dirty="0" err="1"/>
              <a:t>session</a:t>
            </a:r>
            <a:r>
              <a:rPr lang="de-DE" dirty="0"/>
              <a:t> </a:t>
            </a:r>
            <a:r>
              <a:rPr lang="de-DE" dirty="0" err="1"/>
              <a:t>I‘d</a:t>
            </a:r>
            <a:r>
              <a:rPr lang="de-DE" dirty="0"/>
              <a:t> like </a:t>
            </a:r>
            <a:r>
              <a:rPr lang="de-DE" dirty="0" err="1"/>
              <a:t>to</a:t>
            </a:r>
            <a:r>
              <a:rPr lang="de-DE" dirty="0"/>
              <a:t> </a:t>
            </a:r>
            <a:r>
              <a:rPr lang="de-DE" dirty="0" err="1"/>
              <a:t>present</a:t>
            </a:r>
            <a:r>
              <a:rPr lang="de-DE" dirty="0"/>
              <a:t> </a:t>
            </a:r>
            <a:r>
              <a:rPr lang="de-DE" dirty="0" err="1"/>
              <a:t>the</a:t>
            </a:r>
            <a:r>
              <a:rPr lang="de-DE" dirty="0"/>
              <a:t> </a:t>
            </a:r>
            <a:r>
              <a:rPr lang="de-DE" dirty="0" err="1"/>
              <a:t>most</a:t>
            </a:r>
            <a:r>
              <a:rPr lang="de-DE" dirty="0"/>
              <a:t> urgent </a:t>
            </a:r>
            <a:r>
              <a:rPr lang="de-DE" dirty="0" err="1"/>
              <a:t>to</a:t>
            </a:r>
            <a:r>
              <a:rPr lang="de-DE" dirty="0"/>
              <a:t>-dos </a:t>
            </a:r>
            <a:r>
              <a:rPr lang="de-DE" dirty="0" err="1"/>
              <a:t>as</a:t>
            </a:r>
            <a:r>
              <a:rPr lang="de-DE" dirty="0"/>
              <a:t> a </a:t>
            </a:r>
            <a:r>
              <a:rPr lang="de-DE" dirty="0" err="1"/>
              <a:t>new</a:t>
            </a:r>
            <a:r>
              <a:rPr lang="de-DE" dirty="0"/>
              <a:t> </a:t>
            </a:r>
            <a:r>
              <a:rPr lang="de-DE" dirty="0" err="1"/>
              <a:t>student</a:t>
            </a:r>
            <a:r>
              <a:rPr lang="de-DE" dirty="0"/>
              <a:t> at Hamburg Uni.</a:t>
            </a:r>
          </a:p>
        </p:txBody>
      </p:sp>
      <p:sp>
        <p:nvSpPr>
          <p:cNvPr id="4" name="Foliennummernplatzhalter 3"/>
          <p:cNvSpPr>
            <a:spLocks noGrp="1"/>
          </p:cNvSpPr>
          <p:nvPr>
            <p:ph type="sldNum" sz="quarter" idx="5"/>
          </p:nvPr>
        </p:nvSpPr>
        <p:spPr/>
        <p:txBody>
          <a:bodyPr/>
          <a:lstStyle/>
          <a:p>
            <a:fld id="{3C606240-9D1C-3843-B28E-77756B6151FD}" type="slidenum">
              <a:rPr lang="de-DE" smtClean="0"/>
              <a:t>1</a:t>
            </a:fld>
            <a:endParaRPr lang="de-DE"/>
          </a:p>
        </p:txBody>
      </p:sp>
    </p:spTree>
    <p:extLst>
      <p:ext uri="{BB962C8B-B14F-4D97-AF65-F5344CB8AC3E}">
        <p14:creationId xmlns:p14="http://schemas.microsoft.com/office/powerpoint/2010/main" val="339466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At </a:t>
            </a:r>
            <a:r>
              <a:rPr lang="de-DE" dirty="0" err="1"/>
              <a:t>first</a:t>
            </a:r>
            <a:r>
              <a:rPr lang="de-DE" dirty="0"/>
              <a:t> </a:t>
            </a:r>
            <a:r>
              <a:rPr lang="de-DE" dirty="0" err="1"/>
              <a:t>I‘ll</a:t>
            </a:r>
            <a:r>
              <a:rPr lang="de-DE" dirty="0"/>
              <a:t> </a:t>
            </a:r>
            <a:r>
              <a:rPr lang="de-DE" dirty="0" err="1"/>
              <a:t>give</a:t>
            </a:r>
            <a:r>
              <a:rPr lang="de-DE" dirty="0"/>
              <a:t> </a:t>
            </a:r>
            <a:r>
              <a:rPr lang="de-DE" dirty="0" err="1"/>
              <a:t>you</a:t>
            </a:r>
            <a:r>
              <a:rPr lang="de-DE" dirty="0"/>
              <a:t> an </a:t>
            </a:r>
            <a:r>
              <a:rPr lang="de-DE" dirty="0" err="1"/>
              <a:t>overview</a:t>
            </a:r>
            <a:r>
              <a:rPr lang="de-DE" dirty="0"/>
              <a:t> </a:t>
            </a:r>
            <a:r>
              <a:rPr lang="de-DE" dirty="0" err="1"/>
              <a:t>about</a:t>
            </a:r>
            <a:r>
              <a:rPr lang="de-DE" dirty="0"/>
              <a:t> </a:t>
            </a:r>
            <a:r>
              <a:rPr lang="de-DE" dirty="0" err="1"/>
              <a:t>your</a:t>
            </a:r>
            <a:r>
              <a:rPr lang="de-DE" dirty="0"/>
              <a:t> </a:t>
            </a:r>
            <a:r>
              <a:rPr lang="de-DE" dirty="0" err="1"/>
              <a:t>to</a:t>
            </a:r>
            <a:r>
              <a:rPr lang="de-DE" dirty="0"/>
              <a:t> dos in Hamburg, </a:t>
            </a:r>
            <a:r>
              <a:rPr lang="de-DE" dirty="0" err="1"/>
              <a:t>as</a:t>
            </a:r>
            <a:r>
              <a:rPr lang="de-DE" dirty="0"/>
              <a:t> …</a:t>
            </a:r>
          </a:p>
          <a:p>
            <a:endParaRPr lang="de-DE" dirty="0"/>
          </a:p>
          <a:p>
            <a:r>
              <a:rPr lang="de-DE" dirty="0" err="1"/>
              <a:t>Afterwards</a:t>
            </a:r>
            <a:r>
              <a:rPr lang="de-DE" dirty="0"/>
              <a:t> </a:t>
            </a:r>
            <a:r>
              <a:rPr lang="de-DE" dirty="0" err="1"/>
              <a:t>I‘ll</a:t>
            </a:r>
            <a:r>
              <a:rPr lang="de-DE" dirty="0"/>
              <a:t> </a:t>
            </a:r>
            <a:r>
              <a:rPr lang="de-DE" dirty="0" err="1"/>
              <a:t>talk</a:t>
            </a:r>
            <a:r>
              <a:rPr lang="de-DE" dirty="0"/>
              <a:t> </a:t>
            </a:r>
            <a:r>
              <a:rPr lang="de-DE" dirty="0" err="1"/>
              <a:t>about</a:t>
            </a:r>
            <a:r>
              <a:rPr lang="de-DE" dirty="0"/>
              <a:t> </a:t>
            </a:r>
            <a:r>
              <a:rPr lang="de-DE" dirty="0" err="1"/>
              <a:t>what</a:t>
            </a:r>
            <a:r>
              <a:rPr lang="de-DE" dirty="0"/>
              <a:t> </a:t>
            </a:r>
            <a:r>
              <a:rPr lang="de-DE" dirty="0" err="1"/>
              <a:t>you</a:t>
            </a:r>
            <a:r>
              <a:rPr lang="de-DE" dirty="0"/>
              <a:t> </a:t>
            </a:r>
            <a:r>
              <a:rPr lang="de-DE" dirty="0" err="1"/>
              <a:t>need</a:t>
            </a:r>
            <a:r>
              <a:rPr lang="de-DE" dirty="0"/>
              <a:t> </a:t>
            </a:r>
            <a:r>
              <a:rPr lang="de-DE" dirty="0" err="1"/>
              <a:t>to</a:t>
            </a:r>
            <a:r>
              <a:rPr lang="de-DE" dirty="0"/>
              <a:t> do </a:t>
            </a:r>
            <a:r>
              <a:rPr lang="de-DE" dirty="0" err="1"/>
              <a:t>as</a:t>
            </a:r>
            <a:r>
              <a:rPr lang="de-DE" dirty="0"/>
              <a:t> a </a:t>
            </a:r>
            <a:r>
              <a:rPr lang="de-DE" dirty="0" err="1"/>
              <a:t>new</a:t>
            </a:r>
            <a:r>
              <a:rPr lang="de-DE" dirty="0"/>
              <a:t> </a:t>
            </a:r>
            <a:r>
              <a:rPr lang="de-DE" dirty="0" err="1"/>
              <a:t>student</a:t>
            </a:r>
            <a:r>
              <a:rPr lang="de-DE" dirty="0"/>
              <a:t> at Uni Hamburg.</a:t>
            </a:r>
          </a:p>
          <a:p>
            <a:endParaRPr lang="de-DE" dirty="0"/>
          </a:p>
          <a:p>
            <a:r>
              <a:rPr lang="de-DE" dirty="0"/>
              <a:t>In </a:t>
            </a:r>
            <a:r>
              <a:rPr lang="de-DE" dirty="0" err="1"/>
              <a:t>this</a:t>
            </a:r>
            <a:r>
              <a:rPr lang="de-DE" dirty="0"/>
              <a:t> </a:t>
            </a:r>
            <a:r>
              <a:rPr lang="de-DE" dirty="0" err="1"/>
              <a:t>session</a:t>
            </a:r>
            <a:r>
              <a:rPr lang="de-DE" dirty="0"/>
              <a:t>, </a:t>
            </a:r>
            <a:r>
              <a:rPr lang="de-DE" dirty="0" err="1"/>
              <a:t>we</a:t>
            </a:r>
            <a:r>
              <a:rPr lang="de-DE" dirty="0"/>
              <a:t> </a:t>
            </a:r>
            <a:r>
              <a:rPr lang="de-DE" dirty="0" err="1"/>
              <a:t>can‘t</a:t>
            </a:r>
            <a:r>
              <a:rPr lang="de-DE" dirty="0"/>
              <a:t> </a:t>
            </a:r>
            <a:r>
              <a:rPr lang="de-DE" dirty="0" err="1"/>
              <a:t>answer</a:t>
            </a:r>
            <a:r>
              <a:rPr lang="de-DE" dirty="0"/>
              <a:t> all </a:t>
            </a:r>
            <a:r>
              <a:rPr lang="de-DE" dirty="0" err="1"/>
              <a:t>of</a:t>
            </a:r>
            <a:r>
              <a:rPr lang="de-DE" dirty="0"/>
              <a:t> </a:t>
            </a:r>
            <a:r>
              <a:rPr lang="de-DE" dirty="0" err="1"/>
              <a:t>your</a:t>
            </a:r>
            <a:r>
              <a:rPr lang="de-DE" dirty="0"/>
              <a:t> </a:t>
            </a:r>
            <a:r>
              <a:rPr lang="de-DE" dirty="0" err="1"/>
              <a:t>questions</a:t>
            </a:r>
            <a:r>
              <a:rPr lang="de-DE" dirty="0"/>
              <a:t>. But </a:t>
            </a:r>
            <a:r>
              <a:rPr lang="de-DE" dirty="0" err="1"/>
              <a:t>we</a:t>
            </a:r>
            <a:r>
              <a:rPr lang="de-DE" dirty="0"/>
              <a:t> </a:t>
            </a:r>
            <a:r>
              <a:rPr lang="de-DE" dirty="0" err="1"/>
              <a:t>prepared</a:t>
            </a:r>
            <a:r>
              <a:rPr lang="de-DE" dirty="0"/>
              <a:t> an </a:t>
            </a:r>
            <a:r>
              <a:rPr lang="de-DE" dirty="0" err="1"/>
              <a:t>information</a:t>
            </a:r>
            <a:r>
              <a:rPr lang="de-DE" dirty="0"/>
              <a:t> </a:t>
            </a:r>
            <a:r>
              <a:rPr lang="de-DE" dirty="0" err="1"/>
              <a:t>brochure</a:t>
            </a:r>
            <a:r>
              <a:rPr lang="de-DE" dirty="0"/>
              <a:t> </a:t>
            </a:r>
            <a:r>
              <a:rPr lang="de-DE" dirty="0" err="1"/>
              <a:t>where</a:t>
            </a:r>
            <a:r>
              <a:rPr lang="de-DE" dirty="0"/>
              <a:t> </a:t>
            </a:r>
            <a:r>
              <a:rPr lang="de-DE" dirty="0" err="1"/>
              <a:t>you</a:t>
            </a:r>
            <a:r>
              <a:rPr lang="de-DE" dirty="0"/>
              <a:t> </a:t>
            </a:r>
            <a:r>
              <a:rPr lang="de-DE" dirty="0" err="1"/>
              <a:t>can</a:t>
            </a:r>
            <a:r>
              <a:rPr lang="de-DE" dirty="0"/>
              <a:t> find </a:t>
            </a:r>
            <a:r>
              <a:rPr lang="de-DE" dirty="0" err="1"/>
              <a:t>answers</a:t>
            </a:r>
            <a:r>
              <a:rPr lang="de-DE" dirty="0"/>
              <a:t> </a:t>
            </a:r>
            <a:r>
              <a:rPr lang="de-DE" dirty="0" err="1"/>
              <a:t>to</a:t>
            </a:r>
            <a:r>
              <a:rPr lang="de-DE" dirty="0"/>
              <a:t> </a:t>
            </a:r>
            <a:r>
              <a:rPr lang="de-DE" dirty="0" err="1"/>
              <a:t>your</a:t>
            </a:r>
            <a:r>
              <a:rPr lang="de-DE" dirty="0"/>
              <a:t> </a:t>
            </a:r>
            <a:r>
              <a:rPr lang="de-DE" dirty="0" err="1"/>
              <a:t>most</a:t>
            </a:r>
            <a:r>
              <a:rPr lang="de-DE" dirty="0"/>
              <a:t> urgent </a:t>
            </a:r>
            <a:r>
              <a:rPr lang="de-DE" dirty="0" err="1"/>
              <a:t>questions</a:t>
            </a:r>
            <a:r>
              <a:rPr lang="de-DE" dirty="0"/>
              <a:t>. LINK</a:t>
            </a:r>
          </a:p>
        </p:txBody>
      </p:sp>
      <p:sp>
        <p:nvSpPr>
          <p:cNvPr id="4" name="Foliennummernplatzhalter 3"/>
          <p:cNvSpPr>
            <a:spLocks noGrp="1"/>
          </p:cNvSpPr>
          <p:nvPr>
            <p:ph type="sldNum" sz="quarter" idx="5"/>
          </p:nvPr>
        </p:nvSpPr>
        <p:spPr/>
        <p:txBody>
          <a:bodyPr/>
          <a:lstStyle/>
          <a:p>
            <a:fld id="{30FAF7D0-94F8-4F69-BD61-0C0966A82D68}" type="slidenum">
              <a:rPr lang="de-DE" smtClean="0"/>
              <a:t>3</a:t>
            </a:fld>
            <a:endParaRPr lang="de-DE"/>
          </a:p>
        </p:txBody>
      </p:sp>
    </p:spTree>
    <p:extLst>
      <p:ext uri="{BB962C8B-B14F-4D97-AF65-F5344CB8AC3E}">
        <p14:creationId xmlns:p14="http://schemas.microsoft.com/office/powerpoint/2010/main" val="833101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0FAF7D0-94F8-4F69-BD61-0C0966A82D68}" type="slidenum">
              <a:rPr lang="de-DE" smtClean="0"/>
              <a:t>4</a:t>
            </a:fld>
            <a:endParaRPr lang="de-DE"/>
          </a:p>
        </p:txBody>
      </p:sp>
    </p:spTree>
    <p:extLst>
      <p:ext uri="{BB962C8B-B14F-4D97-AF65-F5344CB8AC3E}">
        <p14:creationId xmlns:p14="http://schemas.microsoft.com/office/powerpoint/2010/main" val="3440201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If</a:t>
            </a:r>
            <a:r>
              <a:rPr lang="de-DE" dirty="0"/>
              <a:t> </a:t>
            </a:r>
            <a:r>
              <a:rPr lang="de-DE" dirty="0" err="1"/>
              <a:t>you‘re</a:t>
            </a:r>
            <a:r>
              <a:rPr lang="de-DE" dirty="0"/>
              <a:t> </a:t>
            </a:r>
            <a:r>
              <a:rPr lang="de-DE" dirty="0" err="1"/>
              <a:t>moving</a:t>
            </a:r>
            <a:r>
              <a:rPr lang="de-DE" dirty="0"/>
              <a:t> </a:t>
            </a:r>
            <a:r>
              <a:rPr lang="de-DE" dirty="0" err="1"/>
              <a:t>to</a:t>
            </a:r>
            <a:r>
              <a:rPr lang="de-DE" dirty="0"/>
              <a:t> Hamburg, </a:t>
            </a:r>
            <a:r>
              <a:rPr lang="de-DE" dirty="0" err="1"/>
              <a:t>the</a:t>
            </a:r>
            <a:r>
              <a:rPr lang="de-DE" dirty="0"/>
              <a:t> </a:t>
            </a:r>
            <a:r>
              <a:rPr lang="de-DE" dirty="0" err="1"/>
              <a:t>most</a:t>
            </a:r>
            <a:r>
              <a:rPr lang="de-DE" dirty="0"/>
              <a:t> </a:t>
            </a:r>
            <a:r>
              <a:rPr lang="de-DE" dirty="0" err="1"/>
              <a:t>important</a:t>
            </a:r>
            <a:r>
              <a:rPr lang="de-DE" dirty="0"/>
              <a:t> </a:t>
            </a:r>
            <a:r>
              <a:rPr lang="de-DE" dirty="0" err="1"/>
              <a:t>thing</a:t>
            </a:r>
            <a:r>
              <a:rPr lang="de-DE" dirty="0"/>
              <a:t> </a:t>
            </a:r>
            <a:r>
              <a:rPr lang="de-DE" dirty="0" err="1"/>
              <a:t>is</a:t>
            </a:r>
            <a:r>
              <a:rPr lang="de-DE" dirty="0"/>
              <a:t> </a:t>
            </a:r>
            <a:r>
              <a:rPr lang="de-DE" dirty="0" err="1"/>
              <a:t>that</a:t>
            </a:r>
            <a:r>
              <a:rPr lang="de-DE" dirty="0"/>
              <a:t> </a:t>
            </a:r>
            <a:r>
              <a:rPr lang="de-DE" dirty="0" err="1"/>
              <a:t>you</a:t>
            </a:r>
            <a:r>
              <a:rPr lang="de-DE" dirty="0"/>
              <a:t> find an </a:t>
            </a:r>
            <a:r>
              <a:rPr lang="de-DE" dirty="0" err="1"/>
              <a:t>accomodation</a:t>
            </a:r>
            <a:r>
              <a:rPr lang="de-DE" dirty="0"/>
              <a:t>. Maybe </a:t>
            </a:r>
            <a:r>
              <a:rPr lang="de-DE" dirty="0" err="1"/>
              <a:t>some</a:t>
            </a:r>
            <a:r>
              <a:rPr lang="de-DE" dirty="0"/>
              <a:t> </a:t>
            </a:r>
            <a:r>
              <a:rPr lang="de-DE" dirty="0" err="1"/>
              <a:t>of</a:t>
            </a:r>
            <a:r>
              <a:rPr lang="de-DE" dirty="0"/>
              <a:t> </a:t>
            </a:r>
            <a:r>
              <a:rPr lang="de-DE" dirty="0" err="1"/>
              <a:t>you</a:t>
            </a:r>
            <a:r>
              <a:rPr lang="de-DE" dirty="0"/>
              <a:t> </a:t>
            </a:r>
            <a:r>
              <a:rPr lang="de-DE" dirty="0" err="1"/>
              <a:t>already</a:t>
            </a:r>
            <a:r>
              <a:rPr lang="de-DE" dirty="0"/>
              <a:t> </a:t>
            </a:r>
            <a:r>
              <a:rPr lang="de-DE" dirty="0" err="1"/>
              <a:t>found</a:t>
            </a:r>
            <a:r>
              <a:rPr lang="de-DE" dirty="0"/>
              <a:t> a </a:t>
            </a:r>
            <a:r>
              <a:rPr lang="de-DE" dirty="0" err="1"/>
              <a:t>room</a:t>
            </a:r>
            <a:r>
              <a:rPr lang="de-DE" dirty="0"/>
              <a:t>…</a:t>
            </a:r>
          </a:p>
          <a:p>
            <a:r>
              <a:rPr lang="de-DE" dirty="0" err="1"/>
              <a:t>For</a:t>
            </a:r>
            <a:r>
              <a:rPr lang="de-DE" dirty="0"/>
              <a:t> </a:t>
            </a:r>
            <a:r>
              <a:rPr lang="de-DE" dirty="0" err="1"/>
              <a:t>those</a:t>
            </a:r>
            <a:r>
              <a:rPr lang="de-DE" dirty="0"/>
              <a:t> </a:t>
            </a:r>
            <a:r>
              <a:rPr lang="de-DE" dirty="0" err="1"/>
              <a:t>of</a:t>
            </a:r>
            <a:r>
              <a:rPr lang="de-DE" dirty="0"/>
              <a:t> </a:t>
            </a:r>
            <a:r>
              <a:rPr lang="de-DE" dirty="0" err="1"/>
              <a:t>you</a:t>
            </a:r>
            <a:r>
              <a:rPr lang="de-DE" dirty="0"/>
              <a:t> </a:t>
            </a:r>
            <a:r>
              <a:rPr lang="de-DE" dirty="0" err="1"/>
              <a:t>who</a:t>
            </a:r>
            <a:r>
              <a:rPr lang="de-DE" dirty="0"/>
              <a:t> </a:t>
            </a:r>
            <a:r>
              <a:rPr lang="de-DE" dirty="0" err="1"/>
              <a:t>are</a:t>
            </a:r>
            <a:r>
              <a:rPr lang="de-DE" dirty="0"/>
              <a:t> still </a:t>
            </a:r>
            <a:r>
              <a:rPr lang="de-DE" dirty="0" err="1"/>
              <a:t>looking</a:t>
            </a:r>
            <a:r>
              <a:rPr lang="de-DE" dirty="0"/>
              <a:t> </a:t>
            </a:r>
            <a:r>
              <a:rPr lang="de-DE" dirty="0" err="1"/>
              <a:t>for</a:t>
            </a:r>
            <a:r>
              <a:rPr lang="de-DE" dirty="0"/>
              <a:t> an </a:t>
            </a:r>
            <a:r>
              <a:rPr lang="de-DE" dirty="0" err="1"/>
              <a:t>accomodation</a:t>
            </a:r>
            <a:r>
              <a:rPr lang="de-DE" dirty="0"/>
              <a:t> </a:t>
            </a:r>
            <a:r>
              <a:rPr lang="de-DE" dirty="0" err="1"/>
              <a:t>the</a:t>
            </a:r>
            <a:r>
              <a:rPr lang="de-DE" dirty="0"/>
              <a:t> </a:t>
            </a:r>
            <a:r>
              <a:rPr lang="de-DE" dirty="0" err="1"/>
              <a:t>following</a:t>
            </a:r>
            <a:r>
              <a:rPr lang="de-DE" dirty="0"/>
              <a:t> </a:t>
            </a:r>
            <a:r>
              <a:rPr lang="de-DE" dirty="0" err="1"/>
              <a:t>information</a:t>
            </a:r>
            <a:r>
              <a:rPr lang="de-DE" dirty="0"/>
              <a:t> will </a:t>
            </a:r>
            <a:r>
              <a:rPr lang="de-DE" dirty="0" err="1"/>
              <a:t>be</a:t>
            </a:r>
            <a:r>
              <a:rPr lang="de-DE" dirty="0"/>
              <a:t> </a:t>
            </a:r>
            <a:r>
              <a:rPr lang="de-DE" dirty="0" err="1"/>
              <a:t>useful</a:t>
            </a:r>
            <a:r>
              <a:rPr lang="de-DE" dirty="0"/>
              <a:t>.</a:t>
            </a:r>
          </a:p>
          <a:p>
            <a:r>
              <a:rPr lang="de-DE" dirty="0" err="1"/>
              <a:t>You</a:t>
            </a:r>
            <a:r>
              <a:rPr lang="de-DE" dirty="0"/>
              <a:t> </a:t>
            </a:r>
            <a:r>
              <a:rPr lang="de-DE" dirty="0" err="1"/>
              <a:t>have</a:t>
            </a:r>
            <a:r>
              <a:rPr lang="de-DE" dirty="0"/>
              <a:t> </a:t>
            </a:r>
            <a:r>
              <a:rPr lang="de-DE" dirty="0" err="1"/>
              <a:t>various</a:t>
            </a:r>
            <a:r>
              <a:rPr lang="de-DE" dirty="0"/>
              <a:t> </a:t>
            </a:r>
            <a:r>
              <a:rPr lang="de-DE" dirty="0" err="1"/>
              <a:t>options</a:t>
            </a:r>
            <a:r>
              <a:rPr lang="de-DE" dirty="0"/>
              <a:t> </a:t>
            </a:r>
            <a:r>
              <a:rPr lang="de-DE" dirty="0" err="1"/>
              <a:t>for</a:t>
            </a:r>
            <a:r>
              <a:rPr lang="de-DE" dirty="0"/>
              <a:t> </a:t>
            </a:r>
            <a:r>
              <a:rPr lang="de-DE" dirty="0" err="1"/>
              <a:t>accomodation</a:t>
            </a:r>
            <a:r>
              <a:rPr lang="de-DE" dirty="0"/>
              <a:t> </a:t>
            </a:r>
            <a:r>
              <a:rPr lang="de-DE" dirty="0" err="1"/>
              <a:t>as</a:t>
            </a:r>
            <a:r>
              <a:rPr lang="de-DE" dirty="0"/>
              <a:t> a </a:t>
            </a:r>
            <a:r>
              <a:rPr lang="de-DE" dirty="0" err="1"/>
              <a:t>student</a:t>
            </a:r>
            <a:endParaRPr lang="de-DE" dirty="0"/>
          </a:p>
          <a:p>
            <a:pPr marL="171450" indent="-171450">
              <a:buFontTx/>
              <a:buChar char="-"/>
            </a:pPr>
            <a:r>
              <a:rPr lang="de-DE" dirty="0" err="1"/>
              <a:t>You</a:t>
            </a:r>
            <a:r>
              <a:rPr lang="de-DE" dirty="0"/>
              <a:t> </a:t>
            </a:r>
            <a:r>
              <a:rPr lang="de-DE" dirty="0" err="1"/>
              <a:t>can</a:t>
            </a:r>
            <a:r>
              <a:rPr lang="de-DE" dirty="0"/>
              <a:t> </a:t>
            </a:r>
            <a:r>
              <a:rPr lang="de-DE" dirty="0" err="1"/>
              <a:t>rent</a:t>
            </a:r>
            <a:r>
              <a:rPr lang="de-DE" dirty="0"/>
              <a:t> a </a:t>
            </a:r>
            <a:r>
              <a:rPr lang="de-DE" dirty="0" err="1"/>
              <a:t>room</a:t>
            </a:r>
            <a:r>
              <a:rPr lang="de-DE" dirty="0"/>
              <a:t> in a </a:t>
            </a:r>
            <a:r>
              <a:rPr lang="de-DE" dirty="0" err="1"/>
              <a:t>residence</a:t>
            </a:r>
            <a:r>
              <a:rPr lang="de-DE" dirty="0"/>
              <a:t> hall</a:t>
            </a:r>
          </a:p>
          <a:p>
            <a:pPr marL="171450" indent="-171450">
              <a:buFontTx/>
              <a:buChar char="-"/>
            </a:pPr>
            <a:r>
              <a:rPr lang="de-DE" dirty="0" err="1"/>
              <a:t>You</a:t>
            </a:r>
            <a:r>
              <a:rPr lang="de-DE" dirty="0"/>
              <a:t> </a:t>
            </a:r>
            <a:r>
              <a:rPr lang="de-DE" dirty="0" err="1"/>
              <a:t>can</a:t>
            </a:r>
            <a:r>
              <a:rPr lang="de-DE" dirty="0"/>
              <a:t> </a:t>
            </a:r>
            <a:r>
              <a:rPr lang="de-DE" dirty="0" err="1"/>
              <a:t>rent</a:t>
            </a:r>
            <a:r>
              <a:rPr lang="de-DE" dirty="0"/>
              <a:t> a </a:t>
            </a:r>
            <a:r>
              <a:rPr lang="de-DE" dirty="0" err="1"/>
              <a:t>room</a:t>
            </a:r>
            <a:r>
              <a:rPr lang="de-DE" dirty="0"/>
              <a:t> in a </a:t>
            </a:r>
            <a:r>
              <a:rPr lang="de-DE" dirty="0" err="1"/>
              <a:t>shared</a:t>
            </a:r>
            <a:r>
              <a:rPr lang="de-DE" dirty="0"/>
              <a:t> </a:t>
            </a:r>
            <a:r>
              <a:rPr lang="de-DE" dirty="0" err="1"/>
              <a:t>apartment</a:t>
            </a:r>
            <a:endParaRPr lang="de-DE" dirty="0"/>
          </a:p>
          <a:p>
            <a:pPr marL="171450" indent="-171450">
              <a:buFontTx/>
              <a:buChar char="-"/>
            </a:pPr>
            <a:r>
              <a:rPr lang="de-DE" dirty="0" err="1"/>
              <a:t>Or</a:t>
            </a:r>
            <a:r>
              <a:rPr lang="de-DE" dirty="0"/>
              <a:t> </a:t>
            </a:r>
            <a:r>
              <a:rPr lang="de-DE" dirty="0" err="1"/>
              <a:t>you</a:t>
            </a:r>
            <a:r>
              <a:rPr lang="de-DE" dirty="0"/>
              <a:t> </a:t>
            </a:r>
            <a:r>
              <a:rPr lang="de-DE" dirty="0" err="1"/>
              <a:t>can</a:t>
            </a:r>
            <a:r>
              <a:rPr lang="de-DE" dirty="0"/>
              <a:t> </a:t>
            </a:r>
            <a:r>
              <a:rPr lang="de-DE" dirty="0" err="1"/>
              <a:t>look</a:t>
            </a:r>
            <a:r>
              <a:rPr lang="de-DE" dirty="0"/>
              <a:t> </a:t>
            </a:r>
            <a:r>
              <a:rPr lang="de-DE" dirty="0" err="1"/>
              <a:t>for</a:t>
            </a:r>
            <a:r>
              <a:rPr lang="de-DE" dirty="0"/>
              <a:t> an own </a:t>
            </a:r>
            <a:r>
              <a:rPr lang="de-DE" dirty="0" err="1"/>
              <a:t>apartement</a:t>
            </a:r>
            <a:r>
              <a:rPr lang="de-DE" dirty="0"/>
              <a:t> </a:t>
            </a:r>
            <a:r>
              <a:rPr lang="de-DE" dirty="0" err="1"/>
              <a:t>rented</a:t>
            </a:r>
            <a:r>
              <a:rPr lang="de-DE" dirty="0"/>
              <a:t> </a:t>
            </a:r>
            <a:r>
              <a:rPr lang="de-DE" dirty="0" err="1"/>
              <a:t>by</a:t>
            </a:r>
            <a:r>
              <a:rPr lang="de-DE" dirty="0"/>
              <a:t> a </a:t>
            </a:r>
            <a:r>
              <a:rPr lang="de-DE" dirty="0" err="1"/>
              <a:t>housing</a:t>
            </a:r>
            <a:r>
              <a:rPr lang="de-DE" dirty="0"/>
              <a:t> </a:t>
            </a:r>
            <a:r>
              <a:rPr lang="de-DE" dirty="0" err="1"/>
              <a:t>company</a:t>
            </a:r>
            <a:r>
              <a:rPr lang="de-DE" dirty="0"/>
              <a:t> </a:t>
            </a:r>
            <a:r>
              <a:rPr lang="de-DE" dirty="0" err="1"/>
              <a:t>or</a:t>
            </a:r>
            <a:r>
              <a:rPr lang="de-DE" dirty="0"/>
              <a:t> </a:t>
            </a:r>
            <a:r>
              <a:rPr lang="de-DE" dirty="0" err="1"/>
              <a:t>individuals</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5</a:t>
            </a:fld>
            <a:endParaRPr lang="de-DE"/>
          </a:p>
        </p:txBody>
      </p:sp>
    </p:spTree>
    <p:extLst>
      <p:ext uri="{BB962C8B-B14F-4D97-AF65-F5344CB8AC3E}">
        <p14:creationId xmlns:p14="http://schemas.microsoft.com/office/powerpoint/2010/main" val="3684748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If</a:t>
            </a:r>
            <a:r>
              <a:rPr lang="de-DE" dirty="0"/>
              <a:t> </a:t>
            </a:r>
            <a:r>
              <a:rPr lang="de-DE" dirty="0" err="1"/>
              <a:t>you</a:t>
            </a:r>
            <a:r>
              <a:rPr lang="de-DE" dirty="0"/>
              <a:t> </a:t>
            </a:r>
            <a:r>
              <a:rPr lang="de-DE" dirty="0" err="1"/>
              <a:t>want</a:t>
            </a:r>
            <a:r>
              <a:rPr lang="de-DE" dirty="0"/>
              <a:t> </a:t>
            </a:r>
            <a:r>
              <a:rPr lang="de-DE" dirty="0" err="1"/>
              <a:t>to</a:t>
            </a:r>
            <a:r>
              <a:rPr lang="de-DE" dirty="0"/>
              <a:t> </a:t>
            </a:r>
            <a:r>
              <a:rPr lang="de-DE" dirty="0" err="1"/>
              <a:t>rent</a:t>
            </a:r>
            <a:r>
              <a:rPr lang="de-DE" dirty="0"/>
              <a:t> a </a:t>
            </a:r>
            <a:r>
              <a:rPr lang="de-DE" dirty="0" err="1"/>
              <a:t>room</a:t>
            </a:r>
            <a:r>
              <a:rPr lang="de-DE" dirty="0"/>
              <a:t> in a </a:t>
            </a:r>
            <a:r>
              <a:rPr lang="de-DE" dirty="0" err="1"/>
              <a:t>residence</a:t>
            </a:r>
            <a:r>
              <a:rPr lang="de-DE" dirty="0"/>
              <a:t> hall: </a:t>
            </a:r>
          </a:p>
          <a:p>
            <a:endParaRPr lang="de-DE" dirty="0"/>
          </a:p>
          <a:p>
            <a:r>
              <a:rPr lang="de-DE" dirty="0" err="1"/>
              <a:t>You</a:t>
            </a:r>
            <a:r>
              <a:rPr lang="de-DE" dirty="0"/>
              <a:t> </a:t>
            </a:r>
            <a:r>
              <a:rPr lang="de-DE" dirty="0" err="1"/>
              <a:t>can</a:t>
            </a:r>
            <a:r>
              <a:rPr lang="de-DE" dirty="0"/>
              <a:t> </a:t>
            </a:r>
            <a:r>
              <a:rPr lang="de-DE" dirty="0" err="1"/>
              <a:t>apply</a:t>
            </a:r>
            <a:r>
              <a:rPr lang="de-DE" dirty="0"/>
              <a:t> </a:t>
            </a:r>
            <a:r>
              <a:rPr lang="de-DE" dirty="0" err="1"/>
              <a:t>for</a:t>
            </a:r>
            <a:r>
              <a:rPr lang="de-DE" dirty="0"/>
              <a:t> a </a:t>
            </a:r>
            <a:r>
              <a:rPr lang="de-DE" dirty="0" err="1"/>
              <a:t>room</a:t>
            </a:r>
            <a:r>
              <a:rPr lang="de-DE" dirty="0"/>
              <a:t> at Studierendenwerk Hamburg</a:t>
            </a:r>
          </a:p>
          <a:p>
            <a:endParaRPr lang="de-DE" dirty="0"/>
          </a:p>
          <a:p>
            <a:r>
              <a:rPr lang="de-DE" dirty="0"/>
              <a:t>Rooms </a:t>
            </a:r>
            <a:r>
              <a:rPr lang="de-DE" dirty="0" err="1"/>
              <a:t>are</a:t>
            </a:r>
            <a:r>
              <a:rPr lang="de-DE" dirty="0"/>
              <a:t> </a:t>
            </a:r>
            <a:r>
              <a:rPr lang="de-DE" dirty="0" err="1"/>
              <a:t>very</a:t>
            </a:r>
            <a:r>
              <a:rPr lang="de-DE" dirty="0"/>
              <a:t> </a:t>
            </a:r>
            <a:r>
              <a:rPr lang="de-DE" dirty="0" err="1"/>
              <a:t>popular</a:t>
            </a:r>
            <a:r>
              <a:rPr lang="de-DE" dirty="0"/>
              <a:t> so </a:t>
            </a:r>
            <a:r>
              <a:rPr lang="de-DE" dirty="0" err="1"/>
              <a:t>expect</a:t>
            </a:r>
            <a:r>
              <a:rPr lang="de-DE" dirty="0"/>
              <a:t> </a:t>
            </a:r>
            <a:r>
              <a:rPr lang="de-DE" dirty="0" err="1"/>
              <a:t>waiting</a:t>
            </a:r>
            <a:r>
              <a:rPr lang="de-DE" dirty="0"/>
              <a:t> </a:t>
            </a:r>
            <a:r>
              <a:rPr lang="de-DE" dirty="0" err="1"/>
              <a:t>times</a:t>
            </a:r>
            <a:endParaRPr lang="de-DE" dirty="0"/>
          </a:p>
          <a:p>
            <a:endParaRPr lang="de-DE" dirty="0"/>
          </a:p>
          <a:p>
            <a:r>
              <a:rPr lang="de-DE" dirty="0" err="1"/>
              <a:t>You</a:t>
            </a:r>
            <a:r>
              <a:rPr lang="de-DE" dirty="0"/>
              <a:t> find all </a:t>
            </a:r>
            <a:r>
              <a:rPr lang="de-DE" dirty="0" err="1"/>
              <a:t>the</a:t>
            </a:r>
            <a:r>
              <a:rPr lang="de-DE" dirty="0"/>
              <a:t> </a:t>
            </a:r>
            <a:r>
              <a:rPr lang="de-DE" dirty="0" err="1"/>
              <a:t>info</a:t>
            </a:r>
            <a:r>
              <a:rPr lang="de-DE" dirty="0"/>
              <a:t> on </a:t>
            </a:r>
            <a:r>
              <a:rPr lang="de-DE" dirty="0" err="1"/>
              <a:t>the</a:t>
            </a:r>
            <a:r>
              <a:rPr lang="de-DE" dirty="0"/>
              <a:t> </a:t>
            </a:r>
            <a:r>
              <a:rPr lang="de-DE" dirty="0" err="1"/>
              <a:t>residences</a:t>
            </a:r>
            <a:r>
              <a:rPr lang="de-DE" dirty="0"/>
              <a:t> and on </a:t>
            </a:r>
            <a:r>
              <a:rPr lang="de-DE" dirty="0" err="1"/>
              <a:t>the</a:t>
            </a:r>
            <a:r>
              <a:rPr lang="de-DE" dirty="0"/>
              <a:t> </a:t>
            </a:r>
            <a:r>
              <a:rPr lang="de-DE" dirty="0" err="1"/>
              <a:t>application</a:t>
            </a:r>
            <a:r>
              <a:rPr lang="de-DE" dirty="0"/>
              <a:t> </a:t>
            </a:r>
            <a:r>
              <a:rPr lang="de-DE" dirty="0" err="1"/>
              <a:t>proceding</a:t>
            </a:r>
            <a:r>
              <a:rPr lang="de-DE" dirty="0"/>
              <a:t> on </a:t>
            </a:r>
            <a:r>
              <a:rPr lang="de-DE" dirty="0" err="1"/>
              <a:t>the</a:t>
            </a:r>
            <a:r>
              <a:rPr lang="de-DE" dirty="0"/>
              <a:t> </a:t>
            </a:r>
            <a:r>
              <a:rPr lang="de-DE" dirty="0" err="1"/>
              <a:t>webpage</a:t>
            </a:r>
            <a:r>
              <a:rPr lang="de-DE" dirty="0"/>
              <a:t> </a:t>
            </a:r>
            <a:r>
              <a:rPr lang="de-DE" dirty="0" err="1"/>
              <a:t>of</a:t>
            </a:r>
            <a:r>
              <a:rPr lang="de-DE" dirty="0"/>
              <a:t> Studierendenwerk</a:t>
            </a:r>
          </a:p>
          <a:p>
            <a:r>
              <a:rPr lang="de-DE" dirty="0" err="1"/>
              <a:t>There</a:t>
            </a:r>
            <a:r>
              <a:rPr lang="de-DE" dirty="0"/>
              <a:t> </a:t>
            </a:r>
            <a:r>
              <a:rPr lang="de-DE" dirty="0" err="1"/>
              <a:t>you</a:t>
            </a:r>
            <a:r>
              <a:rPr lang="de-DE" dirty="0"/>
              <a:t> </a:t>
            </a:r>
            <a:r>
              <a:rPr lang="de-DE" dirty="0" err="1"/>
              <a:t>can</a:t>
            </a:r>
            <a:r>
              <a:rPr lang="de-DE" dirty="0"/>
              <a:t> also </a:t>
            </a:r>
            <a:r>
              <a:rPr lang="de-DE" dirty="0" err="1"/>
              <a:t>apply</a:t>
            </a:r>
            <a:r>
              <a:rPr lang="de-DE" dirty="0"/>
              <a:t> </a:t>
            </a:r>
            <a:r>
              <a:rPr lang="de-DE" dirty="0" err="1"/>
              <a:t>for</a:t>
            </a:r>
            <a:r>
              <a:rPr lang="de-DE" dirty="0"/>
              <a:t> a </a:t>
            </a:r>
            <a:r>
              <a:rPr lang="de-DE" dirty="0" err="1"/>
              <a:t>room</a:t>
            </a:r>
            <a:r>
              <a:rPr lang="de-DE" dirty="0"/>
              <a:t> </a:t>
            </a:r>
            <a:r>
              <a:rPr lang="de-DE" dirty="0" err="1"/>
              <a:t>directly</a:t>
            </a:r>
            <a:r>
              <a:rPr lang="de-DE" dirty="0"/>
              <a:t> online.</a:t>
            </a:r>
          </a:p>
          <a:p>
            <a:endParaRPr lang="de-DE" dirty="0"/>
          </a:p>
          <a:p>
            <a:r>
              <a:rPr lang="de-DE" dirty="0" err="1"/>
              <a:t>For</a:t>
            </a:r>
            <a:r>
              <a:rPr lang="de-DE" dirty="0"/>
              <a:t> </a:t>
            </a:r>
            <a:r>
              <a:rPr lang="de-DE" dirty="0" err="1"/>
              <a:t>erasmus</a:t>
            </a:r>
            <a:r>
              <a:rPr lang="de-DE" dirty="0"/>
              <a:t>: Contact </a:t>
            </a:r>
            <a:r>
              <a:rPr lang="de-DE" dirty="0" err="1"/>
              <a:t>your</a:t>
            </a:r>
            <a:r>
              <a:rPr lang="de-DE" dirty="0"/>
              <a:t> </a:t>
            </a:r>
            <a:r>
              <a:rPr lang="de-DE" dirty="0" err="1"/>
              <a:t>exchange</a:t>
            </a:r>
            <a:r>
              <a:rPr lang="de-DE" dirty="0"/>
              <a:t> </a:t>
            </a:r>
            <a:r>
              <a:rPr lang="de-DE" dirty="0" err="1"/>
              <a:t>coordinator</a:t>
            </a:r>
            <a:r>
              <a:rPr lang="de-DE" dirty="0"/>
              <a:t> at Uni Hamburg </a:t>
            </a:r>
            <a:r>
              <a:rPr lang="de-DE" dirty="0" err="1"/>
              <a:t>to</a:t>
            </a:r>
            <a:r>
              <a:rPr lang="de-DE" dirty="0"/>
              <a:t> </a:t>
            </a:r>
            <a:r>
              <a:rPr lang="de-DE" dirty="0" err="1"/>
              <a:t>help</a:t>
            </a:r>
            <a:r>
              <a:rPr lang="de-DE" dirty="0"/>
              <a:t> </a:t>
            </a:r>
            <a:r>
              <a:rPr lang="de-DE" dirty="0" err="1"/>
              <a:t>you</a:t>
            </a:r>
            <a:r>
              <a:rPr lang="de-DE" dirty="0"/>
              <a:t> </a:t>
            </a:r>
            <a:r>
              <a:rPr lang="de-DE" dirty="0" err="1"/>
              <a:t>with</a:t>
            </a:r>
            <a:r>
              <a:rPr lang="de-DE" dirty="0"/>
              <a:t> </a:t>
            </a:r>
            <a:r>
              <a:rPr lang="de-DE" dirty="0" err="1"/>
              <a:t>your</a:t>
            </a:r>
            <a:r>
              <a:rPr lang="de-DE" dirty="0"/>
              <a:t> </a:t>
            </a:r>
            <a:r>
              <a:rPr lang="de-DE" dirty="0" err="1"/>
              <a:t>application</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6</a:t>
            </a:fld>
            <a:endParaRPr lang="de-DE"/>
          </a:p>
        </p:txBody>
      </p:sp>
    </p:spTree>
    <p:extLst>
      <p:ext uri="{BB962C8B-B14F-4D97-AF65-F5344CB8AC3E}">
        <p14:creationId xmlns:p14="http://schemas.microsoft.com/office/powerpoint/2010/main" val="3583020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You</a:t>
            </a:r>
            <a:r>
              <a:rPr lang="de-DE" dirty="0"/>
              <a:t> </a:t>
            </a:r>
            <a:r>
              <a:rPr lang="de-DE" dirty="0" err="1"/>
              <a:t>can</a:t>
            </a:r>
            <a:r>
              <a:rPr lang="de-DE" dirty="0"/>
              <a:t> also live in a </a:t>
            </a:r>
            <a:r>
              <a:rPr lang="de-DE" dirty="0" err="1"/>
              <a:t>room</a:t>
            </a:r>
            <a:r>
              <a:rPr lang="de-DE" dirty="0"/>
              <a:t> in a flat </a:t>
            </a:r>
            <a:r>
              <a:rPr lang="de-DE" dirty="0" err="1"/>
              <a:t>share</a:t>
            </a:r>
            <a:r>
              <a:rPr lang="de-DE" dirty="0"/>
              <a:t> </a:t>
            </a:r>
            <a:r>
              <a:rPr lang="de-DE" dirty="0" err="1"/>
              <a:t>or</a:t>
            </a:r>
            <a:r>
              <a:rPr lang="de-DE" dirty="0"/>
              <a:t> in </a:t>
            </a:r>
            <a:r>
              <a:rPr lang="de-DE" dirty="0" err="1"/>
              <a:t>your</a:t>
            </a:r>
            <a:r>
              <a:rPr lang="de-DE" dirty="0"/>
              <a:t> own </a:t>
            </a:r>
            <a:r>
              <a:rPr lang="de-DE" dirty="0" err="1"/>
              <a:t>apartment</a:t>
            </a:r>
            <a:r>
              <a:rPr lang="de-DE" dirty="0"/>
              <a:t>:</a:t>
            </a:r>
          </a:p>
          <a:p>
            <a:endParaRPr lang="de-DE" dirty="0"/>
          </a:p>
          <a:p>
            <a:r>
              <a:rPr lang="de-DE" dirty="0" err="1"/>
              <a:t>It‘s</a:t>
            </a:r>
            <a:r>
              <a:rPr lang="de-DE" dirty="0"/>
              <a:t> </a:t>
            </a:r>
            <a:r>
              <a:rPr lang="de-DE" dirty="0" err="1"/>
              <a:t>sometimes</a:t>
            </a:r>
            <a:r>
              <a:rPr lang="de-DE" dirty="0"/>
              <a:t> a </a:t>
            </a:r>
            <a:r>
              <a:rPr lang="de-DE" dirty="0" err="1"/>
              <a:t>bit</a:t>
            </a:r>
            <a:r>
              <a:rPr lang="de-DE" dirty="0"/>
              <a:t> </a:t>
            </a:r>
            <a:r>
              <a:rPr lang="de-DE" dirty="0" err="1"/>
              <a:t>tricky</a:t>
            </a:r>
            <a:r>
              <a:rPr lang="de-DE" dirty="0"/>
              <a:t> </a:t>
            </a:r>
            <a:r>
              <a:rPr lang="de-DE" dirty="0" err="1"/>
              <a:t>to</a:t>
            </a:r>
            <a:r>
              <a:rPr lang="de-DE" dirty="0"/>
              <a:t> find a </a:t>
            </a:r>
            <a:r>
              <a:rPr lang="de-DE" dirty="0" err="1"/>
              <a:t>room</a:t>
            </a:r>
            <a:r>
              <a:rPr lang="de-DE" dirty="0"/>
              <a:t> in a </a:t>
            </a:r>
            <a:r>
              <a:rPr lang="de-DE" dirty="0" err="1"/>
              <a:t>shared</a:t>
            </a:r>
            <a:r>
              <a:rPr lang="de-DE" dirty="0"/>
              <a:t> </a:t>
            </a:r>
            <a:r>
              <a:rPr lang="de-DE" dirty="0" err="1"/>
              <a:t>apartment</a:t>
            </a:r>
            <a:r>
              <a:rPr lang="de-DE" dirty="0"/>
              <a:t>, but </a:t>
            </a:r>
            <a:r>
              <a:rPr lang="de-DE" dirty="0" err="1"/>
              <a:t>you</a:t>
            </a:r>
            <a:r>
              <a:rPr lang="de-DE" dirty="0"/>
              <a:t> </a:t>
            </a:r>
            <a:r>
              <a:rPr lang="de-DE" dirty="0" err="1"/>
              <a:t>can</a:t>
            </a:r>
            <a:r>
              <a:rPr lang="de-DE" dirty="0"/>
              <a:t> </a:t>
            </a:r>
            <a:r>
              <a:rPr lang="de-DE" dirty="0" err="1"/>
              <a:t>use</a:t>
            </a:r>
            <a:r>
              <a:rPr lang="de-DE" dirty="0"/>
              <a:t> social </a:t>
            </a:r>
            <a:r>
              <a:rPr lang="de-DE" dirty="0" err="1"/>
              <a:t>networks</a:t>
            </a:r>
            <a:r>
              <a:rPr lang="de-DE" dirty="0"/>
              <a:t>, </a:t>
            </a:r>
            <a:r>
              <a:rPr lang="de-DE" dirty="0" err="1"/>
              <a:t>google</a:t>
            </a:r>
            <a:r>
              <a:rPr lang="de-DE" dirty="0"/>
              <a:t> </a:t>
            </a:r>
            <a:r>
              <a:rPr lang="de-DE" dirty="0" err="1"/>
              <a:t>etc</a:t>
            </a:r>
            <a:r>
              <a:rPr lang="de-DE" dirty="0"/>
              <a:t> </a:t>
            </a:r>
            <a:r>
              <a:rPr lang="de-DE" dirty="0" err="1"/>
              <a:t>to</a:t>
            </a:r>
            <a:r>
              <a:rPr lang="de-DE" dirty="0"/>
              <a:t> </a:t>
            </a:r>
            <a:r>
              <a:rPr lang="de-DE" dirty="0" err="1"/>
              <a:t>increase</a:t>
            </a:r>
            <a:r>
              <a:rPr lang="de-DE" dirty="0"/>
              <a:t> </a:t>
            </a:r>
            <a:r>
              <a:rPr lang="de-DE" dirty="0" err="1"/>
              <a:t>your</a:t>
            </a:r>
            <a:r>
              <a:rPr lang="de-DE" dirty="0"/>
              <a:t> </a:t>
            </a:r>
            <a:r>
              <a:rPr lang="de-DE" dirty="0" err="1"/>
              <a:t>chances</a:t>
            </a:r>
            <a:r>
              <a:rPr lang="de-DE" dirty="0"/>
              <a:t>. A </a:t>
            </a:r>
            <a:r>
              <a:rPr lang="de-DE" dirty="0" err="1"/>
              <a:t>good</a:t>
            </a:r>
            <a:r>
              <a:rPr lang="de-DE" dirty="0"/>
              <a:t> </a:t>
            </a:r>
            <a:r>
              <a:rPr lang="de-DE" dirty="0" err="1"/>
              <a:t>plattform</a:t>
            </a:r>
            <a:r>
              <a:rPr lang="de-DE" dirty="0"/>
              <a:t> </a:t>
            </a:r>
            <a:r>
              <a:rPr lang="de-DE" dirty="0" err="1"/>
              <a:t>is</a:t>
            </a:r>
            <a:r>
              <a:rPr lang="de-DE" dirty="0"/>
              <a:t> „</a:t>
            </a:r>
            <a:r>
              <a:rPr lang="de-DE" dirty="0" err="1"/>
              <a:t>Wg</a:t>
            </a:r>
            <a:r>
              <a:rPr lang="de-DE" dirty="0"/>
              <a:t> Gesucht“</a:t>
            </a:r>
          </a:p>
          <a:p>
            <a:r>
              <a:rPr lang="de-DE" dirty="0" err="1"/>
              <a:t>We</a:t>
            </a:r>
            <a:r>
              <a:rPr lang="de-DE" dirty="0"/>
              <a:t> </a:t>
            </a:r>
            <a:r>
              <a:rPr lang="de-DE" dirty="0" err="1"/>
              <a:t>recomend</a:t>
            </a:r>
            <a:r>
              <a:rPr lang="de-DE" dirty="0"/>
              <a:t> </a:t>
            </a:r>
            <a:r>
              <a:rPr lang="de-DE" dirty="0" err="1"/>
              <a:t>to</a:t>
            </a:r>
            <a:r>
              <a:rPr lang="de-DE" dirty="0"/>
              <a:t> </a:t>
            </a:r>
            <a:r>
              <a:rPr lang="de-DE" dirty="0" err="1"/>
              <a:t>create</a:t>
            </a:r>
            <a:r>
              <a:rPr lang="de-DE" dirty="0"/>
              <a:t> a </a:t>
            </a:r>
            <a:r>
              <a:rPr lang="de-DE" dirty="0" err="1"/>
              <a:t>profile</a:t>
            </a:r>
            <a:r>
              <a:rPr lang="de-DE" dirty="0"/>
              <a:t> and publish </a:t>
            </a:r>
            <a:r>
              <a:rPr lang="de-DE" dirty="0" err="1"/>
              <a:t>your</a:t>
            </a:r>
            <a:r>
              <a:rPr lang="de-DE" dirty="0"/>
              <a:t> own </a:t>
            </a:r>
            <a:r>
              <a:rPr lang="de-DE" dirty="0" err="1"/>
              <a:t>request</a:t>
            </a:r>
            <a:r>
              <a:rPr lang="de-DE" dirty="0"/>
              <a:t> ad.</a:t>
            </a:r>
          </a:p>
          <a:p>
            <a:r>
              <a:rPr lang="de-DE" dirty="0" err="1"/>
              <a:t>Sometimes</a:t>
            </a:r>
            <a:r>
              <a:rPr lang="de-DE" dirty="0"/>
              <a:t> a „</a:t>
            </a:r>
            <a:r>
              <a:rPr lang="de-DE" dirty="0" err="1"/>
              <a:t>sublet</a:t>
            </a:r>
            <a:r>
              <a:rPr lang="de-DE" dirty="0"/>
              <a:t>“ Zwischenmiete </a:t>
            </a:r>
            <a:r>
              <a:rPr lang="de-DE" dirty="0" err="1"/>
              <a:t>is</a:t>
            </a:r>
            <a:r>
              <a:rPr lang="de-DE" dirty="0"/>
              <a:t> a </a:t>
            </a:r>
            <a:r>
              <a:rPr lang="de-DE" dirty="0" err="1"/>
              <a:t>good</a:t>
            </a:r>
            <a:r>
              <a:rPr lang="de-DE" dirty="0"/>
              <a:t> </a:t>
            </a:r>
            <a:r>
              <a:rPr lang="de-DE" dirty="0" err="1"/>
              <a:t>solution</a:t>
            </a:r>
            <a:r>
              <a:rPr lang="de-DE" dirty="0"/>
              <a:t> </a:t>
            </a:r>
            <a:r>
              <a:rPr lang="de-DE" dirty="0" err="1"/>
              <a:t>for</a:t>
            </a:r>
            <a:r>
              <a:rPr lang="de-DE" dirty="0"/>
              <a:t> </a:t>
            </a:r>
            <a:r>
              <a:rPr lang="de-DE" dirty="0" err="1"/>
              <a:t>rooms</a:t>
            </a:r>
            <a:r>
              <a:rPr lang="de-DE" dirty="0"/>
              <a:t> and </a:t>
            </a:r>
            <a:r>
              <a:rPr lang="de-DE" dirty="0" err="1"/>
              <a:t>rentals</a:t>
            </a:r>
            <a:r>
              <a:rPr lang="de-DE" dirty="0"/>
              <a:t> at </a:t>
            </a:r>
            <a:r>
              <a:rPr lang="de-DE" dirty="0" err="1"/>
              <a:t>short</a:t>
            </a:r>
            <a:r>
              <a:rPr lang="de-DE" dirty="0"/>
              <a:t> </a:t>
            </a:r>
            <a:r>
              <a:rPr lang="de-DE" dirty="0" err="1"/>
              <a:t>notice</a:t>
            </a:r>
            <a:endParaRPr lang="de-DE" dirty="0"/>
          </a:p>
          <a:p>
            <a:r>
              <a:rPr lang="de-DE" b="1" dirty="0"/>
              <a:t>Apartments:</a:t>
            </a:r>
          </a:p>
          <a:p>
            <a:r>
              <a:rPr lang="de-DE" dirty="0" err="1"/>
              <a:t>If</a:t>
            </a:r>
            <a:r>
              <a:rPr lang="de-DE" dirty="0"/>
              <a:t> </a:t>
            </a:r>
            <a:r>
              <a:rPr lang="de-DE" dirty="0" err="1"/>
              <a:t>you</a:t>
            </a:r>
            <a:r>
              <a:rPr lang="de-DE" dirty="0"/>
              <a:t> </a:t>
            </a:r>
            <a:r>
              <a:rPr lang="de-DE" dirty="0" err="1"/>
              <a:t>found</a:t>
            </a:r>
            <a:r>
              <a:rPr lang="de-DE" dirty="0"/>
              <a:t> an </a:t>
            </a:r>
            <a:r>
              <a:rPr lang="de-DE" dirty="0" err="1"/>
              <a:t>apartement</a:t>
            </a:r>
            <a:r>
              <a:rPr lang="de-DE" dirty="0"/>
              <a:t> </a:t>
            </a:r>
            <a:r>
              <a:rPr lang="de-DE" dirty="0" err="1"/>
              <a:t>for</a:t>
            </a:r>
            <a:r>
              <a:rPr lang="de-DE" dirty="0"/>
              <a:t> </a:t>
            </a:r>
            <a:r>
              <a:rPr lang="de-DE" dirty="0" err="1"/>
              <a:t>example</a:t>
            </a:r>
            <a:r>
              <a:rPr lang="de-DE" dirty="0"/>
              <a:t> via Internet </a:t>
            </a:r>
            <a:r>
              <a:rPr lang="de-DE" dirty="0" err="1"/>
              <a:t>housing</a:t>
            </a:r>
            <a:r>
              <a:rPr lang="de-DE" dirty="0"/>
              <a:t> </a:t>
            </a:r>
            <a:r>
              <a:rPr lang="de-DE" dirty="0" err="1"/>
              <a:t>exchanges</a:t>
            </a:r>
            <a:r>
              <a:rPr lang="de-DE" dirty="0"/>
              <a:t> and </a:t>
            </a:r>
            <a:r>
              <a:rPr lang="de-DE" dirty="0" err="1"/>
              <a:t>especially</a:t>
            </a:r>
            <a:r>
              <a:rPr lang="de-DE" dirty="0"/>
              <a:t> </a:t>
            </a:r>
            <a:r>
              <a:rPr lang="de-DE" dirty="0" err="1"/>
              <a:t>if</a:t>
            </a:r>
            <a:r>
              <a:rPr lang="de-DE" dirty="0"/>
              <a:t> </a:t>
            </a:r>
            <a:r>
              <a:rPr lang="de-DE" dirty="0" err="1"/>
              <a:t>you</a:t>
            </a:r>
            <a:r>
              <a:rPr lang="de-DE" dirty="0"/>
              <a:t> </a:t>
            </a:r>
            <a:r>
              <a:rPr lang="de-DE" dirty="0" err="1"/>
              <a:t>rent</a:t>
            </a:r>
            <a:r>
              <a:rPr lang="de-DE" dirty="0"/>
              <a:t> </a:t>
            </a:r>
            <a:r>
              <a:rPr lang="de-DE" dirty="0" err="1"/>
              <a:t>from</a:t>
            </a:r>
            <a:r>
              <a:rPr lang="de-DE" dirty="0"/>
              <a:t> an individual:</a:t>
            </a:r>
          </a:p>
          <a:p>
            <a:r>
              <a:rPr lang="de-DE" dirty="0" err="1"/>
              <a:t>Make</a:t>
            </a:r>
            <a:r>
              <a:rPr lang="de-DE" dirty="0"/>
              <a:t> </a:t>
            </a:r>
            <a:r>
              <a:rPr lang="de-DE" dirty="0" err="1"/>
              <a:t>sure</a:t>
            </a:r>
            <a:r>
              <a:rPr lang="de-DE" dirty="0"/>
              <a:t> </a:t>
            </a:r>
            <a:r>
              <a:rPr lang="de-DE" dirty="0" err="1"/>
              <a:t>you</a:t>
            </a:r>
            <a:r>
              <a:rPr lang="de-DE" dirty="0"/>
              <a:t> </a:t>
            </a:r>
            <a:r>
              <a:rPr lang="de-DE" dirty="0" err="1"/>
              <a:t>get</a:t>
            </a:r>
            <a:r>
              <a:rPr lang="de-DE" dirty="0"/>
              <a:t> an </a:t>
            </a:r>
            <a:r>
              <a:rPr lang="de-DE" dirty="0" err="1"/>
              <a:t>Written</a:t>
            </a:r>
            <a:r>
              <a:rPr lang="de-DE" dirty="0"/>
              <a:t> </a:t>
            </a:r>
            <a:r>
              <a:rPr lang="de-DE" dirty="0" err="1"/>
              <a:t>rental</a:t>
            </a:r>
            <a:r>
              <a:rPr lang="de-DE" dirty="0"/>
              <a:t> </a:t>
            </a:r>
            <a:r>
              <a:rPr lang="de-DE" dirty="0" err="1"/>
              <a:t>agreement</a:t>
            </a:r>
            <a:r>
              <a:rPr lang="de-DE" dirty="0"/>
              <a:t> and </a:t>
            </a:r>
            <a:r>
              <a:rPr lang="de-DE" dirty="0" err="1"/>
              <a:t>handover</a:t>
            </a:r>
            <a:r>
              <a:rPr lang="de-DE" dirty="0"/>
              <a:t> </a:t>
            </a:r>
            <a:r>
              <a:rPr lang="de-DE" dirty="0" err="1"/>
              <a:t>certificate</a:t>
            </a:r>
            <a:r>
              <a:rPr lang="de-DE" dirty="0"/>
              <a:t> </a:t>
            </a:r>
            <a:r>
              <a:rPr lang="de-DE" dirty="0" err="1"/>
              <a:t>that</a:t>
            </a:r>
            <a:r>
              <a:rPr lang="de-DE" dirty="0"/>
              <a:t> </a:t>
            </a:r>
            <a:r>
              <a:rPr lang="de-DE" dirty="0" err="1"/>
              <a:t>describes</a:t>
            </a:r>
            <a:r>
              <a:rPr lang="de-DE" dirty="0"/>
              <a:t>  </a:t>
            </a:r>
            <a:r>
              <a:rPr lang="de-DE" dirty="0" err="1"/>
              <a:t>the</a:t>
            </a:r>
            <a:r>
              <a:rPr lang="de-DE" dirty="0"/>
              <a:t> </a:t>
            </a:r>
            <a:r>
              <a:rPr lang="de-DE" dirty="0" err="1"/>
              <a:t>condition</a:t>
            </a:r>
            <a:r>
              <a:rPr lang="de-DE" dirty="0"/>
              <a:t> </a:t>
            </a:r>
            <a:r>
              <a:rPr lang="de-DE" dirty="0" err="1"/>
              <a:t>of</a:t>
            </a:r>
            <a:r>
              <a:rPr lang="de-DE" dirty="0"/>
              <a:t> </a:t>
            </a:r>
            <a:r>
              <a:rPr lang="de-DE" dirty="0" err="1"/>
              <a:t>the</a:t>
            </a:r>
            <a:r>
              <a:rPr lang="de-DE" dirty="0"/>
              <a:t> </a:t>
            </a:r>
            <a:r>
              <a:rPr lang="de-DE" dirty="0" err="1"/>
              <a:t>apartment</a:t>
            </a:r>
            <a:r>
              <a:rPr lang="de-DE" dirty="0"/>
              <a:t>.</a:t>
            </a:r>
          </a:p>
          <a:p>
            <a:r>
              <a:rPr lang="de-DE" dirty="0" err="1"/>
              <a:t>Tip</a:t>
            </a:r>
            <a:r>
              <a:rPr lang="de-DE" dirty="0"/>
              <a:t> </a:t>
            </a:r>
            <a:r>
              <a:rPr lang="de-DE" dirty="0" err="1"/>
              <a:t>saga</a:t>
            </a:r>
            <a:r>
              <a:rPr lang="de-DE" dirty="0"/>
              <a:t>: send an </a:t>
            </a:r>
            <a:r>
              <a:rPr lang="de-DE" dirty="0" err="1"/>
              <a:t>request</a:t>
            </a:r>
            <a:r>
              <a:rPr lang="de-DE" dirty="0"/>
              <a:t>. But: </a:t>
            </a:r>
            <a:r>
              <a:rPr lang="de-DE" dirty="0" err="1"/>
              <a:t>long</a:t>
            </a:r>
            <a:r>
              <a:rPr lang="de-DE" dirty="0"/>
              <a:t> </a:t>
            </a:r>
            <a:r>
              <a:rPr lang="de-DE" dirty="0" err="1"/>
              <a:t>waiting</a:t>
            </a:r>
            <a:r>
              <a:rPr lang="de-DE" dirty="0"/>
              <a:t> </a:t>
            </a:r>
            <a:r>
              <a:rPr lang="de-DE" dirty="0" err="1"/>
              <a:t>times</a:t>
            </a:r>
            <a:r>
              <a:rPr lang="de-DE" dirty="0"/>
              <a:t> </a:t>
            </a:r>
            <a:r>
              <a:rPr lang="de-DE" dirty="0" err="1"/>
              <a:t>as</a:t>
            </a:r>
            <a:r>
              <a:rPr lang="de-DE" dirty="0"/>
              <a:t> </a:t>
            </a:r>
            <a:r>
              <a:rPr lang="de-DE" dirty="0" err="1"/>
              <a:t>well</a:t>
            </a:r>
            <a:r>
              <a:rPr lang="de-DE" dirty="0"/>
              <a:t>.</a:t>
            </a:r>
          </a:p>
        </p:txBody>
      </p:sp>
      <p:sp>
        <p:nvSpPr>
          <p:cNvPr id="4" name="Foliennummernplatzhalter 3"/>
          <p:cNvSpPr>
            <a:spLocks noGrp="1"/>
          </p:cNvSpPr>
          <p:nvPr>
            <p:ph type="sldNum" sz="quarter" idx="5"/>
          </p:nvPr>
        </p:nvSpPr>
        <p:spPr/>
        <p:txBody>
          <a:bodyPr/>
          <a:lstStyle/>
          <a:p>
            <a:fld id="{72B23B76-E40C-4BC5-8729-6954D1667A09}" type="slidenum">
              <a:rPr lang="de-DE" smtClean="0"/>
              <a:t>7</a:t>
            </a:fld>
            <a:endParaRPr lang="de-DE"/>
          </a:p>
        </p:txBody>
      </p:sp>
    </p:spTree>
    <p:extLst>
      <p:ext uri="{BB962C8B-B14F-4D97-AF65-F5344CB8AC3E}">
        <p14:creationId xmlns:p14="http://schemas.microsoft.com/office/powerpoint/2010/main" val="3390721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If</a:t>
            </a:r>
            <a:r>
              <a:rPr lang="de-DE" dirty="0"/>
              <a:t> </a:t>
            </a:r>
            <a:r>
              <a:rPr lang="de-DE" dirty="0" err="1"/>
              <a:t>you</a:t>
            </a:r>
            <a:r>
              <a:rPr lang="de-DE" dirty="0"/>
              <a:t> still </a:t>
            </a:r>
            <a:r>
              <a:rPr lang="de-DE" dirty="0" err="1"/>
              <a:t>have</a:t>
            </a:r>
            <a:r>
              <a:rPr lang="de-DE" dirty="0"/>
              <a:t> not </a:t>
            </a:r>
            <a:r>
              <a:rPr lang="de-DE" dirty="0" err="1"/>
              <a:t>found</a:t>
            </a:r>
            <a:r>
              <a:rPr lang="de-DE" dirty="0"/>
              <a:t> a </a:t>
            </a:r>
            <a:r>
              <a:rPr lang="de-DE" dirty="0" err="1"/>
              <a:t>room</a:t>
            </a:r>
            <a:r>
              <a:rPr lang="de-DE" dirty="0"/>
              <a:t> </a:t>
            </a:r>
            <a:r>
              <a:rPr lang="de-DE" dirty="0" err="1"/>
              <a:t>within</a:t>
            </a:r>
            <a:r>
              <a:rPr lang="de-DE" dirty="0"/>
              <a:t> </a:t>
            </a:r>
            <a:r>
              <a:rPr lang="de-DE" dirty="0" err="1"/>
              <a:t>the</a:t>
            </a:r>
            <a:r>
              <a:rPr lang="de-DE" dirty="0"/>
              <a:t> </a:t>
            </a:r>
            <a:r>
              <a:rPr lang="de-DE" dirty="0" err="1"/>
              <a:t>next</a:t>
            </a:r>
            <a:r>
              <a:rPr lang="de-DE" dirty="0"/>
              <a:t> </a:t>
            </a:r>
            <a:r>
              <a:rPr lang="de-DE" dirty="0" err="1"/>
              <a:t>weeks</a:t>
            </a:r>
            <a:r>
              <a:rPr lang="de-DE" dirty="0"/>
              <a:t> </a:t>
            </a:r>
            <a:r>
              <a:rPr lang="de-DE" dirty="0" err="1"/>
              <a:t>you</a:t>
            </a:r>
            <a:r>
              <a:rPr lang="de-DE" dirty="0"/>
              <a:t> </a:t>
            </a:r>
            <a:r>
              <a:rPr lang="de-DE" dirty="0" err="1"/>
              <a:t>can</a:t>
            </a:r>
            <a:r>
              <a:rPr lang="de-DE" dirty="0"/>
              <a:t> </a:t>
            </a:r>
            <a:r>
              <a:rPr lang="de-DE" dirty="0" err="1"/>
              <a:t>go</a:t>
            </a:r>
            <a:r>
              <a:rPr lang="de-DE" dirty="0"/>
              <a:t> </a:t>
            </a:r>
            <a:r>
              <a:rPr lang="de-DE" dirty="0" err="1"/>
              <a:t>for</a:t>
            </a:r>
            <a:r>
              <a:rPr lang="de-DE" dirty="0"/>
              <a:t> a </a:t>
            </a:r>
            <a:r>
              <a:rPr lang="de-DE" dirty="0" err="1"/>
              <a:t>short</a:t>
            </a:r>
            <a:r>
              <a:rPr lang="de-DE" dirty="0"/>
              <a:t> </a:t>
            </a:r>
            <a:r>
              <a:rPr lang="de-DE" dirty="0" err="1"/>
              <a:t>term</a:t>
            </a:r>
            <a:r>
              <a:rPr lang="de-DE" dirty="0"/>
              <a:t> </a:t>
            </a:r>
            <a:r>
              <a:rPr lang="de-DE" dirty="0" err="1"/>
              <a:t>rental</a:t>
            </a:r>
            <a:r>
              <a:rPr lang="de-DE" dirty="0"/>
              <a:t> </a:t>
            </a:r>
            <a:r>
              <a:rPr lang="de-DE" dirty="0" err="1"/>
              <a:t>either</a:t>
            </a:r>
            <a:r>
              <a:rPr lang="de-DE" dirty="0"/>
              <a:t> at </a:t>
            </a:r>
            <a:r>
              <a:rPr lang="de-DE" dirty="0" err="1"/>
              <a:t>studierendenwerk</a:t>
            </a:r>
            <a:r>
              <a:rPr lang="de-DE" dirty="0"/>
              <a:t>, at </a:t>
            </a:r>
            <a:r>
              <a:rPr lang="de-DE" dirty="0" err="1"/>
              <a:t>youth</a:t>
            </a:r>
            <a:r>
              <a:rPr lang="de-DE" dirty="0"/>
              <a:t> </a:t>
            </a:r>
            <a:r>
              <a:rPr lang="de-DE" dirty="0" err="1"/>
              <a:t>hostels</a:t>
            </a:r>
            <a:r>
              <a:rPr lang="de-DE" dirty="0"/>
              <a:t> </a:t>
            </a:r>
            <a:r>
              <a:rPr lang="de-DE" dirty="0" err="1"/>
              <a:t>or</a:t>
            </a:r>
            <a:r>
              <a:rPr lang="de-DE" dirty="0"/>
              <a:t> at </a:t>
            </a:r>
            <a:r>
              <a:rPr lang="de-DE" dirty="0" err="1"/>
              <a:t>hamburg.tourism</a:t>
            </a:r>
            <a:r>
              <a:rPr lang="de-DE" dirty="0"/>
              <a:t>. </a:t>
            </a:r>
            <a:r>
              <a:rPr lang="de-DE" dirty="0" err="1"/>
              <a:t>Another</a:t>
            </a:r>
            <a:r>
              <a:rPr lang="de-DE" dirty="0"/>
              <a:t> </a:t>
            </a:r>
            <a:r>
              <a:rPr lang="de-DE" dirty="0" err="1"/>
              <a:t>option</a:t>
            </a:r>
            <a:r>
              <a:rPr lang="de-DE" dirty="0"/>
              <a:t> </a:t>
            </a:r>
            <a:r>
              <a:rPr lang="de-DE" dirty="0" err="1"/>
              <a:t>can</a:t>
            </a:r>
            <a:r>
              <a:rPr lang="de-DE" dirty="0"/>
              <a:t> </a:t>
            </a:r>
            <a:r>
              <a:rPr lang="de-DE" dirty="0" err="1"/>
              <a:t>be</a:t>
            </a:r>
            <a:r>
              <a:rPr lang="de-DE" dirty="0"/>
              <a:t> </a:t>
            </a:r>
            <a:r>
              <a:rPr lang="de-DE" dirty="0" err="1"/>
              <a:t>Airbnb</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8</a:t>
            </a:fld>
            <a:endParaRPr lang="de-DE"/>
          </a:p>
        </p:txBody>
      </p:sp>
    </p:spTree>
    <p:extLst>
      <p:ext uri="{BB962C8B-B14F-4D97-AF65-F5344CB8AC3E}">
        <p14:creationId xmlns:p14="http://schemas.microsoft.com/office/powerpoint/2010/main" val="130789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Basic </a:t>
            </a:r>
            <a:r>
              <a:rPr lang="de-DE" dirty="0" err="1"/>
              <a:t>rent</a:t>
            </a:r>
            <a:r>
              <a:rPr lang="de-DE" dirty="0"/>
              <a:t> </a:t>
            </a:r>
            <a:r>
              <a:rPr lang="de-DE" dirty="0" err="1"/>
              <a:t>for</a:t>
            </a:r>
            <a:r>
              <a:rPr lang="de-DE" dirty="0"/>
              <a:t> </a:t>
            </a:r>
            <a:r>
              <a:rPr lang="de-DE" dirty="0" err="1"/>
              <a:t>the</a:t>
            </a:r>
            <a:r>
              <a:rPr lang="de-DE" dirty="0"/>
              <a:t> </a:t>
            </a:r>
            <a:r>
              <a:rPr lang="de-DE" dirty="0" err="1"/>
              <a:t>apartment</a:t>
            </a:r>
            <a:r>
              <a:rPr lang="de-DE" dirty="0"/>
              <a:t> </a:t>
            </a:r>
            <a:r>
              <a:rPr lang="de-DE" dirty="0" err="1"/>
              <a:t>or</a:t>
            </a:r>
            <a:r>
              <a:rPr lang="de-DE" dirty="0"/>
              <a:t> </a:t>
            </a:r>
            <a:r>
              <a:rPr lang="de-DE" dirty="0" err="1"/>
              <a:t>the</a:t>
            </a:r>
            <a:r>
              <a:rPr lang="de-DE" dirty="0"/>
              <a:t> </a:t>
            </a:r>
            <a:r>
              <a:rPr lang="de-DE" dirty="0" err="1"/>
              <a:t>room</a:t>
            </a:r>
            <a:r>
              <a:rPr lang="de-DE" dirty="0"/>
              <a:t> and </a:t>
            </a:r>
            <a:r>
              <a:rPr lang="de-DE" dirty="0" err="1"/>
              <a:t>incidental</a:t>
            </a:r>
            <a:r>
              <a:rPr lang="de-DE" dirty="0"/>
              <a:t> </a:t>
            </a:r>
            <a:r>
              <a:rPr lang="de-DE" dirty="0" err="1"/>
              <a:t>expenses</a:t>
            </a:r>
            <a:endParaRPr lang="de-DE" dirty="0"/>
          </a:p>
          <a:p>
            <a:endParaRPr lang="de-DE" dirty="0"/>
          </a:p>
          <a:p>
            <a:r>
              <a:rPr lang="de-DE" dirty="0"/>
              <a:t>The </a:t>
            </a:r>
            <a:r>
              <a:rPr lang="de-DE" dirty="0" err="1"/>
              <a:t>basic</a:t>
            </a:r>
            <a:r>
              <a:rPr lang="de-DE" dirty="0"/>
              <a:t> </a:t>
            </a:r>
            <a:r>
              <a:rPr lang="de-DE" dirty="0" err="1"/>
              <a:t>rent</a:t>
            </a:r>
            <a:r>
              <a:rPr lang="de-DE" dirty="0"/>
              <a:t> and </a:t>
            </a:r>
            <a:r>
              <a:rPr lang="de-DE" dirty="0" err="1"/>
              <a:t>incidental</a:t>
            </a:r>
            <a:r>
              <a:rPr lang="de-DE" dirty="0"/>
              <a:t> </a:t>
            </a:r>
            <a:r>
              <a:rPr lang="de-DE" dirty="0" err="1"/>
              <a:t>expenses</a:t>
            </a:r>
            <a:r>
              <a:rPr lang="de-DE" dirty="0"/>
              <a:t> </a:t>
            </a:r>
            <a:r>
              <a:rPr lang="de-DE" dirty="0" err="1"/>
              <a:t>included</a:t>
            </a:r>
            <a:r>
              <a:rPr lang="de-DE" dirty="0"/>
              <a:t> </a:t>
            </a:r>
            <a:r>
              <a:rPr lang="de-DE" dirty="0" err="1"/>
              <a:t>are</a:t>
            </a:r>
            <a:r>
              <a:rPr lang="de-DE" dirty="0"/>
              <a:t> </a:t>
            </a:r>
            <a:r>
              <a:rPr lang="de-DE" dirty="0" err="1"/>
              <a:t>called</a:t>
            </a:r>
            <a:r>
              <a:rPr lang="de-DE" dirty="0"/>
              <a:t> in German „Warmmiete“</a:t>
            </a:r>
          </a:p>
        </p:txBody>
      </p:sp>
      <p:sp>
        <p:nvSpPr>
          <p:cNvPr id="4" name="Foliennummernplatzhalter 3"/>
          <p:cNvSpPr>
            <a:spLocks noGrp="1"/>
          </p:cNvSpPr>
          <p:nvPr>
            <p:ph type="sldNum" sz="quarter" idx="5"/>
          </p:nvPr>
        </p:nvSpPr>
        <p:spPr/>
        <p:txBody>
          <a:bodyPr/>
          <a:lstStyle/>
          <a:p>
            <a:fld id="{72B23B76-E40C-4BC5-8729-6954D1667A09}" type="slidenum">
              <a:rPr lang="de-DE" smtClean="0"/>
              <a:t>9</a:t>
            </a:fld>
            <a:endParaRPr lang="de-DE"/>
          </a:p>
        </p:txBody>
      </p:sp>
    </p:spTree>
    <p:extLst>
      <p:ext uri="{BB962C8B-B14F-4D97-AF65-F5344CB8AC3E}">
        <p14:creationId xmlns:p14="http://schemas.microsoft.com/office/powerpoint/2010/main" val="2513196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When</a:t>
            </a:r>
            <a:r>
              <a:rPr lang="de-DE" dirty="0"/>
              <a:t> </a:t>
            </a:r>
            <a:r>
              <a:rPr lang="de-DE" dirty="0" err="1"/>
              <a:t>you</a:t>
            </a:r>
            <a:r>
              <a:rPr lang="de-DE" dirty="0"/>
              <a:t> </a:t>
            </a:r>
            <a:r>
              <a:rPr lang="de-DE" dirty="0" err="1"/>
              <a:t>move</a:t>
            </a:r>
            <a:r>
              <a:rPr lang="de-DE" dirty="0"/>
              <a:t> </a:t>
            </a:r>
            <a:r>
              <a:rPr lang="de-DE" dirty="0" err="1"/>
              <a:t>to</a:t>
            </a:r>
            <a:r>
              <a:rPr lang="de-DE" dirty="0"/>
              <a:t> Hamburg, and </a:t>
            </a:r>
            <a:r>
              <a:rPr lang="de-DE" dirty="0" err="1"/>
              <a:t>once</a:t>
            </a:r>
            <a:r>
              <a:rPr lang="de-DE" dirty="0"/>
              <a:t> </a:t>
            </a:r>
            <a:r>
              <a:rPr lang="de-DE" dirty="0" err="1"/>
              <a:t>you‘ve</a:t>
            </a:r>
            <a:r>
              <a:rPr lang="de-DE" dirty="0"/>
              <a:t> </a:t>
            </a:r>
            <a:r>
              <a:rPr lang="de-DE" dirty="0" err="1"/>
              <a:t>found</a:t>
            </a:r>
            <a:r>
              <a:rPr lang="de-DE" dirty="0"/>
              <a:t> an </a:t>
            </a:r>
            <a:r>
              <a:rPr lang="de-DE" dirty="0" err="1"/>
              <a:t>accomodation</a:t>
            </a:r>
            <a:r>
              <a:rPr lang="de-DE" dirty="0"/>
              <a:t>:</a:t>
            </a:r>
          </a:p>
          <a:p>
            <a:r>
              <a:rPr lang="de-DE" dirty="0" err="1"/>
              <a:t>you</a:t>
            </a:r>
            <a:r>
              <a:rPr lang="de-DE" dirty="0"/>
              <a:t> </a:t>
            </a:r>
            <a:r>
              <a:rPr lang="de-DE" dirty="0" err="1"/>
              <a:t>have</a:t>
            </a:r>
            <a:r>
              <a:rPr lang="de-DE" dirty="0"/>
              <a:t> </a:t>
            </a:r>
            <a:r>
              <a:rPr lang="de-DE" dirty="0" err="1"/>
              <a:t>to</a:t>
            </a:r>
            <a:r>
              <a:rPr lang="de-DE" dirty="0"/>
              <a:t> </a:t>
            </a:r>
            <a:r>
              <a:rPr lang="de-DE" dirty="0" err="1"/>
              <a:t>register</a:t>
            </a:r>
            <a:r>
              <a:rPr lang="de-DE" dirty="0"/>
              <a:t> at </a:t>
            </a:r>
            <a:r>
              <a:rPr lang="de-DE" dirty="0" err="1"/>
              <a:t>the</a:t>
            </a:r>
            <a:r>
              <a:rPr lang="de-DE" dirty="0"/>
              <a:t> Kundenzentrum </a:t>
            </a:r>
            <a:r>
              <a:rPr lang="de-DE" dirty="0" err="1"/>
              <a:t>within</a:t>
            </a:r>
            <a:r>
              <a:rPr lang="de-DE" dirty="0"/>
              <a:t> </a:t>
            </a:r>
            <a:r>
              <a:rPr lang="de-DE" dirty="0" err="1"/>
              <a:t>two</a:t>
            </a:r>
            <a:r>
              <a:rPr lang="de-DE" dirty="0"/>
              <a:t> </a:t>
            </a:r>
            <a:r>
              <a:rPr lang="de-DE" dirty="0" err="1"/>
              <a:t>weeks</a:t>
            </a:r>
            <a:r>
              <a:rPr lang="de-DE" dirty="0"/>
              <a:t>, </a:t>
            </a:r>
            <a:r>
              <a:rPr lang="de-DE" dirty="0" err="1"/>
              <a:t>or</a:t>
            </a:r>
            <a:r>
              <a:rPr lang="de-DE" dirty="0"/>
              <a:t> at least </a:t>
            </a:r>
            <a:r>
              <a:rPr lang="de-DE" dirty="0" err="1"/>
              <a:t>make</a:t>
            </a:r>
            <a:r>
              <a:rPr lang="de-DE" dirty="0"/>
              <a:t> an </a:t>
            </a:r>
            <a:r>
              <a:rPr lang="de-DE" dirty="0" err="1"/>
              <a:t>appointment</a:t>
            </a:r>
            <a:r>
              <a:rPr lang="de-DE" dirty="0"/>
              <a:t> </a:t>
            </a:r>
            <a:r>
              <a:rPr lang="de-DE" dirty="0" err="1"/>
              <a:t>to</a:t>
            </a:r>
            <a:r>
              <a:rPr lang="de-DE" dirty="0"/>
              <a:t> do so</a:t>
            </a:r>
          </a:p>
          <a:p>
            <a:r>
              <a:rPr lang="de-DE" dirty="0" err="1"/>
              <a:t>Because</a:t>
            </a:r>
            <a:r>
              <a:rPr lang="de-DE" dirty="0"/>
              <a:t> </a:t>
            </a:r>
            <a:r>
              <a:rPr lang="de-DE" dirty="0" err="1"/>
              <a:t>of</a:t>
            </a:r>
            <a:r>
              <a:rPr lang="de-DE" dirty="0"/>
              <a:t> </a:t>
            </a:r>
            <a:r>
              <a:rPr lang="de-DE" dirty="0" err="1"/>
              <a:t>long</a:t>
            </a:r>
            <a:r>
              <a:rPr lang="de-DE" dirty="0"/>
              <a:t> </a:t>
            </a:r>
            <a:r>
              <a:rPr lang="de-DE" dirty="0" err="1"/>
              <a:t>waiting</a:t>
            </a:r>
            <a:r>
              <a:rPr lang="de-DE" dirty="0"/>
              <a:t> </a:t>
            </a:r>
            <a:r>
              <a:rPr lang="de-DE" dirty="0" err="1"/>
              <a:t>times</a:t>
            </a:r>
            <a:r>
              <a:rPr lang="de-DE" dirty="0"/>
              <a:t> </a:t>
            </a:r>
            <a:r>
              <a:rPr lang="de-DE" dirty="0" err="1"/>
              <a:t>it‘s</a:t>
            </a:r>
            <a:r>
              <a:rPr lang="de-DE" dirty="0"/>
              <a:t> </a:t>
            </a:r>
            <a:r>
              <a:rPr lang="de-DE" dirty="0" err="1"/>
              <a:t>important</a:t>
            </a:r>
            <a:r>
              <a:rPr lang="de-DE" dirty="0"/>
              <a:t> </a:t>
            </a:r>
            <a:r>
              <a:rPr lang="de-DE" dirty="0" err="1"/>
              <a:t>that</a:t>
            </a:r>
            <a:r>
              <a:rPr lang="de-DE" dirty="0"/>
              <a:t> </a:t>
            </a:r>
            <a:r>
              <a:rPr lang="de-DE" dirty="0" err="1"/>
              <a:t>you</a:t>
            </a:r>
            <a:r>
              <a:rPr lang="de-DE" dirty="0"/>
              <a:t> </a:t>
            </a:r>
            <a:r>
              <a:rPr lang="de-DE" dirty="0" err="1"/>
              <a:t>make</a:t>
            </a:r>
            <a:r>
              <a:rPr lang="de-DE" dirty="0"/>
              <a:t> an </a:t>
            </a:r>
            <a:r>
              <a:rPr lang="de-DE" dirty="0" err="1"/>
              <a:t>appointment</a:t>
            </a:r>
            <a:r>
              <a:rPr lang="de-DE" dirty="0"/>
              <a:t> </a:t>
            </a:r>
            <a:r>
              <a:rPr lang="de-DE" dirty="0" err="1"/>
              <a:t>well</a:t>
            </a:r>
            <a:r>
              <a:rPr lang="de-DE" dirty="0"/>
              <a:t> in </a:t>
            </a:r>
            <a:r>
              <a:rPr lang="de-DE" dirty="0" err="1"/>
              <a:t>advance</a:t>
            </a:r>
            <a:r>
              <a:rPr lang="de-DE" dirty="0"/>
              <a:t>.</a:t>
            </a:r>
          </a:p>
          <a:p>
            <a:endParaRPr lang="de-DE" dirty="0"/>
          </a:p>
          <a:p>
            <a:r>
              <a:rPr lang="de-DE" dirty="0" err="1"/>
              <a:t>Which</a:t>
            </a:r>
            <a:r>
              <a:rPr lang="de-DE" dirty="0"/>
              <a:t> </a:t>
            </a:r>
            <a:r>
              <a:rPr lang="de-DE" dirty="0" err="1"/>
              <a:t>documents</a:t>
            </a:r>
            <a:r>
              <a:rPr lang="de-DE" dirty="0"/>
              <a:t> do </a:t>
            </a:r>
            <a:r>
              <a:rPr lang="de-DE" dirty="0" err="1"/>
              <a:t>you</a:t>
            </a:r>
            <a:r>
              <a:rPr lang="de-DE" dirty="0"/>
              <a:t> </a:t>
            </a:r>
            <a:r>
              <a:rPr lang="de-DE" dirty="0" err="1"/>
              <a:t>need</a:t>
            </a:r>
            <a:r>
              <a:rPr lang="de-DE" dirty="0"/>
              <a:t> </a:t>
            </a:r>
            <a:r>
              <a:rPr lang="de-DE" dirty="0" err="1"/>
              <a:t>for</a:t>
            </a:r>
            <a:r>
              <a:rPr lang="de-DE" dirty="0"/>
              <a:t> </a:t>
            </a:r>
            <a:r>
              <a:rPr lang="de-DE" dirty="0" err="1"/>
              <a:t>the</a:t>
            </a:r>
            <a:r>
              <a:rPr lang="de-DE" dirty="0"/>
              <a:t> </a:t>
            </a:r>
            <a:r>
              <a:rPr lang="de-DE" dirty="0" err="1"/>
              <a:t>registration</a:t>
            </a:r>
            <a:r>
              <a:rPr lang="de-DE" dirty="0"/>
              <a:t>?</a:t>
            </a:r>
          </a:p>
          <a:p>
            <a:pPr marL="171450" indent="-171450">
              <a:buFontTx/>
              <a:buChar char="-"/>
            </a:pPr>
            <a:r>
              <a:rPr lang="de-DE" dirty="0" err="1"/>
              <a:t>Passport</a:t>
            </a:r>
            <a:r>
              <a:rPr lang="de-DE" dirty="0"/>
              <a:t> </a:t>
            </a:r>
            <a:r>
              <a:rPr lang="de-DE" dirty="0" err="1"/>
              <a:t>or</a:t>
            </a:r>
            <a:r>
              <a:rPr lang="de-DE" dirty="0"/>
              <a:t> </a:t>
            </a:r>
            <a:r>
              <a:rPr lang="de-DE" dirty="0" err="1"/>
              <a:t>id</a:t>
            </a:r>
            <a:endParaRPr lang="de-DE" dirty="0"/>
          </a:p>
          <a:p>
            <a:pPr marL="171450" indent="-171450">
              <a:buFontTx/>
              <a:buChar char="-"/>
            </a:pPr>
            <a:r>
              <a:rPr lang="de-DE" dirty="0" err="1"/>
              <a:t>Completed</a:t>
            </a:r>
            <a:r>
              <a:rPr lang="de-DE" dirty="0"/>
              <a:t> </a:t>
            </a:r>
            <a:r>
              <a:rPr lang="de-DE" dirty="0" err="1"/>
              <a:t>registration</a:t>
            </a:r>
            <a:r>
              <a:rPr lang="de-DE" dirty="0"/>
              <a:t> form</a:t>
            </a:r>
          </a:p>
          <a:p>
            <a:pPr marL="171450" indent="-171450">
              <a:buFontTx/>
              <a:buChar char="-"/>
            </a:pPr>
            <a:r>
              <a:rPr lang="de-DE" dirty="0" err="1"/>
              <a:t>Completed</a:t>
            </a:r>
            <a:r>
              <a:rPr lang="de-DE" dirty="0"/>
              <a:t> </a:t>
            </a:r>
            <a:r>
              <a:rPr lang="de-DE" dirty="0" err="1"/>
              <a:t>landlord‘s</a:t>
            </a:r>
            <a:r>
              <a:rPr lang="de-DE" dirty="0"/>
              <a:t> </a:t>
            </a:r>
            <a:r>
              <a:rPr lang="de-DE" dirty="0" err="1"/>
              <a:t>confirmation</a:t>
            </a:r>
            <a:endParaRPr lang="de-DE" dirty="0"/>
          </a:p>
          <a:p>
            <a:pPr marL="171450" indent="-171450">
              <a:buFontTx/>
              <a:buChar char="-"/>
            </a:pPr>
            <a:r>
              <a:rPr lang="de-DE" dirty="0"/>
              <a:t>12 </a:t>
            </a:r>
            <a:r>
              <a:rPr lang="de-DE" dirty="0" err="1"/>
              <a:t>euros</a:t>
            </a:r>
            <a:r>
              <a:rPr lang="de-DE" dirty="0"/>
              <a:t> (in cash)</a:t>
            </a:r>
          </a:p>
          <a:p>
            <a:pPr marL="171450" indent="-171450">
              <a:buFontTx/>
              <a:buChar char="-"/>
            </a:pPr>
            <a:endParaRPr lang="de-DE" dirty="0"/>
          </a:p>
          <a:p>
            <a:pPr marL="171450" indent="-171450">
              <a:buFontTx/>
              <a:buChar char="-"/>
            </a:pPr>
            <a:r>
              <a:rPr lang="de-DE" dirty="0"/>
              <a:t>After </a:t>
            </a:r>
            <a:r>
              <a:rPr lang="de-DE" dirty="0" err="1"/>
              <a:t>your</a:t>
            </a:r>
            <a:r>
              <a:rPr lang="de-DE" dirty="0"/>
              <a:t> </a:t>
            </a:r>
            <a:r>
              <a:rPr lang="de-DE" dirty="0" err="1"/>
              <a:t>registration</a:t>
            </a:r>
            <a:r>
              <a:rPr lang="de-DE" dirty="0"/>
              <a:t> </a:t>
            </a:r>
            <a:r>
              <a:rPr lang="de-DE" dirty="0" err="1"/>
              <a:t>you</a:t>
            </a:r>
            <a:r>
              <a:rPr lang="de-DE" dirty="0"/>
              <a:t> </a:t>
            </a:r>
            <a:r>
              <a:rPr lang="de-DE" dirty="0" err="1"/>
              <a:t>get</a:t>
            </a:r>
            <a:r>
              <a:rPr lang="de-DE" dirty="0"/>
              <a:t> </a:t>
            </a:r>
            <a:r>
              <a:rPr lang="de-DE" dirty="0" err="1"/>
              <a:t>the</a:t>
            </a:r>
            <a:r>
              <a:rPr lang="de-DE" dirty="0"/>
              <a:t> </a:t>
            </a:r>
            <a:r>
              <a:rPr lang="de-DE" dirty="0" err="1"/>
              <a:t>registration</a:t>
            </a:r>
            <a:r>
              <a:rPr lang="de-DE" dirty="0"/>
              <a:t> </a:t>
            </a:r>
            <a:r>
              <a:rPr lang="de-DE" dirty="0" err="1"/>
              <a:t>certificate</a:t>
            </a:r>
            <a:r>
              <a:rPr lang="de-DE" dirty="0"/>
              <a:t>. This </a:t>
            </a:r>
            <a:r>
              <a:rPr lang="de-DE" dirty="0" err="1"/>
              <a:t>is</a:t>
            </a:r>
            <a:r>
              <a:rPr lang="de-DE" dirty="0"/>
              <a:t> a </a:t>
            </a:r>
            <a:r>
              <a:rPr lang="de-DE" dirty="0" err="1"/>
              <a:t>very</a:t>
            </a:r>
            <a:r>
              <a:rPr lang="de-DE" dirty="0"/>
              <a:t> </a:t>
            </a:r>
            <a:r>
              <a:rPr lang="de-DE" dirty="0" err="1"/>
              <a:t>important</a:t>
            </a:r>
            <a:r>
              <a:rPr lang="de-DE" dirty="0"/>
              <a:t> </a:t>
            </a:r>
            <a:r>
              <a:rPr lang="de-DE" dirty="0" err="1"/>
              <a:t>document</a:t>
            </a:r>
            <a:r>
              <a:rPr lang="de-DE" dirty="0"/>
              <a:t>!!</a:t>
            </a:r>
          </a:p>
        </p:txBody>
      </p:sp>
      <p:sp>
        <p:nvSpPr>
          <p:cNvPr id="4" name="Foliennummernplatzhalter 3"/>
          <p:cNvSpPr>
            <a:spLocks noGrp="1"/>
          </p:cNvSpPr>
          <p:nvPr>
            <p:ph type="sldNum" sz="quarter" idx="5"/>
          </p:nvPr>
        </p:nvSpPr>
        <p:spPr/>
        <p:txBody>
          <a:bodyPr/>
          <a:lstStyle/>
          <a:p>
            <a:fld id="{72B23B76-E40C-4BC5-8729-6954D1667A09}" type="slidenum">
              <a:rPr lang="de-DE" smtClean="0"/>
              <a:t>10</a:t>
            </a:fld>
            <a:endParaRPr lang="de-DE"/>
          </a:p>
        </p:txBody>
      </p:sp>
    </p:spTree>
    <p:extLst>
      <p:ext uri="{BB962C8B-B14F-4D97-AF65-F5344CB8AC3E}">
        <p14:creationId xmlns:p14="http://schemas.microsoft.com/office/powerpoint/2010/main" val="709170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11</a:t>
            </a:fld>
            <a:endParaRPr lang="de-DE"/>
          </a:p>
        </p:txBody>
      </p:sp>
    </p:spTree>
    <p:extLst>
      <p:ext uri="{BB962C8B-B14F-4D97-AF65-F5344CB8AC3E}">
        <p14:creationId xmlns:p14="http://schemas.microsoft.com/office/powerpoint/2010/main" val="1399197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12</a:t>
            </a:fld>
            <a:endParaRPr lang="de-DE"/>
          </a:p>
        </p:txBody>
      </p:sp>
    </p:spTree>
    <p:extLst>
      <p:ext uri="{BB962C8B-B14F-4D97-AF65-F5344CB8AC3E}">
        <p14:creationId xmlns:p14="http://schemas.microsoft.com/office/powerpoint/2010/main" val="4081118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13</a:t>
            </a:fld>
            <a:endParaRPr lang="de-DE"/>
          </a:p>
        </p:txBody>
      </p:sp>
    </p:spTree>
    <p:extLst>
      <p:ext uri="{BB962C8B-B14F-4D97-AF65-F5344CB8AC3E}">
        <p14:creationId xmlns:p14="http://schemas.microsoft.com/office/powerpoint/2010/main" val="3724245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14</a:t>
            </a:fld>
            <a:endParaRPr lang="de-DE"/>
          </a:p>
        </p:txBody>
      </p:sp>
    </p:spTree>
    <p:extLst>
      <p:ext uri="{BB962C8B-B14F-4D97-AF65-F5344CB8AC3E}">
        <p14:creationId xmlns:p14="http://schemas.microsoft.com/office/powerpoint/2010/main" val="4219147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Why</a:t>
            </a:r>
            <a:r>
              <a:rPr lang="de-DE" dirty="0"/>
              <a:t> do </a:t>
            </a:r>
            <a:r>
              <a:rPr lang="de-DE" dirty="0" err="1"/>
              <a:t>you</a:t>
            </a:r>
            <a:r>
              <a:rPr lang="de-DE" dirty="0"/>
              <a:t> </a:t>
            </a:r>
            <a:r>
              <a:rPr lang="de-DE" dirty="0" err="1"/>
              <a:t>need</a:t>
            </a:r>
            <a:r>
              <a:rPr lang="de-DE" dirty="0"/>
              <a:t> </a:t>
            </a:r>
            <a:r>
              <a:rPr lang="de-DE" dirty="0" err="1"/>
              <a:t>to</a:t>
            </a:r>
            <a:r>
              <a:rPr lang="de-DE" dirty="0"/>
              <a:t> open a </a:t>
            </a:r>
            <a:r>
              <a:rPr lang="de-DE" dirty="0" err="1"/>
              <a:t>bank</a:t>
            </a:r>
            <a:r>
              <a:rPr lang="de-DE" dirty="0"/>
              <a:t> </a:t>
            </a:r>
            <a:r>
              <a:rPr lang="de-DE" dirty="0" err="1"/>
              <a:t>account</a:t>
            </a:r>
            <a:r>
              <a:rPr lang="de-DE" dirty="0"/>
              <a:t>?</a:t>
            </a:r>
          </a:p>
          <a:p>
            <a:endParaRPr lang="de-DE" dirty="0"/>
          </a:p>
          <a:p>
            <a:r>
              <a:rPr lang="de-DE" dirty="0" err="1"/>
              <a:t>You</a:t>
            </a:r>
            <a:r>
              <a:rPr lang="de-DE" dirty="0"/>
              <a:t> </a:t>
            </a:r>
            <a:r>
              <a:rPr lang="de-DE" dirty="0" err="1"/>
              <a:t>need</a:t>
            </a:r>
            <a:r>
              <a:rPr lang="de-DE" dirty="0"/>
              <a:t> </a:t>
            </a:r>
            <a:r>
              <a:rPr lang="de-DE" dirty="0" err="1"/>
              <a:t>it</a:t>
            </a:r>
            <a:r>
              <a:rPr lang="de-DE" dirty="0"/>
              <a:t> </a:t>
            </a:r>
            <a:r>
              <a:rPr lang="de-DE" dirty="0" err="1"/>
              <a:t>to</a:t>
            </a:r>
            <a:r>
              <a:rPr lang="de-DE" dirty="0"/>
              <a:t> </a:t>
            </a:r>
            <a:r>
              <a:rPr lang="de-DE" dirty="0" err="1"/>
              <a:t>transfer</a:t>
            </a:r>
            <a:r>
              <a:rPr lang="de-DE" dirty="0"/>
              <a:t> </a:t>
            </a:r>
            <a:r>
              <a:rPr lang="de-DE" dirty="0" err="1"/>
              <a:t>your</a:t>
            </a:r>
            <a:r>
              <a:rPr lang="de-DE" dirty="0"/>
              <a:t> </a:t>
            </a:r>
            <a:r>
              <a:rPr lang="de-DE" dirty="0" err="1"/>
              <a:t>rent</a:t>
            </a:r>
            <a:r>
              <a:rPr lang="de-DE" dirty="0"/>
              <a:t> , </a:t>
            </a:r>
            <a:r>
              <a:rPr lang="de-DE" dirty="0" err="1"/>
              <a:t>health</a:t>
            </a:r>
            <a:r>
              <a:rPr lang="de-DE" dirty="0"/>
              <a:t> </a:t>
            </a:r>
            <a:r>
              <a:rPr lang="de-DE" dirty="0" err="1"/>
              <a:t>insurance</a:t>
            </a:r>
            <a:r>
              <a:rPr lang="de-DE" dirty="0"/>
              <a:t> </a:t>
            </a:r>
            <a:r>
              <a:rPr lang="de-DE" dirty="0" err="1"/>
              <a:t>payments</a:t>
            </a:r>
            <a:r>
              <a:rPr lang="de-DE" dirty="0"/>
              <a:t>, </a:t>
            </a:r>
            <a:r>
              <a:rPr lang="de-DE" dirty="0" err="1"/>
              <a:t>semestercontribution</a:t>
            </a:r>
            <a:r>
              <a:rPr lang="de-DE" dirty="0"/>
              <a:t>  etc.</a:t>
            </a:r>
          </a:p>
          <a:p>
            <a:r>
              <a:rPr lang="de-DE" dirty="0"/>
              <a:t>Also </a:t>
            </a:r>
            <a:r>
              <a:rPr lang="de-DE" dirty="0" err="1"/>
              <a:t>credit</a:t>
            </a:r>
            <a:r>
              <a:rPr lang="de-DE" dirty="0"/>
              <a:t> </a:t>
            </a:r>
            <a:r>
              <a:rPr lang="de-DE" dirty="0" err="1"/>
              <a:t>card</a:t>
            </a:r>
            <a:r>
              <a:rPr lang="de-DE" dirty="0"/>
              <a:t> </a:t>
            </a:r>
            <a:r>
              <a:rPr lang="de-DE" dirty="0" err="1"/>
              <a:t>are</a:t>
            </a:r>
            <a:r>
              <a:rPr lang="de-DE" dirty="0"/>
              <a:t> not </a:t>
            </a:r>
            <a:r>
              <a:rPr lang="de-DE" dirty="0" err="1"/>
              <a:t>accepted</a:t>
            </a:r>
            <a:r>
              <a:rPr lang="de-DE" dirty="0"/>
              <a:t> </a:t>
            </a:r>
            <a:r>
              <a:rPr lang="de-DE" dirty="0" err="1"/>
              <a:t>everywhere</a:t>
            </a:r>
            <a:r>
              <a:rPr lang="de-DE" dirty="0"/>
              <a:t> in Germany. </a:t>
            </a:r>
            <a:r>
              <a:rPr lang="de-DE" dirty="0" err="1"/>
              <a:t>Therefore</a:t>
            </a:r>
            <a:r>
              <a:rPr lang="de-DE" dirty="0"/>
              <a:t> </a:t>
            </a:r>
            <a:r>
              <a:rPr lang="de-DE" dirty="0" err="1"/>
              <a:t>it‘s</a:t>
            </a:r>
            <a:r>
              <a:rPr lang="de-DE" dirty="0"/>
              <a:t> also </a:t>
            </a:r>
            <a:r>
              <a:rPr lang="de-DE" dirty="0" err="1"/>
              <a:t>usefull</a:t>
            </a:r>
            <a:r>
              <a:rPr lang="de-DE" dirty="0"/>
              <a:t> </a:t>
            </a:r>
            <a:r>
              <a:rPr lang="de-DE" dirty="0" err="1"/>
              <a:t>to</a:t>
            </a:r>
            <a:r>
              <a:rPr lang="de-DE" dirty="0"/>
              <a:t> </a:t>
            </a:r>
            <a:r>
              <a:rPr lang="de-DE" dirty="0" err="1"/>
              <a:t>have</a:t>
            </a:r>
            <a:r>
              <a:rPr lang="de-DE" dirty="0"/>
              <a:t> a normal </a:t>
            </a:r>
            <a:r>
              <a:rPr lang="de-DE" dirty="0" err="1"/>
              <a:t>bank</a:t>
            </a:r>
            <a:r>
              <a:rPr lang="de-DE" dirty="0"/>
              <a:t> </a:t>
            </a:r>
            <a:r>
              <a:rPr lang="de-DE" dirty="0" err="1"/>
              <a:t>card</a:t>
            </a:r>
            <a:r>
              <a:rPr lang="de-DE" dirty="0"/>
              <a:t> </a:t>
            </a:r>
            <a:r>
              <a:rPr lang="de-DE" dirty="0" err="1"/>
              <a:t>from</a:t>
            </a:r>
            <a:r>
              <a:rPr lang="de-DE" dirty="0"/>
              <a:t> a </a:t>
            </a:r>
            <a:r>
              <a:rPr lang="de-DE" dirty="0" err="1"/>
              <a:t>german</a:t>
            </a:r>
            <a:r>
              <a:rPr lang="de-DE" dirty="0"/>
              <a:t> </a:t>
            </a:r>
            <a:r>
              <a:rPr lang="de-DE" dirty="0" err="1"/>
              <a:t>bank</a:t>
            </a:r>
            <a:r>
              <a:rPr lang="de-DE" dirty="0"/>
              <a:t>.</a:t>
            </a:r>
          </a:p>
          <a:p>
            <a:endParaRPr lang="de-DE" dirty="0"/>
          </a:p>
          <a:p>
            <a:r>
              <a:rPr lang="de-DE" dirty="0" err="1"/>
              <a:t>What</a:t>
            </a:r>
            <a:r>
              <a:rPr lang="de-DE" dirty="0"/>
              <a:t> do </a:t>
            </a:r>
            <a:r>
              <a:rPr lang="de-DE" dirty="0" err="1"/>
              <a:t>you</a:t>
            </a:r>
            <a:r>
              <a:rPr lang="de-DE" dirty="0"/>
              <a:t> </a:t>
            </a:r>
            <a:r>
              <a:rPr lang="de-DE" dirty="0" err="1"/>
              <a:t>need</a:t>
            </a:r>
            <a:r>
              <a:rPr lang="de-DE" dirty="0"/>
              <a:t> </a:t>
            </a:r>
            <a:r>
              <a:rPr lang="de-DE" dirty="0" err="1"/>
              <a:t>to</a:t>
            </a:r>
            <a:r>
              <a:rPr lang="de-DE" dirty="0"/>
              <a:t> open a </a:t>
            </a:r>
            <a:r>
              <a:rPr lang="de-DE" dirty="0" err="1"/>
              <a:t>bank</a:t>
            </a:r>
            <a:r>
              <a:rPr lang="de-DE" dirty="0"/>
              <a:t> </a:t>
            </a:r>
            <a:r>
              <a:rPr lang="de-DE" dirty="0" err="1"/>
              <a:t>account</a:t>
            </a:r>
            <a:r>
              <a:rPr lang="de-DE" dirty="0"/>
              <a:t>?</a:t>
            </a:r>
          </a:p>
          <a:p>
            <a:r>
              <a:rPr lang="de-DE" dirty="0" err="1"/>
              <a:t>Passport</a:t>
            </a:r>
            <a:r>
              <a:rPr lang="de-DE" dirty="0"/>
              <a:t> </a:t>
            </a:r>
            <a:r>
              <a:rPr lang="de-DE" dirty="0" err="1"/>
              <a:t>or</a:t>
            </a:r>
            <a:r>
              <a:rPr lang="de-DE" dirty="0"/>
              <a:t> </a:t>
            </a:r>
            <a:r>
              <a:rPr lang="de-DE" dirty="0" err="1"/>
              <a:t>id</a:t>
            </a:r>
            <a:endParaRPr lang="de-DE" dirty="0"/>
          </a:p>
          <a:p>
            <a:r>
              <a:rPr lang="de-DE" dirty="0"/>
              <a:t>Registration </a:t>
            </a:r>
            <a:r>
              <a:rPr lang="de-DE" dirty="0" err="1"/>
              <a:t>certificate</a:t>
            </a:r>
            <a:r>
              <a:rPr lang="de-DE" dirty="0"/>
              <a:t> </a:t>
            </a:r>
          </a:p>
          <a:p>
            <a:r>
              <a:rPr lang="de-DE" dirty="0"/>
              <a:t>Proof </a:t>
            </a:r>
            <a:r>
              <a:rPr lang="de-DE" dirty="0" err="1"/>
              <a:t>of</a:t>
            </a:r>
            <a:r>
              <a:rPr lang="de-DE" dirty="0"/>
              <a:t> </a:t>
            </a:r>
            <a:r>
              <a:rPr lang="de-DE" dirty="0" err="1"/>
              <a:t>enrollment</a:t>
            </a:r>
            <a:r>
              <a:rPr lang="de-DE" dirty="0"/>
              <a:t> (</a:t>
            </a:r>
            <a:r>
              <a:rPr lang="de-DE" dirty="0" err="1"/>
              <a:t>from</a:t>
            </a:r>
            <a:r>
              <a:rPr lang="de-DE" dirty="0"/>
              <a:t> </a:t>
            </a:r>
            <a:r>
              <a:rPr lang="de-DE" dirty="0" err="1"/>
              <a:t>stine</a:t>
            </a:r>
            <a:r>
              <a:rPr lang="de-DE" dirty="0"/>
              <a:t>)</a:t>
            </a:r>
          </a:p>
        </p:txBody>
      </p:sp>
      <p:sp>
        <p:nvSpPr>
          <p:cNvPr id="4" name="Foliennummernplatzhalter 3"/>
          <p:cNvSpPr>
            <a:spLocks noGrp="1"/>
          </p:cNvSpPr>
          <p:nvPr>
            <p:ph type="sldNum" sz="quarter" idx="10"/>
          </p:nvPr>
        </p:nvSpPr>
        <p:spPr/>
        <p:txBody>
          <a:bodyPr/>
          <a:lstStyle/>
          <a:p>
            <a:fld id="{72B23B76-E40C-4BC5-8729-6954D1667A09}" type="slidenum">
              <a:rPr lang="de-DE" smtClean="0"/>
              <a:t>15</a:t>
            </a:fld>
            <a:endParaRPr lang="de-DE"/>
          </a:p>
        </p:txBody>
      </p:sp>
    </p:spTree>
    <p:extLst>
      <p:ext uri="{BB962C8B-B14F-4D97-AF65-F5344CB8AC3E}">
        <p14:creationId xmlns:p14="http://schemas.microsoft.com/office/powerpoint/2010/main" val="3655392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B23B76-E40C-4BC5-8729-6954D1667A09}" type="slidenum">
              <a:rPr lang="de-DE" smtClean="0"/>
              <a:t>17</a:t>
            </a:fld>
            <a:endParaRPr lang="de-DE"/>
          </a:p>
        </p:txBody>
      </p:sp>
    </p:spTree>
    <p:extLst>
      <p:ext uri="{BB962C8B-B14F-4D97-AF65-F5344CB8AC3E}">
        <p14:creationId xmlns:p14="http://schemas.microsoft.com/office/powerpoint/2010/main" val="997708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If</a:t>
            </a:r>
            <a:r>
              <a:rPr lang="de-DE" dirty="0"/>
              <a:t> </a:t>
            </a:r>
            <a:r>
              <a:rPr lang="de-DE" dirty="0" err="1"/>
              <a:t>you</a:t>
            </a:r>
            <a:r>
              <a:rPr lang="de-DE" dirty="0"/>
              <a:t> </a:t>
            </a:r>
            <a:r>
              <a:rPr lang="de-DE" dirty="0" err="1"/>
              <a:t>have</a:t>
            </a:r>
            <a:r>
              <a:rPr lang="de-DE" dirty="0"/>
              <a:t> </a:t>
            </a:r>
            <a:r>
              <a:rPr lang="de-DE" dirty="0" err="1"/>
              <a:t>questions</a:t>
            </a:r>
            <a:r>
              <a:rPr lang="de-DE" dirty="0"/>
              <a:t> </a:t>
            </a:r>
            <a:r>
              <a:rPr lang="de-DE" dirty="0" err="1"/>
              <a:t>or</a:t>
            </a:r>
            <a:r>
              <a:rPr lang="de-DE" dirty="0"/>
              <a:t> </a:t>
            </a:r>
            <a:r>
              <a:rPr lang="de-DE" dirty="0" err="1"/>
              <a:t>if</a:t>
            </a:r>
            <a:r>
              <a:rPr lang="de-DE" dirty="0"/>
              <a:t> </a:t>
            </a:r>
            <a:r>
              <a:rPr lang="de-DE" dirty="0" err="1"/>
              <a:t>you</a:t>
            </a:r>
            <a:r>
              <a:rPr lang="de-DE" dirty="0"/>
              <a:t> </a:t>
            </a:r>
            <a:r>
              <a:rPr lang="de-DE" dirty="0" err="1"/>
              <a:t>are</a:t>
            </a:r>
            <a:r>
              <a:rPr lang="de-DE" dirty="0"/>
              <a:t> not </a:t>
            </a:r>
            <a:r>
              <a:rPr lang="de-DE" dirty="0" err="1"/>
              <a:t>sure</a:t>
            </a:r>
            <a:r>
              <a:rPr lang="de-DE" dirty="0"/>
              <a:t> </a:t>
            </a:r>
            <a:r>
              <a:rPr lang="de-DE" dirty="0" err="1"/>
              <a:t>how</a:t>
            </a:r>
            <a:r>
              <a:rPr lang="de-DE" dirty="0"/>
              <a:t> </a:t>
            </a:r>
            <a:r>
              <a:rPr lang="de-DE" dirty="0" err="1"/>
              <a:t>to</a:t>
            </a:r>
            <a:r>
              <a:rPr lang="de-DE" dirty="0"/>
              <a:t> </a:t>
            </a:r>
            <a:r>
              <a:rPr lang="de-DE" dirty="0" err="1"/>
              <a:t>apply</a:t>
            </a:r>
            <a:r>
              <a:rPr lang="de-DE" dirty="0"/>
              <a:t> </a:t>
            </a:r>
            <a:r>
              <a:rPr lang="de-DE" dirty="0" err="1"/>
              <a:t>for</a:t>
            </a:r>
            <a:r>
              <a:rPr lang="de-DE" dirty="0"/>
              <a:t> a </a:t>
            </a:r>
            <a:r>
              <a:rPr lang="de-DE" dirty="0" err="1"/>
              <a:t>health</a:t>
            </a:r>
            <a:r>
              <a:rPr lang="de-DE" dirty="0"/>
              <a:t> </a:t>
            </a:r>
            <a:r>
              <a:rPr lang="de-DE" dirty="0" err="1"/>
              <a:t>insurance</a:t>
            </a:r>
            <a:r>
              <a:rPr lang="de-DE" dirty="0"/>
              <a:t>:</a:t>
            </a:r>
          </a:p>
          <a:p>
            <a:endParaRPr lang="de-DE" dirty="0"/>
          </a:p>
          <a:p>
            <a:r>
              <a:rPr lang="de-DE" dirty="0" err="1"/>
              <a:t>You</a:t>
            </a:r>
            <a:r>
              <a:rPr lang="de-DE" dirty="0"/>
              <a:t> </a:t>
            </a:r>
            <a:r>
              <a:rPr lang="de-DE" dirty="0" err="1"/>
              <a:t>get</a:t>
            </a:r>
            <a:r>
              <a:rPr lang="de-DE" dirty="0"/>
              <a:t> </a:t>
            </a:r>
            <a:r>
              <a:rPr lang="de-DE" dirty="0" err="1"/>
              <a:t>advice</a:t>
            </a:r>
            <a:r>
              <a:rPr lang="de-DE" dirty="0"/>
              <a:t> at </a:t>
            </a:r>
            <a:r>
              <a:rPr lang="de-DE" dirty="0" err="1"/>
              <a:t>the</a:t>
            </a:r>
            <a:r>
              <a:rPr lang="de-DE" dirty="0"/>
              <a:t> </a:t>
            </a:r>
            <a:r>
              <a:rPr lang="de-DE" dirty="0" err="1"/>
              <a:t>counselling</a:t>
            </a:r>
            <a:r>
              <a:rPr lang="de-DE" dirty="0"/>
              <a:t> </a:t>
            </a:r>
            <a:r>
              <a:rPr lang="de-DE" dirty="0" err="1"/>
              <a:t>center</a:t>
            </a:r>
            <a:r>
              <a:rPr lang="de-DE" dirty="0"/>
              <a:t> </a:t>
            </a:r>
            <a:r>
              <a:rPr lang="de-DE" dirty="0" err="1"/>
              <a:t>for</a:t>
            </a:r>
            <a:r>
              <a:rPr lang="de-DE" dirty="0"/>
              <a:t> social and international </a:t>
            </a:r>
            <a:r>
              <a:rPr lang="de-DE" dirty="0" err="1"/>
              <a:t>affairs</a:t>
            </a:r>
            <a:r>
              <a:rPr lang="de-DE" dirty="0"/>
              <a:t> (</a:t>
            </a:r>
            <a:r>
              <a:rPr lang="de-DE" dirty="0" err="1"/>
              <a:t>BeSi</a:t>
            </a:r>
            <a:r>
              <a:rPr lang="de-DE" dirty="0"/>
              <a:t>)</a:t>
            </a:r>
          </a:p>
          <a:p>
            <a:r>
              <a:rPr lang="de-DE" dirty="0"/>
              <a:t>- </a:t>
            </a:r>
            <a:r>
              <a:rPr lang="de-DE" dirty="0" err="1"/>
              <a:t>You</a:t>
            </a:r>
            <a:r>
              <a:rPr lang="de-DE" dirty="0"/>
              <a:t> </a:t>
            </a:r>
            <a:r>
              <a:rPr lang="de-DE" dirty="0" err="1"/>
              <a:t>can</a:t>
            </a:r>
            <a:r>
              <a:rPr lang="de-DE" dirty="0"/>
              <a:t> </a:t>
            </a:r>
            <a:r>
              <a:rPr lang="de-DE" dirty="0" err="1"/>
              <a:t>write</a:t>
            </a:r>
            <a:r>
              <a:rPr lang="de-DE" dirty="0"/>
              <a:t> </a:t>
            </a:r>
            <a:r>
              <a:rPr lang="de-DE" dirty="0" err="1"/>
              <a:t>them</a:t>
            </a:r>
            <a:r>
              <a:rPr lang="de-DE" dirty="0"/>
              <a:t> an email </a:t>
            </a:r>
            <a:r>
              <a:rPr lang="de-DE" dirty="0" err="1"/>
              <a:t>or</a:t>
            </a:r>
            <a:r>
              <a:rPr lang="de-DE" dirty="0"/>
              <a:t> </a:t>
            </a:r>
            <a:r>
              <a:rPr lang="de-DE" dirty="0" err="1"/>
              <a:t>go</a:t>
            </a:r>
            <a:r>
              <a:rPr lang="de-DE" dirty="0"/>
              <a:t> </a:t>
            </a:r>
            <a:r>
              <a:rPr lang="de-DE" dirty="0" err="1"/>
              <a:t>to</a:t>
            </a:r>
            <a:r>
              <a:rPr lang="de-DE" dirty="0"/>
              <a:t> </a:t>
            </a:r>
            <a:r>
              <a:rPr lang="de-DE" dirty="0" err="1"/>
              <a:t>the</a:t>
            </a:r>
            <a:r>
              <a:rPr lang="de-DE" dirty="0"/>
              <a:t> personal </a:t>
            </a:r>
            <a:r>
              <a:rPr lang="de-DE" dirty="0" err="1"/>
              <a:t>counseling</a:t>
            </a:r>
            <a:r>
              <a:rPr lang="de-DE" dirty="0"/>
              <a:t> </a:t>
            </a:r>
            <a:r>
              <a:rPr lang="de-DE" dirty="0" err="1"/>
              <a:t>hours</a:t>
            </a:r>
            <a:r>
              <a:rPr lang="de-DE" dirty="0"/>
              <a:t>.</a:t>
            </a:r>
          </a:p>
        </p:txBody>
      </p:sp>
      <p:sp>
        <p:nvSpPr>
          <p:cNvPr id="4" name="Foliennummernplatzhalter 3"/>
          <p:cNvSpPr>
            <a:spLocks noGrp="1"/>
          </p:cNvSpPr>
          <p:nvPr>
            <p:ph type="sldNum" sz="quarter" idx="5"/>
          </p:nvPr>
        </p:nvSpPr>
        <p:spPr/>
        <p:txBody>
          <a:bodyPr/>
          <a:lstStyle/>
          <a:p>
            <a:fld id="{72B23B76-E40C-4BC5-8729-6954D1667A09}" type="slidenum">
              <a:rPr lang="de-DE" smtClean="0"/>
              <a:t>18</a:t>
            </a:fld>
            <a:endParaRPr lang="de-DE"/>
          </a:p>
        </p:txBody>
      </p:sp>
    </p:spTree>
    <p:extLst>
      <p:ext uri="{BB962C8B-B14F-4D97-AF65-F5344CB8AC3E}">
        <p14:creationId xmlns:p14="http://schemas.microsoft.com/office/powerpoint/2010/main" val="1127922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Check </a:t>
            </a:r>
            <a:r>
              <a:rPr lang="de-DE" dirty="0" err="1"/>
              <a:t>slide</a:t>
            </a:r>
            <a:r>
              <a:rPr lang="de-DE" dirty="0"/>
              <a:t> 9 &amp; 10! </a:t>
            </a:r>
            <a:br>
              <a:rPr lang="de-DE" dirty="0"/>
            </a:br>
            <a:r>
              <a:rPr lang="de-DE" dirty="0" err="1"/>
              <a:t>For</a:t>
            </a:r>
            <a:r>
              <a:rPr lang="de-DE" dirty="0"/>
              <a:t> EU </a:t>
            </a:r>
            <a:r>
              <a:rPr lang="de-DE" dirty="0" err="1"/>
              <a:t>Students</a:t>
            </a:r>
            <a:r>
              <a:rPr lang="de-DE" dirty="0"/>
              <a:t> </a:t>
            </a:r>
            <a:r>
              <a:rPr lang="de-DE" dirty="0" err="1"/>
              <a:t>your</a:t>
            </a:r>
            <a:r>
              <a:rPr lang="de-DE" dirty="0"/>
              <a:t> </a:t>
            </a:r>
            <a:r>
              <a:rPr lang="de-DE" dirty="0" err="1"/>
              <a:t>registration</a:t>
            </a:r>
            <a:r>
              <a:rPr lang="de-DE" dirty="0"/>
              <a:t> </a:t>
            </a:r>
            <a:r>
              <a:rPr lang="de-DE" dirty="0" err="1"/>
              <a:t>certificate</a:t>
            </a:r>
            <a:r>
              <a:rPr lang="de-DE" dirty="0"/>
              <a:t> </a:t>
            </a:r>
            <a:r>
              <a:rPr lang="de-DE" dirty="0" err="1"/>
              <a:t>serves</a:t>
            </a:r>
            <a:r>
              <a:rPr lang="de-DE" dirty="0"/>
              <a:t> </a:t>
            </a:r>
            <a:r>
              <a:rPr lang="de-DE" dirty="0" err="1"/>
              <a:t>as</a:t>
            </a:r>
            <a:r>
              <a:rPr lang="de-DE" dirty="0"/>
              <a:t> </a:t>
            </a:r>
            <a:r>
              <a:rPr lang="de-DE" dirty="0" err="1"/>
              <a:t>proof</a:t>
            </a:r>
            <a:r>
              <a:rPr lang="de-DE" dirty="0"/>
              <a:t> </a:t>
            </a:r>
            <a:r>
              <a:rPr lang="de-DE" dirty="0" err="1"/>
              <a:t>to</a:t>
            </a:r>
            <a:r>
              <a:rPr lang="de-DE" dirty="0"/>
              <a:t> </a:t>
            </a:r>
            <a:r>
              <a:rPr lang="de-DE" dirty="0" err="1"/>
              <a:t>reside</a:t>
            </a:r>
            <a:r>
              <a:rPr lang="de-DE" dirty="0"/>
              <a:t> and </a:t>
            </a:r>
            <a:r>
              <a:rPr lang="de-DE" dirty="0" err="1"/>
              <a:t>travel</a:t>
            </a:r>
            <a:r>
              <a:rPr lang="de-DE" dirty="0"/>
              <a:t> in Germany – </a:t>
            </a:r>
            <a:r>
              <a:rPr lang="de-DE" dirty="0" err="1"/>
              <a:t>you</a:t>
            </a:r>
            <a:r>
              <a:rPr lang="de-DE" dirty="0"/>
              <a:t> </a:t>
            </a:r>
            <a:r>
              <a:rPr lang="de-DE" dirty="0" err="1"/>
              <a:t>can</a:t>
            </a:r>
            <a:r>
              <a:rPr lang="de-DE" dirty="0"/>
              <a:t> </a:t>
            </a:r>
            <a:r>
              <a:rPr lang="de-DE" dirty="0" err="1"/>
              <a:t>get</a:t>
            </a:r>
            <a:r>
              <a:rPr lang="de-DE" dirty="0"/>
              <a:t> </a:t>
            </a:r>
            <a:r>
              <a:rPr lang="de-DE" dirty="0" err="1"/>
              <a:t>this</a:t>
            </a:r>
            <a:r>
              <a:rPr lang="de-DE" dirty="0"/>
              <a:t> at </a:t>
            </a:r>
            <a:r>
              <a:rPr lang="de-DE" dirty="0" err="1"/>
              <a:t>any</a:t>
            </a:r>
            <a:r>
              <a:rPr lang="de-DE" dirty="0"/>
              <a:t> Einwohnermeldeamt/</a:t>
            </a:r>
            <a:r>
              <a:rPr lang="de-DE" dirty="0" err="1"/>
              <a:t>registration</a:t>
            </a:r>
            <a:r>
              <a:rPr lang="de-DE" dirty="0"/>
              <a:t> </a:t>
            </a:r>
            <a:r>
              <a:rPr lang="de-DE" dirty="0" err="1"/>
              <a:t>office</a:t>
            </a:r>
            <a:r>
              <a:rPr lang="de-DE" dirty="0"/>
              <a:t> in Hamburg. </a:t>
            </a:r>
            <a:r>
              <a:rPr lang="de-DE" dirty="0" err="1"/>
              <a:t>You</a:t>
            </a:r>
            <a:r>
              <a:rPr lang="de-DE" dirty="0"/>
              <a:t> </a:t>
            </a:r>
            <a:r>
              <a:rPr lang="de-DE" dirty="0" err="1"/>
              <a:t>need</a:t>
            </a:r>
            <a:r>
              <a:rPr lang="de-DE" dirty="0"/>
              <a:t> </a:t>
            </a:r>
            <a:r>
              <a:rPr lang="de-DE" dirty="0" err="1"/>
              <a:t>to</a:t>
            </a:r>
            <a:r>
              <a:rPr lang="de-DE" dirty="0"/>
              <a:t> </a:t>
            </a:r>
            <a:r>
              <a:rPr lang="de-DE" dirty="0" err="1"/>
              <a:t>apply</a:t>
            </a:r>
            <a:r>
              <a:rPr lang="de-DE" dirty="0"/>
              <a:t> </a:t>
            </a:r>
            <a:r>
              <a:rPr lang="de-DE" dirty="0" err="1"/>
              <a:t>for</a:t>
            </a:r>
            <a:r>
              <a:rPr lang="de-DE" dirty="0"/>
              <a:t> an </a:t>
            </a:r>
            <a:r>
              <a:rPr lang="de-DE" dirty="0" err="1"/>
              <a:t>appointment</a:t>
            </a:r>
            <a:r>
              <a:rPr lang="de-DE" dirty="0"/>
              <a:t> </a:t>
            </a:r>
            <a:r>
              <a:rPr lang="de-DE" dirty="0" err="1"/>
              <a:t>before</a:t>
            </a:r>
            <a:r>
              <a:rPr lang="de-DE" dirty="0"/>
              <a:t> online: https://www.hamburg.de/behoerdenfinder/info/11262214/n0/ </a:t>
            </a:r>
          </a:p>
        </p:txBody>
      </p:sp>
      <p:sp>
        <p:nvSpPr>
          <p:cNvPr id="4" name="Foliennummernplatzhalter 3"/>
          <p:cNvSpPr>
            <a:spLocks noGrp="1"/>
          </p:cNvSpPr>
          <p:nvPr>
            <p:ph type="sldNum" sz="quarter" idx="5"/>
          </p:nvPr>
        </p:nvSpPr>
        <p:spPr/>
        <p:txBody>
          <a:bodyPr/>
          <a:lstStyle/>
          <a:p>
            <a:fld id="{72B23B76-E40C-4BC5-8729-6954D1667A09}" type="slidenum">
              <a:rPr lang="de-DE" smtClean="0"/>
              <a:t>19</a:t>
            </a:fld>
            <a:endParaRPr lang="de-DE"/>
          </a:p>
        </p:txBody>
      </p:sp>
    </p:spTree>
    <p:extLst>
      <p:ext uri="{BB962C8B-B14F-4D97-AF65-F5344CB8AC3E}">
        <p14:creationId xmlns:p14="http://schemas.microsoft.com/office/powerpoint/2010/main" val="297719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For</a:t>
            </a:r>
            <a:r>
              <a:rPr lang="de-DE" dirty="0"/>
              <a:t> non EU </a:t>
            </a:r>
            <a:r>
              <a:rPr lang="de-DE" dirty="0" err="1"/>
              <a:t>students</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apply</a:t>
            </a:r>
            <a:r>
              <a:rPr lang="de-DE" dirty="0"/>
              <a:t> in time </a:t>
            </a:r>
            <a:r>
              <a:rPr lang="de-DE" dirty="0" err="1"/>
              <a:t>for</a:t>
            </a:r>
            <a:r>
              <a:rPr lang="de-DE" dirty="0"/>
              <a:t> </a:t>
            </a:r>
            <a:r>
              <a:rPr lang="de-DE" dirty="0" err="1"/>
              <a:t>your</a:t>
            </a:r>
            <a:r>
              <a:rPr lang="de-DE" dirty="0"/>
              <a:t> </a:t>
            </a:r>
            <a:r>
              <a:rPr lang="de-DE" dirty="0" err="1"/>
              <a:t>residence</a:t>
            </a:r>
            <a:r>
              <a:rPr lang="de-DE" dirty="0"/>
              <a:t> </a:t>
            </a:r>
            <a:r>
              <a:rPr lang="de-DE" dirty="0" err="1"/>
              <a:t>permit</a:t>
            </a:r>
            <a:endParaRPr lang="de-DE" dirty="0"/>
          </a:p>
          <a:p>
            <a:endParaRPr lang="de-DE" dirty="0"/>
          </a:p>
          <a:p>
            <a:r>
              <a:rPr lang="de-DE" dirty="0"/>
              <a:t>So, </a:t>
            </a:r>
            <a:r>
              <a:rPr lang="de-DE" dirty="0" err="1"/>
              <a:t>once</a:t>
            </a:r>
            <a:r>
              <a:rPr lang="de-DE" dirty="0"/>
              <a:t> </a:t>
            </a:r>
            <a:r>
              <a:rPr lang="de-DE" dirty="0" err="1"/>
              <a:t>you</a:t>
            </a:r>
            <a:r>
              <a:rPr lang="de-DE" dirty="0"/>
              <a:t> </a:t>
            </a:r>
            <a:r>
              <a:rPr lang="de-DE" dirty="0" err="1"/>
              <a:t>entered</a:t>
            </a:r>
            <a:r>
              <a:rPr lang="de-DE" dirty="0"/>
              <a:t> </a:t>
            </a:r>
            <a:r>
              <a:rPr lang="de-DE" dirty="0" err="1"/>
              <a:t>Germay</a:t>
            </a:r>
            <a:r>
              <a:rPr lang="de-DE" dirty="0"/>
              <a:t> </a:t>
            </a:r>
            <a:r>
              <a:rPr lang="de-DE" dirty="0" err="1"/>
              <a:t>make</a:t>
            </a:r>
            <a:r>
              <a:rPr lang="de-DE" dirty="0"/>
              <a:t> an </a:t>
            </a:r>
            <a:r>
              <a:rPr lang="de-DE" dirty="0" err="1"/>
              <a:t>appointment</a:t>
            </a:r>
            <a:r>
              <a:rPr lang="de-DE" dirty="0"/>
              <a:t> at </a:t>
            </a:r>
            <a:r>
              <a:rPr lang="de-DE" dirty="0" err="1"/>
              <a:t>your</a:t>
            </a:r>
            <a:r>
              <a:rPr lang="de-DE" dirty="0"/>
              <a:t> </a:t>
            </a:r>
            <a:r>
              <a:rPr lang="de-DE" dirty="0" err="1"/>
              <a:t>local</a:t>
            </a:r>
            <a:r>
              <a:rPr lang="de-DE" dirty="0"/>
              <a:t> </a:t>
            </a:r>
            <a:r>
              <a:rPr lang="de-DE" dirty="0" err="1"/>
              <a:t>immigration</a:t>
            </a:r>
            <a:r>
              <a:rPr lang="de-DE" dirty="0"/>
              <a:t> </a:t>
            </a:r>
            <a:r>
              <a:rPr lang="de-DE" dirty="0" err="1"/>
              <a:t>authority</a:t>
            </a:r>
            <a:endParaRPr lang="de-DE" dirty="0"/>
          </a:p>
          <a:p>
            <a:endParaRPr lang="de-DE" dirty="0"/>
          </a:p>
          <a:p>
            <a:r>
              <a:rPr lang="de-DE" dirty="0"/>
              <a:t>More </a:t>
            </a:r>
            <a:r>
              <a:rPr lang="de-DE" dirty="0" err="1"/>
              <a:t>information</a:t>
            </a:r>
            <a:r>
              <a:rPr lang="de-DE" dirty="0"/>
              <a:t> </a:t>
            </a:r>
            <a:r>
              <a:rPr lang="de-DE" dirty="0" err="1"/>
              <a:t>you</a:t>
            </a:r>
            <a:r>
              <a:rPr lang="de-DE" dirty="0"/>
              <a:t> </a:t>
            </a:r>
            <a:r>
              <a:rPr lang="de-DE" dirty="0" err="1"/>
              <a:t>can</a:t>
            </a:r>
            <a:r>
              <a:rPr lang="de-DE" dirty="0"/>
              <a:t> find </a:t>
            </a:r>
            <a:r>
              <a:rPr lang="de-DE" dirty="0" err="1"/>
              <a:t>here</a:t>
            </a:r>
            <a:r>
              <a:rPr lang="de-DE" dirty="0"/>
              <a:t>: https://www.hamburg.com/welcome/entry-residence/education-family/11745512/students/ </a:t>
            </a:r>
          </a:p>
        </p:txBody>
      </p:sp>
      <p:sp>
        <p:nvSpPr>
          <p:cNvPr id="4" name="Foliennummernplatzhalter 3"/>
          <p:cNvSpPr>
            <a:spLocks noGrp="1"/>
          </p:cNvSpPr>
          <p:nvPr>
            <p:ph type="sldNum" sz="quarter" idx="10"/>
          </p:nvPr>
        </p:nvSpPr>
        <p:spPr/>
        <p:txBody>
          <a:bodyPr/>
          <a:lstStyle/>
          <a:p>
            <a:fld id="{72B23B76-E40C-4BC5-8729-6954D1667A09}" type="slidenum">
              <a:rPr lang="de-DE" smtClean="0"/>
              <a:t>20</a:t>
            </a:fld>
            <a:endParaRPr lang="de-DE"/>
          </a:p>
        </p:txBody>
      </p:sp>
    </p:spTree>
    <p:extLst>
      <p:ext uri="{BB962C8B-B14F-4D97-AF65-F5344CB8AC3E}">
        <p14:creationId xmlns:p14="http://schemas.microsoft.com/office/powerpoint/2010/main" val="1066904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For</a:t>
            </a:r>
            <a:r>
              <a:rPr lang="de-DE" dirty="0"/>
              <a:t> non EU </a:t>
            </a:r>
            <a:r>
              <a:rPr lang="de-DE" dirty="0" err="1"/>
              <a:t>students</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apply</a:t>
            </a:r>
            <a:r>
              <a:rPr lang="de-DE" dirty="0"/>
              <a:t> in time </a:t>
            </a:r>
            <a:r>
              <a:rPr lang="de-DE" dirty="0" err="1"/>
              <a:t>for</a:t>
            </a:r>
            <a:r>
              <a:rPr lang="de-DE" dirty="0"/>
              <a:t> </a:t>
            </a:r>
            <a:r>
              <a:rPr lang="de-DE" dirty="0" err="1"/>
              <a:t>your</a:t>
            </a:r>
            <a:r>
              <a:rPr lang="de-DE" dirty="0"/>
              <a:t> </a:t>
            </a:r>
            <a:r>
              <a:rPr lang="de-DE" dirty="0" err="1"/>
              <a:t>residence</a:t>
            </a:r>
            <a:r>
              <a:rPr lang="de-DE" dirty="0"/>
              <a:t> </a:t>
            </a:r>
            <a:r>
              <a:rPr lang="de-DE" dirty="0" err="1"/>
              <a:t>permit</a:t>
            </a:r>
            <a:endParaRPr lang="de-DE" dirty="0"/>
          </a:p>
          <a:p>
            <a:endParaRPr lang="de-DE" dirty="0"/>
          </a:p>
          <a:p>
            <a:r>
              <a:rPr lang="de-DE" dirty="0"/>
              <a:t>So, </a:t>
            </a:r>
            <a:r>
              <a:rPr lang="de-DE" dirty="0" err="1"/>
              <a:t>once</a:t>
            </a:r>
            <a:r>
              <a:rPr lang="de-DE" dirty="0"/>
              <a:t> </a:t>
            </a:r>
            <a:r>
              <a:rPr lang="de-DE" dirty="0" err="1"/>
              <a:t>you</a:t>
            </a:r>
            <a:r>
              <a:rPr lang="de-DE" dirty="0"/>
              <a:t> </a:t>
            </a:r>
            <a:r>
              <a:rPr lang="de-DE" dirty="0" err="1"/>
              <a:t>entered</a:t>
            </a:r>
            <a:r>
              <a:rPr lang="de-DE" dirty="0"/>
              <a:t> </a:t>
            </a:r>
            <a:r>
              <a:rPr lang="de-DE" dirty="0" err="1"/>
              <a:t>Germay</a:t>
            </a:r>
            <a:r>
              <a:rPr lang="de-DE" dirty="0"/>
              <a:t> </a:t>
            </a:r>
            <a:r>
              <a:rPr lang="de-DE" dirty="0" err="1"/>
              <a:t>make</a:t>
            </a:r>
            <a:r>
              <a:rPr lang="de-DE" dirty="0"/>
              <a:t> an </a:t>
            </a:r>
            <a:r>
              <a:rPr lang="de-DE" dirty="0" err="1"/>
              <a:t>appointment</a:t>
            </a:r>
            <a:r>
              <a:rPr lang="de-DE" dirty="0"/>
              <a:t> at </a:t>
            </a:r>
            <a:r>
              <a:rPr lang="de-DE" dirty="0" err="1"/>
              <a:t>your</a:t>
            </a:r>
            <a:r>
              <a:rPr lang="de-DE" dirty="0"/>
              <a:t> </a:t>
            </a:r>
            <a:r>
              <a:rPr lang="de-DE" dirty="0" err="1"/>
              <a:t>local</a:t>
            </a:r>
            <a:r>
              <a:rPr lang="de-DE" dirty="0"/>
              <a:t> </a:t>
            </a:r>
            <a:r>
              <a:rPr lang="de-DE" dirty="0" err="1"/>
              <a:t>immigration</a:t>
            </a:r>
            <a:r>
              <a:rPr lang="de-DE" dirty="0"/>
              <a:t> </a:t>
            </a:r>
            <a:r>
              <a:rPr lang="de-DE" dirty="0" err="1"/>
              <a:t>authority</a:t>
            </a:r>
            <a:endParaRPr lang="de-DE" dirty="0"/>
          </a:p>
          <a:p>
            <a:endParaRPr lang="de-DE" dirty="0"/>
          </a:p>
          <a:p>
            <a:r>
              <a:rPr lang="de-DE" dirty="0"/>
              <a:t>More </a:t>
            </a:r>
            <a:r>
              <a:rPr lang="de-DE" dirty="0" err="1"/>
              <a:t>information</a:t>
            </a:r>
            <a:r>
              <a:rPr lang="de-DE" dirty="0"/>
              <a:t> </a:t>
            </a:r>
            <a:r>
              <a:rPr lang="de-DE" dirty="0" err="1"/>
              <a:t>you</a:t>
            </a:r>
            <a:r>
              <a:rPr lang="de-DE" dirty="0"/>
              <a:t> </a:t>
            </a:r>
            <a:r>
              <a:rPr lang="de-DE" dirty="0" err="1"/>
              <a:t>can</a:t>
            </a:r>
            <a:r>
              <a:rPr lang="de-DE" dirty="0"/>
              <a:t> find </a:t>
            </a:r>
            <a:r>
              <a:rPr lang="de-DE" dirty="0" err="1"/>
              <a:t>here</a:t>
            </a:r>
            <a:r>
              <a:rPr lang="de-DE" dirty="0"/>
              <a:t>: https://www.hamburg.com/welcome/entry-residence/education-family/11745512/students/ </a:t>
            </a:r>
          </a:p>
        </p:txBody>
      </p:sp>
      <p:sp>
        <p:nvSpPr>
          <p:cNvPr id="4" name="Foliennummernplatzhalter 3"/>
          <p:cNvSpPr>
            <a:spLocks noGrp="1"/>
          </p:cNvSpPr>
          <p:nvPr>
            <p:ph type="sldNum" sz="quarter" idx="10"/>
          </p:nvPr>
        </p:nvSpPr>
        <p:spPr/>
        <p:txBody>
          <a:bodyPr/>
          <a:lstStyle/>
          <a:p>
            <a:fld id="{72B23B76-E40C-4BC5-8729-6954D1667A09}" type="slidenum">
              <a:rPr lang="de-DE" smtClean="0"/>
              <a:t>21</a:t>
            </a:fld>
            <a:endParaRPr lang="de-DE"/>
          </a:p>
        </p:txBody>
      </p:sp>
    </p:spTree>
    <p:extLst>
      <p:ext uri="{BB962C8B-B14F-4D97-AF65-F5344CB8AC3E}">
        <p14:creationId xmlns:p14="http://schemas.microsoft.com/office/powerpoint/2010/main" val="1588529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Make</a:t>
            </a:r>
            <a:r>
              <a:rPr lang="de-DE" dirty="0"/>
              <a:t> an </a:t>
            </a:r>
            <a:r>
              <a:rPr lang="de-DE" dirty="0" err="1"/>
              <a:t>appointment</a:t>
            </a:r>
            <a:r>
              <a:rPr lang="de-DE" dirty="0"/>
              <a:t> at </a:t>
            </a:r>
            <a:r>
              <a:rPr lang="de-DE" dirty="0" err="1"/>
              <a:t>your</a:t>
            </a:r>
            <a:r>
              <a:rPr lang="de-DE" dirty="0"/>
              <a:t> </a:t>
            </a:r>
            <a:r>
              <a:rPr lang="de-DE" dirty="0" err="1"/>
              <a:t>local</a:t>
            </a:r>
            <a:r>
              <a:rPr lang="de-DE" dirty="0"/>
              <a:t> </a:t>
            </a:r>
            <a:r>
              <a:rPr lang="de-DE" dirty="0" err="1"/>
              <a:t>immigration</a:t>
            </a:r>
            <a:r>
              <a:rPr lang="de-DE" dirty="0"/>
              <a:t> </a:t>
            </a:r>
            <a:r>
              <a:rPr lang="de-DE" dirty="0" err="1"/>
              <a:t>authority</a:t>
            </a:r>
            <a:r>
              <a:rPr lang="de-DE" dirty="0"/>
              <a:t> – </a:t>
            </a:r>
            <a:r>
              <a:rPr lang="de-DE" dirty="0" err="1"/>
              <a:t>see</a:t>
            </a:r>
            <a:r>
              <a:rPr lang="de-DE" dirty="0"/>
              <a:t> link</a:t>
            </a:r>
          </a:p>
          <a:p>
            <a:endParaRPr lang="de-DE" dirty="0"/>
          </a:p>
          <a:p>
            <a:r>
              <a:rPr lang="de-DE" dirty="0" err="1"/>
              <a:t>Important</a:t>
            </a:r>
            <a:r>
              <a:rPr lang="de-DE" dirty="0"/>
              <a:t>: </a:t>
            </a:r>
            <a:r>
              <a:rPr lang="de-DE" dirty="0" err="1"/>
              <a:t>long</a:t>
            </a:r>
            <a:r>
              <a:rPr lang="de-DE" dirty="0"/>
              <a:t> </a:t>
            </a:r>
            <a:r>
              <a:rPr lang="de-DE" dirty="0" err="1"/>
              <a:t>waiting</a:t>
            </a:r>
            <a:r>
              <a:rPr lang="de-DE" dirty="0"/>
              <a:t> </a:t>
            </a:r>
            <a:r>
              <a:rPr lang="de-DE" dirty="0" err="1"/>
              <a:t>times</a:t>
            </a:r>
            <a:r>
              <a:rPr lang="de-DE" dirty="0"/>
              <a:t>, so </a:t>
            </a:r>
            <a:r>
              <a:rPr lang="de-DE" dirty="0" err="1"/>
              <a:t>make</a:t>
            </a:r>
            <a:r>
              <a:rPr lang="de-DE" dirty="0"/>
              <a:t> an </a:t>
            </a:r>
            <a:r>
              <a:rPr lang="de-DE" dirty="0" err="1"/>
              <a:t>appointment</a:t>
            </a:r>
            <a:r>
              <a:rPr lang="de-DE" dirty="0"/>
              <a:t> </a:t>
            </a:r>
            <a:r>
              <a:rPr lang="de-DE" dirty="0" err="1"/>
              <a:t>well</a:t>
            </a:r>
            <a:r>
              <a:rPr lang="de-DE" dirty="0"/>
              <a:t> in </a:t>
            </a:r>
            <a:r>
              <a:rPr lang="de-DE" dirty="0" err="1"/>
              <a:t>advance</a:t>
            </a:r>
            <a:endParaRPr lang="de-DE" dirty="0"/>
          </a:p>
          <a:p>
            <a:endParaRPr lang="de-DE" dirty="0"/>
          </a:p>
          <a:p>
            <a:r>
              <a:rPr lang="de-DE" dirty="0"/>
              <a:t>After </a:t>
            </a:r>
            <a:r>
              <a:rPr lang="de-DE" dirty="0" err="1"/>
              <a:t>your</a:t>
            </a:r>
            <a:r>
              <a:rPr lang="de-DE" dirty="0"/>
              <a:t> </a:t>
            </a:r>
            <a:r>
              <a:rPr lang="de-DE" dirty="0" err="1"/>
              <a:t>appointment</a:t>
            </a:r>
            <a:r>
              <a:rPr lang="de-DE" dirty="0"/>
              <a:t>: </a:t>
            </a:r>
            <a:r>
              <a:rPr lang="de-DE" dirty="0" err="1"/>
              <a:t>It</a:t>
            </a:r>
            <a:r>
              <a:rPr lang="de-DE" dirty="0"/>
              <a:t> </a:t>
            </a:r>
            <a:r>
              <a:rPr lang="de-DE" dirty="0" err="1"/>
              <a:t>takes</a:t>
            </a:r>
            <a:r>
              <a:rPr lang="de-DE" dirty="0"/>
              <a:t> </a:t>
            </a:r>
            <a:r>
              <a:rPr lang="de-DE" dirty="0" err="1"/>
              <a:t>more</a:t>
            </a:r>
            <a:r>
              <a:rPr lang="de-DE" dirty="0"/>
              <a:t> </a:t>
            </a:r>
            <a:r>
              <a:rPr lang="de-DE" dirty="0" err="1"/>
              <a:t>or</a:t>
            </a:r>
            <a:r>
              <a:rPr lang="de-DE" dirty="0"/>
              <a:t> </a:t>
            </a:r>
            <a:r>
              <a:rPr lang="de-DE" dirty="0" err="1"/>
              <a:t>less</a:t>
            </a:r>
            <a:r>
              <a:rPr lang="de-DE" dirty="0"/>
              <a:t> 4 </a:t>
            </a:r>
            <a:r>
              <a:rPr lang="de-DE" dirty="0" err="1"/>
              <a:t>weeks</a:t>
            </a:r>
            <a:r>
              <a:rPr lang="de-DE" dirty="0"/>
              <a:t> </a:t>
            </a:r>
            <a:r>
              <a:rPr lang="de-DE" dirty="0" err="1"/>
              <a:t>until</a:t>
            </a:r>
            <a:r>
              <a:rPr lang="de-DE" dirty="0"/>
              <a:t> </a:t>
            </a:r>
            <a:r>
              <a:rPr lang="de-DE" dirty="0" err="1"/>
              <a:t>you</a:t>
            </a:r>
            <a:r>
              <a:rPr lang="de-DE" dirty="0"/>
              <a:t> </a:t>
            </a:r>
            <a:r>
              <a:rPr lang="de-DE" dirty="0" err="1"/>
              <a:t>can</a:t>
            </a:r>
            <a:r>
              <a:rPr lang="de-DE" dirty="0"/>
              <a:t> pick </a:t>
            </a:r>
            <a:r>
              <a:rPr lang="de-DE" dirty="0" err="1"/>
              <a:t>up</a:t>
            </a:r>
            <a:r>
              <a:rPr lang="de-DE" dirty="0"/>
              <a:t> </a:t>
            </a:r>
            <a:r>
              <a:rPr lang="de-DE" dirty="0" err="1"/>
              <a:t>your</a:t>
            </a:r>
            <a:r>
              <a:rPr lang="de-DE" dirty="0"/>
              <a:t> </a:t>
            </a:r>
            <a:r>
              <a:rPr lang="de-DE" dirty="0" err="1"/>
              <a:t>residence</a:t>
            </a:r>
            <a:r>
              <a:rPr lang="de-DE" dirty="0"/>
              <a:t> </a:t>
            </a:r>
            <a:r>
              <a:rPr lang="de-DE" dirty="0" err="1"/>
              <a:t>permit</a:t>
            </a:r>
            <a:endParaRPr lang="de-DE" dirty="0"/>
          </a:p>
          <a:p>
            <a:endParaRPr lang="de-DE" dirty="0"/>
          </a:p>
          <a:p>
            <a:r>
              <a:rPr lang="de-DE" dirty="0" err="1"/>
              <a:t>Once</a:t>
            </a:r>
            <a:r>
              <a:rPr lang="de-DE" dirty="0"/>
              <a:t> </a:t>
            </a:r>
            <a:r>
              <a:rPr lang="de-DE" dirty="0" err="1"/>
              <a:t>your</a:t>
            </a:r>
            <a:r>
              <a:rPr lang="de-DE" dirty="0"/>
              <a:t> </a:t>
            </a:r>
            <a:r>
              <a:rPr lang="de-DE" dirty="0" err="1"/>
              <a:t>residence</a:t>
            </a:r>
            <a:r>
              <a:rPr lang="de-DE" dirty="0"/>
              <a:t> </a:t>
            </a:r>
            <a:r>
              <a:rPr lang="de-DE" dirty="0" err="1"/>
              <a:t>permit</a:t>
            </a:r>
            <a:r>
              <a:rPr lang="de-DE" dirty="0"/>
              <a:t> </a:t>
            </a:r>
            <a:r>
              <a:rPr lang="de-DE" dirty="0" err="1"/>
              <a:t>is</a:t>
            </a:r>
            <a:r>
              <a:rPr lang="de-DE" dirty="0"/>
              <a:t> </a:t>
            </a:r>
            <a:r>
              <a:rPr lang="de-DE" dirty="0" err="1"/>
              <a:t>ready</a:t>
            </a:r>
            <a:r>
              <a:rPr lang="de-DE" dirty="0"/>
              <a:t>, </a:t>
            </a:r>
            <a:r>
              <a:rPr lang="de-DE" dirty="0" err="1"/>
              <a:t>you‘ll</a:t>
            </a:r>
            <a:r>
              <a:rPr lang="de-DE" dirty="0"/>
              <a:t> </a:t>
            </a:r>
            <a:r>
              <a:rPr lang="de-DE" dirty="0" err="1"/>
              <a:t>receive</a:t>
            </a:r>
            <a:r>
              <a:rPr lang="de-DE" dirty="0"/>
              <a:t> a </a:t>
            </a:r>
            <a:r>
              <a:rPr lang="de-DE" dirty="0" err="1"/>
              <a:t>letter</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make</a:t>
            </a:r>
            <a:r>
              <a:rPr lang="de-DE" dirty="0"/>
              <a:t> an extra </a:t>
            </a:r>
            <a:r>
              <a:rPr lang="de-DE" dirty="0" err="1"/>
              <a:t>appointment</a:t>
            </a:r>
            <a:r>
              <a:rPr lang="de-DE" dirty="0"/>
              <a:t> </a:t>
            </a:r>
            <a:r>
              <a:rPr lang="de-DE" dirty="0" err="1"/>
              <a:t>to</a:t>
            </a:r>
            <a:r>
              <a:rPr lang="de-DE" dirty="0"/>
              <a:t> pick </a:t>
            </a:r>
            <a:r>
              <a:rPr lang="de-DE" dirty="0" err="1"/>
              <a:t>it</a:t>
            </a:r>
            <a:r>
              <a:rPr lang="de-DE" dirty="0"/>
              <a:t> </a:t>
            </a:r>
            <a:r>
              <a:rPr lang="de-DE" dirty="0" err="1"/>
              <a:t>up</a:t>
            </a:r>
            <a:r>
              <a:rPr lang="de-DE" dirty="0"/>
              <a:t>.</a:t>
            </a:r>
          </a:p>
        </p:txBody>
      </p:sp>
      <p:sp>
        <p:nvSpPr>
          <p:cNvPr id="4" name="Foliennummernplatzhalter 3"/>
          <p:cNvSpPr>
            <a:spLocks noGrp="1"/>
          </p:cNvSpPr>
          <p:nvPr>
            <p:ph type="sldNum" sz="quarter" idx="10"/>
          </p:nvPr>
        </p:nvSpPr>
        <p:spPr/>
        <p:txBody>
          <a:bodyPr/>
          <a:lstStyle/>
          <a:p>
            <a:fld id="{72B23B76-E40C-4BC5-8729-6954D1667A09}" type="slidenum">
              <a:rPr lang="de-DE" smtClean="0"/>
              <a:t>22</a:t>
            </a:fld>
            <a:endParaRPr lang="de-DE"/>
          </a:p>
        </p:txBody>
      </p:sp>
    </p:spTree>
    <p:extLst>
      <p:ext uri="{BB962C8B-B14F-4D97-AF65-F5344CB8AC3E}">
        <p14:creationId xmlns:p14="http://schemas.microsoft.com/office/powerpoint/2010/main" val="2082530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Here‘s</a:t>
            </a:r>
            <a:r>
              <a:rPr lang="de-DE" dirty="0"/>
              <a:t> a </a:t>
            </a:r>
            <a:r>
              <a:rPr lang="de-DE" dirty="0" err="1"/>
              <a:t>list</a:t>
            </a:r>
            <a:r>
              <a:rPr lang="de-DE" dirty="0"/>
              <a:t> </a:t>
            </a:r>
            <a:r>
              <a:rPr lang="de-DE" dirty="0" err="1"/>
              <a:t>of</a:t>
            </a:r>
            <a:r>
              <a:rPr lang="de-DE" dirty="0"/>
              <a:t> </a:t>
            </a:r>
            <a:r>
              <a:rPr lang="de-DE" dirty="0" err="1"/>
              <a:t>what</a:t>
            </a:r>
            <a:r>
              <a:rPr lang="de-DE" dirty="0"/>
              <a:t> </a:t>
            </a:r>
            <a:r>
              <a:rPr lang="de-DE" dirty="0" err="1"/>
              <a:t>you</a:t>
            </a:r>
            <a:r>
              <a:rPr lang="de-DE" dirty="0"/>
              <a:t> </a:t>
            </a:r>
            <a:r>
              <a:rPr lang="de-DE" dirty="0" err="1"/>
              <a:t>need</a:t>
            </a:r>
            <a:r>
              <a:rPr lang="de-DE" dirty="0"/>
              <a:t> </a:t>
            </a:r>
            <a:r>
              <a:rPr lang="de-DE" dirty="0" err="1"/>
              <a:t>for</a:t>
            </a:r>
            <a:r>
              <a:rPr lang="de-DE" dirty="0"/>
              <a:t> </a:t>
            </a:r>
            <a:r>
              <a:rPr lang="de-DE" dirty="0" err="1"/>
              <a:t>your</a:t>
            </a:r>
            <a:r>
              <a:rPr lang="de-DE" dirty="0"/>
              <a:t> </a:t>
            </a:r>
            <a:r>
              <a:rPr lang="de-DE" dirty="0" err="1"/>
              <a:t>appointment</a:t>
            </a:r>
            <a:r>
              <a:rPr lang="de-DE" dirty="0"/>
              <a:t>:</a:t>
            </a:r>
          </a:p>
        </p:txBody>
      </p:sp>
      <p:sp>
        <p:nvSpPr>
          <p:cNvPr id="4" name="Foliennummernplatzhalter 3"/>
          <p:cNvSpPr>
            <a:spLocks noGrp="1"/>
          </p:cNvSpPr>
          <p:nvPr>
            <p:ph type="sldNum" sz="quarter" idx="5"/>
          </p:nvPr>
        </p:nvSpPr>
        <p:spPr/>
        <p:txBody>
          <a:bodyPr/>
          <a:lstStyle/>
          <a:p>
            <a:fld id="{72B23B76-E40C-4BC5-8729-6954D1667A09}" type="slidenum">
              <a:rPr lang="de-DE" smtClean="0"/>
              <a:t>23</a:t>
            </a:fld>
            <a:endParaRPr lang="de-DE"/>
          </a:p>
        </p:txBody>
      </p:sp>
    </p:spTree>
    <p:extLst>
      <p:ext uri="{BB962C8B-B14F-4D97-AF65-F5344CB8AC3E}">
        <p14:creationId xmlns:p14="http://schemas.microsoft.com/office/powerpoint/2010/main" val="351920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 </a:t>
            </a:r>
            <a:r>
              <a:rPr lang="de-DE" dirty="0" err="1"/>
              <a:t>department</a:t>
            </a:r>
            <a:r>
              <a:rPr lang="de-DE" dirty="0"/>
              <a:t> </a:t>
            </a:r>
            <a:r>
              <a:rPr lang="de-DE" dirty="0" err="1"/>
              <a:t>of</a:t>
            </a:r>
            <a:r>
              <a:rPr lang="de-DE" dirty="0"/>
              <a:t> international </a:t>
            </a:r>
            <a:r>
              <a:rPr lang="de-DE" dirty="0" err="1"/>
              <a:t>affairs</a:t>
            </a:r>
            <a:r>
              <a:rPr lang="de-DE" dirty="0"/>
              <a:t> </a:t>
            </a:r>
            <a:r>
              <a:rPr lang="de-DE" dirty="0" err="1"/>
              <a:t>of</a:t>
            </a:r>
            <a:r>
              <a:rPr lang="de-DE" dirty="0"/>
              <a:t> Uni Hamburg </a:t>
            </a:r>
            <a:r>
              <a:rPr lang="de-DE" dirty="0" err="1"/>
              <a:t>offers</a:t>
            </a:r>
            <a:r>
              <a:rPr lang="de-DE" dirty="0"/>
              <a:t> </a:t>
            </a:r>
            <a:r>
              <a:rPr lang="de-DE" dirty="0" err="1"/>
              <a:t>Advising</a:t>
            </a:r>
            <a:r>
              <a:rPr lang="de-DE" dirty="0"/>
              <a:t> </a:t>
            </a:r>
            <a:r>
              <a:rPr lang="de-DE" dirty="0" err="1"/>
              <a:t>for</a:t>
            </a:r>
            <a:r>
              <a:rPr lang="de-DE" dirty="0"/>
              <a:t> international </a:t>
            </a:r>
            <a:r>
              <a:rPr lang="de-DE" dirty="0" err="1"/>
              <a:t>students</a:t>
            </a:r>
            <a:r>
              <a:rPr lang="de-DE" dirty="0"/>
              <a:t>.</a:t>
            </a:r>
          </a:p>
          <a:p>
            <a:r>
              <a:rPr lang="de-DE" dirty="0"/>
              <a:t>So </a:t>
            </a:r>
            <a:r>
              <a:rPr lang="de-DE" dirty="0" err="1"/>
              <a:t>whenever</a:t>
            </a:r>
            <a:r>
              <a:rPr lang="de-DE" dirty="0"/>
              <a:t> </a:t>
            </a:r>
            <a:r>
              <a:rPr lang="de-DE" dirty="0" err="1"/>
              <a:t>you</a:t>
            </a:r>
            <a:r>
              <a:rPr lang="de-DE" dirty="0"/>
              <a:t> </a:t>
            </a:r>
            <a:r>
              <a:rPr lang="de-DE" dirty="0" err="1"/>
              <a:t>have</a:t>
            </a:r>
            <a:r>
              <a:rPr lang="de-DE" dirty="0"/>
              <a:t> a </a:t>
            </a:r>
            <a:r>
              <a:rPr lang="de-DE" dirty="0" err="1"/>
              <a:t>problem</a:t>
            </a:r>
            <a:r>
              <a:rPr lang="de-DE" dirty="0"/>
              <a:t> </a:t>
            </a:r>
            <a:r>
              <a:rPr lang="de-DE" dirty="0" err="1"/>
              <a:t>or</a:t>
            </a:r>
            <a:r>
              <a:rPr lang="de-DE" dirty="0"/>
              <a:t> </a:t>
            </a:r>
            <a:r>
              <a:rPr lang="de-DE" dirty="0" err="1"/>
              <a:t>questions</a:t>
            </a:r>
            <a:r>
              <a:rPr lang="de-DE" dirty="0"/>
              <a:t>, </a:t>
            </a:r>
            <a:r>
              <a:rPr lang="de-DE" dirty="0" err="1"/>
              <a:t>you</a:t>
            </a:r>
            <a:r>
              <a:rPr lang="de-DE" dirty="0"/>
              <a:t> </a:t>
            </a:r>
            <a:r>
              <a:rPr lang="de-DE" dirty="0" err="1"/>
              <a:t>can</a:t>
            </a:r>
            <a:r>
              <a:rPr lang="de-DE" dirty="0"/>
              <a:t> </a:t>
            </a:r>
            <a:r>
              <a:rPr lang="de-DE" dirty="0" err="1"/>
              <a:t>ask</a:t>
            </a:r>
            <a:r>
              <a:rPr lang="de-DE" dirty="0"/>
              <a:t> </a:t>
            </a:r>
            <a:r>
              <a:rPr lang="de-DE" dirty="0" err="1"/>
              <a:t>the</a:t>
            </a:r>
            <a:r>
              <a:rPr lang="de-DE" dirty="0"/>
              <a:t> </a:t>
            </a:r>
            <a:r>
              <a:rPr lang="de-DE" dirty="0" err="1"/>
              <a:t>team</a:t>
            </a:r>
            <a:r>
              <a:rPr lang="de-DE" dirty="0"/>
              <a:t> </a:t>
            </a:r>
            <a:r>
              <a:rPr lang="de-DE" dirty="0" err="1"/>
              <a:t>of</a:t>
            </a:r>
            <a:r>
              <a:rPr lang="de-DE" dirty="0"/>
              <a:t> </a:t>
            </a:r>
            <a:r>
              <a:rPr lang="de-DE" dirty="0" err="1"/>
              <a:t>the</a:t>
            </a:r>
            <a:r>
              <a:rPr lang="de-DE" dirty="0"/>
              <a:t> international </a:t>
            </a:r>
            <a:r>
              <a:rPr lang="de-DE" dirty="0" err="1"/>
              <a:t>student</a:t>
            </a:r>
            <a:r>
              <a:rPr lang="de-DE" dirty="0"/>
              <a:t> support </a:t>
            </a:r>
            <a:r>
              <a:rPr lang="de-DE" dirty="0" err="1"/>
              <a:t>for</a:t>
            </a:r>
            <a:r>
              <a:rPr lang="de-DE" dirty="0"/>
              <a:t> </a:t>
            </a:r>
            <a:r>
              <a:rPr lang="de-DE" dirty="0" err="1"/>
              <a:t>help</a:t>
            </a:r>
            <a:r>
              <a:rPr lang="de-DE" dirty="0"/>
              <a:t>.</a:t>
            </a:r>
          </a:p>
        </p:txBody>
      </p:sp>
      <p:sp>
        <p:nvSpPr>
          <p:cNvPr id="4" name="Foliennummernplatzhalter 3"/>
          <p:cNvSpPr>
            <a:spLocks noGrp="1"/>
          </p:cNvSpPr>
          <p:nvPr>
            <p:ph type="sldNum" sz="quarter" idx="5"/>
          </p:nvPr>
        </p:nvSpPr>
        <p:spPr/>
        <p:txBody>
          <a:bodyPr/>
          <a:lstStyle/>
          <a:p>
            <a:fld id="{72B23B76-E40C-4BC5-8729-6954D1667A09}" type="slidenum">
              <a:rPr lang="de-DE" smtClean="0"/>
              <a:t>24</a:t>
            </a:fld>
            <a:endParaRPr lang="de-DE"/>
          </a:p>
        </p:txBody>
      </p:sp>
    </p:spTree>
    <p:extLst>
      <p:ext uri="{BB962C8B-B14F-4D97-AF65-F5344CB8AC3E}">
        <p14:creationId xmlns:p14="http://schemas.microsoft.com/office/powerpoint/2010/main" val="3192884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0FAF7D0-94F8-4F69-BD61-0C0966A82D68}" type="slidenum">
              <a:rPr lang="de-DE" smtClean="0"/>
              <a:t>25</a:t>
            </a:fld>
            <a:endParaRPr lang="de-DE"/>
          </a:p>
        </p:txBody>
      </p:sp>
    </p:spTree>
    <p:extLst>
      <p:ext uri="{BB962C8B-B14F-4D97-AF65-F5344CB8AC3E}">
        <p14:creationId xmlns:p14="http://schemas.microsoft.com/office/powerpoint/2010/main" val="2642815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Is</a:t>
            </a:r>
            <a:r>
              <a:rPr lang="de-DE" dirty="0"/>
              <a:t> </a:t>
            </a:r>
            <a:r>
              <a:rPr lang="de-DE" dirty="0" err="1"/>
              <a:t>there</a:t>
            </a:r>
            <a:r>
              <a:rPr lang="de-DE" dirty="0"/>
              <a:t> </a:t>
            </a:r>
            <a:r>
              <a:rPr lang="de-DE" dirty="0" err="1"/>
              <a:t>anyone</a:t>
            </a:r>
            <a:r>
              <a:rPr lang="de-DE" dirty="0"/>
              <a:t> </a:t>
            </a:r>
            <a:r>
              <a:rPr lang="de-DE" dirty="0" err="1"/>
              <a:t>of</a:t>
            </a:r>
            <a:r>
              <a:rPr lang="de-DE" dirty="0"/>
              <a:t> </a:t>
            </a:r>
            <a:r>
              <a:rPr lang="de-DE" dirty="0" err="1"/>
              <a:t>you</a:t>
            </a:r>
            <a:r>
              <a:rPr lang="de-DE" dirty="0"/>
              <a:t> </a:t>
            </a:r>
            <a:r>
              <a:rPr lang="de-DE" dirty="0" err="1"/>
              <a:t>who‘s</a:t>
            </a:r>
            <a:r>
              <a:rPr lang="de-DE" dirty="0"/>
              <a:t> not </a:t>
            </a:r>
            <a:r>
              <a:rPr lang="de-DE" dirty="0" err="1"/>
              <a:t>enrolled</a:t>
            </a:r>
            <a:r>
              <a:rPr lang="de-DE" dirty="0"/>
              <a:t> </a:t>
            </a:r>
            <a:r>
              <a:rPr lang="de-DE" dirty="0" err="1"/>
              <a:t>yet</a:t>
            </a:r>
            <a:r>
              <a:rPr lang="de-DE" dirty="0"/>
              <a:t>?</a:t>
            </a:r>
          </a:p>
          <a:p>
            <a:endParaRPr lang="de-DE" dirty="0"/>
          </a:p>
          <a:p>
            <a:r>
              <a:rPr lang="de-DE" dirty="0" err="1"/>
              <a:t>When</a:t>
            </a:r>
            <a:r>
              <a:rPr lang="de-DE" dirty="0"/>
              <a:t> </a:t>
            </a:r>
            <a:r>
              <a:rPr lang="de-DE" dirty="0" err="1"/>
              <a:t>you</a:t>
            </a:r>
            <a:r>
              <a:rPr lang="de-DE" dirty="0"/>
              <a:t> </a:t>
            </a:r>
            <a:r>
              <a:rPr lang="de-DE" dirty="0" err="1"/>
              <a:t>are</a:t>
            </a:r>
            <a:r>
              <a:rPr lang="de-DE" dirty="0"/>
              <a:t> </a:t>
            </a:r>
            <a:r>
              <a:rPr lang="de-DE" dirty="0" err="1"/>
              <a:t>accepted</a:t>
            </a:r>
            <a:r>
              <a:rPr lang="de-DE" dirty="0"/>
              <a:t> </a:t>
            </a:r>
            <a:r>
              <a:rPr lang="de-DE" dirty="0" err="1"/>
              <a:t>for</a:t>
            </a:r>
            <a:r>
              <a:rPr lang="de-DE" dirty="0"/>
              <a:t> a </a:t>
            </a:r>
            <a:r>
              <a:rPr lang="de-DE" dirty="0" err="1"/>
              <a:t>playe</a:t>
            </a:r>
            <a:r>
              <a:rPr lang="de-DE" dirty="0"/>
              <a:t> at </a:t>
            </a:r>
            <a:r>
              <a:rPr lang="de-DE" dirty="0" err="1"/>
              <a:t>the</a:t>
            </a:r>
            <a:r>
              <a:rPr lang="de-DE" dirty="0"/>
              <a:t> Uni </a:t>
            </a:r>
            <a:r>
              <a:rPr lang="de-DE" dirty="0" err="1"/>
              <a:t>you</a:t>
            </a:r>
            <a:r>
              <a:rPr lang="de-DE" dirty="0"/>
              <a:t> </a:t>
            </a:r>
            <a:r>
              <a:rPr lang="de-DE" dirty="0" err="1"/>
              <a:t>get</a:t>
            </a:r>
            <a:r>
              <a:rPr lang="de-DE" dirty="0"/>
              <a:t> an </a:t>
            </a:r>
            <a:r>
              <a:rPr lang="de-DE" dirty="0" err="1"/>
              <a:t>acceptance</a:t>
            </a:r>
            <a:r>
              <a:rPr lang="de-DE" dirty="0"/>
              <a:t> </a:t>
            </a:r>
            <a:r>
              <a:rPr lang="de-DE" dirty="0" err="1"/>
              <a:t>letter</a:t>
            </a:r>
            <a:r>
              <a:rPr lang="de-DE" dirty="0"/>
              <a:t>.</a:t>
            </a:r>
          </a:p>
          <a:p>
            <a:r>
              <a:rPr lang="de-DE" dirty="0"/>
              <a:t>This </a:t>
            </a:r>
            <a:r>
              <a:rPr lang="de-DE" dirty="0" err="1"/>
              <a:t>letter</a:t>
            </a:r>
            <a:r>
              <a:rPr lang="de-DE" dirty="0"/>
              <a:t> </a:t>
            </a:r>
            <a:r>
              <a:rPr lang="de-DE" dirty="0" err="1"/>
              <a:t>includes</a:t>
            </a:r>
            <a:r>
              <a:rPr lang="de-DE" dirty="0"/>
              <a:t> an </a:t>
            </a:r>
            <a:r>
              <a:rPr lang="de-DE" dirty="0" err="1"/>
              <a:t>enrollement</a:t>
            </a:r>
            <a:r>
              <a:rPr lang="de-DE" dirty="0"/>
              <a:t> </a:t>
            </a:r>
            <a:r>
              <a:rPr lang="de-DE" dirty="0" err="1"/>
              <a:t>deadline</a:t>
            </a:r>
            <a:r>
              <a:rPr lang="de-DE" dirty="0"/>
              <a:t>.</a:t>
            </a:r>
          </a:p>
          <a:p>
            <a:r>
              <a:rPr lang="de-DE" dirty="0"/>
              <a:t>This </a:t>
            </a:r>
            <a:r>
              <a:rPr lang="de-DE" dirty="0" err="1"/>
              <a:t>deadline</a:t>
            </a:r>
            <a:r>
              <a:rPr lang="de-DE" dirty="0"/>
              <a:t> </a:t>
            </a:r>
            <a:r>
              <a:rPr lang="de-DE" dirty="0" err="1"/>
              <a:t>is</a:t>
            </a:r>
            <a:r>
              <a:rPr lang="de-DE" dirty="0"/>
              <a:t> </a:t>
            </a:r>
            <a:r>
              <a:rPr lang="de-DE" dirty="0" err="1"/>
              <a:t>very</a:t>
            </a:r>
            <a:r>
              <a:rPr lang="de-DE" dirty="0"/>
              <a:t> </a:t>
            </a:r>
            <a:r>
              <a:rPr lang="de-DE" dirty="0" err="1"/>
              <a:t>important</a:t>
            </a:r>
            <a:r>
              <a:rPr lang="de-DE" dirty="0"/>
              <a:t>: </a:t>
            </a:r>
            <a:r>
              <a:rPr lang="de-DE" dirty="0" err="1"/>
              <a:t>If</a:t>
            </a:r>
            <a:r>
              <a:rPr lang="de-DE" dirty="0"/>
              <a:t> </a:t>
            </a:r>
            <a:r>
              <a:rPr lang="de-DE" dirty="0" err="1"/>
              <a:t>you</a:t>
            </a:r>
            <a:r>
              <a:rPr lang="de-DE" dirty="0"/>
              <a:t> </a:t>
            </a:r>
            <a:r>
              <a:rPr lang="de-DE" dirty="0" err="1"/>
              <a:t>don‘t</a:t>
            </a:r>
            <a:r>
              <a:rPr lang="de-DE" dirty="0"/>
              <a:t> </a:t>
            </a:r>
            <a:r>
              <a:rPr lang="de-DE" dirty="0" err="1"/>
              <a:t>meet</a:t>
            </a:r>
            <a:r>
              <a:rPr lang="de-DE" dirty="0"/>
              <a:t> </a:t>
            </a:r>
            <a:r>
              <a:rPr lang="de-DE" dirty="0" err="1"/>
              <a:t>the</a:t>
            </a:r>
            <a:r>
              <a:rPr lang="de-DE" dirty="0"/>
              <a:t> </a:t>
            </a:r>
            <a:r>
              <a:rPr lang="de-DE" dirty="0" err="1"/>
              <a:t>deadline</a:t>
            </a:r>
            <a:r>
              <a:rPr lang="de-DE" dirty="0"/>
              <a:t>, </a:t>
            </a:r>
            <a:r>
              <a:rPr lang="de-DE" dirty="0" err="1"/>
              <a:t>you‘ll</a:t>
            </a:r>
            <a:r>
              <a:rPr lang="de-DE" dirty="0"/>
              <a:t> lose </a:t>
            </a:r>
            <a:r>
              <a:rPr lang="de-DE" dirty="0" err="1"/>
              <a:t>your</a:t>
            </a:r>
            <a:r>
              <a:rPr lang="de-DE" dirty="0"/>
              <a:t> </a:t>
            </a:r>
            <a:r>
              <a:rPr lang="de-DE" dirty="0" err="1"/>
              <a:t>place</a:t>
            </a:r>
            <a:r>
              <a:rPr lang="de-DE" dirty="0"/>
              <a:t> at </a:t>
            </a:r>
            <a:r>
              <a:rPr lang="de-DE" dirty="0" err="1"/>
              <a:t>the</a:t>
            </a:r>
            <a:r>
              <a:rPr lang="de-DE" dirty="0"/>
              <a:t> Uni</a:t>
            </a:r>
          </a:p>
          <a:p>
            <a:endParaRPr lang="de-DE" dirty="0"/>
          </a:p>
          <a:p>
            <a:r>
              <a:rPr lang="de-DE" dirty="0"/>
              <a:t>So </a:t>
            </a:r>
            <a:r>
              <a:rPr lang="de-DE" dirty="0" err="1"/>
              <a:t>one</a:t>
            </a:r>
            <a:r>
              <a:rPr lang="de-DE" dirty="0"/>
              <a:t> </a:t>
            </a:r>
            <a:r>
              <a:rPr lang="de-DE" dirty="0" err="1"/>
              <a:t>you</a:t>
            </a:r>
            <a:r>
              <a:rPr lang="de-DE" dirty="0"/>
              <a:t> </a:t>
            </a:r>
            <a:r>
              <a:rPr lang="de-DE" dirty="0" err="1"/>
              <a:t>got</a:t>
            </a:r>
            <a:r>
              <a:rPr lang="de-DE" dirty="0"/>
              <a:t> </a:t>
            </a:r>
            <a:r>
              <a:rPr lang="de-DE" dirty="0" err="1"/>
              <a:t>your</a:t>
            </a:r>
            <a:r>
              <a:rPr lang="de-DE" dirty="0"/>
              <a:t> </a:t>
            </a:r>
            <a:r>
              <a:rPr lang="de-DE" dirty="0" err="1"/>
              <a:t>acceptance</a:t>
            </a:r>
            <a:r>
              <a:rPr lang="de-DE" dirty="0"/>
              <a:t> </a:t>
            </a:r>
            <a:r>
              <a:rPr lang="de-DE" dirty="0" err="1"/>
              <a:t>letter</a:t>
            </a:r>
            <a:r>
              <a:rPr lang="de-DE" dirty="0"/>
              <a:t> </a:t>
            </a:r>
            <a:r>
              <a:rPr lang="de-DE" dirty="0" err="1"/>
              <a:t>got</a:t>
            </a:r>
            <a:r>
              <a:rPr lang="de-DE" dirty="0"/>
              <a:t> </a:t>
            </a:r>
            <a:r>
              <a:rPr lang="de-DE" dirty="0" err="1"/>
              <a:t>to</a:t>
            </a:r>
            <a:r>
              <a:rPr lang="de-DE" dirty="0"/>
              <a:t> Stine and </a:t>
            </a:r>
            <a:r>
              <a:rPr lang="de-DE" dirty="0" err="1"/>
              <a:t>click</a:t>
            </a:r>
            <a:r>
              <a:rPr lang="de-DE" dirty="0"/>
              <a:t> on….</a:t>
            </a:r>
          </a:p>
          <a:p>
            <a:endParaRPr lang="de-DE" dirty="0"/>
          </a:p>
          <a:p>
            <a:r>
              <a:rPr lang="de-DE" dirty="0"/>
              <a:t>After </a:t>
            </a:r>
            <a:r>
              <a:rPr lang="de-DE" dirty="0" err="1"/>
              <a:t>you</a:t>
            </a:r>
            <a:r>
              <a:rPr lang="de-DE" dirty="0"/>
              <a:t> </a:t>
            </a:r>
            <a:r>
              <a:rPr lang="de-DE" dirty="0" err="1"/>
              <a:t>did</a:t>
            </a:r>
            <a:r>
              <a:rPr lang="de-DE" dirty="0"/>
              <a:t> </a:t>
            </a:r>
            <a:r>
              <a:rPr lang="de-DE" dirty="0" err="1"/>
              <a:t>your</a:t>
            </a:r>
            <a:r>
              <a:rPr lang="de-DE" dirty="0"/>
              <a:t> online </a:t>
            </a:r>
            <a:r>
              <a:rPr lang="de-DE" dirty="0" err="1"/>
              <a:t>enrollemnt</a:t>
            </a:r>
            <a:r>
              <a:rPr lang="de-DE" dirty="0"/>
              <a:t>, </a:t>
            </a:r>
            <a:r>
              <a:rPr lang="de-DE" dirty="0" err="1"/>
              <a:t>you‘ll</a:t>
            </a:r>
            <a:r>
              <a:rPr lang="de-DE" dirty="0"/>
              <a:t> </a:t>
            </a:r>
            <a:r>
              <a:rPr lang="de-DE" dirty="0" err="1"/>
              <a:t>receive</a:t>
            </a:r>
            <a:r>
              <a:rPr lang="de-DE" dirty="0"/>
              <a:t> </a:t>
            </a:r>
            <a:r>
              <a:rPr lang="de-DE" dirty="0" err="1"/>
              <a:t>your</a:t>
            </a:r>
            <a:r>
              <a:rPr lang="de-DE" dirty="0"/>
              <a:t> </a:t>
            </a:r>
            <a:r>
              <a:rPr lang="de-DE" dirty="0" err="1"/>
              <a:t>provisional</a:t>
            </a:r>
            <a:r>
              <a:rPr lang="de-DE" dirty="0"/>
              <a:t> </a:t>
            </a:r>
            <a:r>
              <a:rPr lang="de-DE" dirty="0" err="1"/>
              <a:t>semester</a:t>
            </a:r>
            <a:r>
              <a:rPr lang="de-DE" dirty="0"/>
              <a:t> </a:t>
            </a:r>
            <a:r>
              <a:rPr lang="de-DE" dirty="0" err="1"/>
              <a:t>documents</a:t>
            </a:r>
            <a:r>
              <a:rPr lang="de-DE" dirty="0"/>
              <a:t> via </a:t>
            </a:r>
            <a:r>
              <a:rPr lang="de-DE" dirty="0" err="1"/>
              <a:t>post</a:t>
            </a:r>
            <a:r>
              <a:rPr lang="de-DE" dirty="0"/>
              <a:t> </a:t>
            </a:r>
            <a:r>
              <a:rPr lang="de-DE" dirty="0" err="1"/>
              <a:t>mor</a:t>
            </a:r>
            <a:r>
              <a:rPr lang="de-DE" dirty="0"/>
              <a:t> </a:t>
            </a:r>
            <a:r>
              <a:rPr lang="de-DE" dirty="0" err="1"/>
              <a:t>or</a:t>
            </a:r>
            <a:r>
              <a:rPr lang="de-DE" dirty="0"/>
              <a:t> </a:t>
            </a:r>
            <a:r>
              <a:rPr lang="de-DE" dirty="0" err="1"/>
              <a:t>less</a:t>
            </a:r>
            <a:r>
              <a:rPr lang="de-DE" dirty="0"/>
              <a:t> </a:t>
            </a:r>
            <a:r>
              <a:rPr lang="de-DE" dirty="0" err="1"/>
              <a:t>four</a:t>
            </a:r>
            <a:r>
              <a:rPr lang="de-DE" dirty="0"/>
              <a:t> </a:t>
            </a:r>
            <a:r>
              <a:rPr lang="de-DE" dirty="0" err="1"/>
              <a:t>weeks</a:t>
            </a:r>
            <a:r>
              <a:rPr lang="de-DE" dirty="0"/>
              <a:t> after </a:t>
            </a:r>
            <a:r>
              <a:rPr lang="de-DE" dirty="0" err="1"/>
              <a:t>your</a:t>
            </a:r>
            <a:r>
              <a:rPr lang="de-DE" dirty="0"/>
              <a:t> </a:t>
            </a:r>
            <a:r>
              <a:rPr lang="de-DE" dirty="0" err="1"/>
              <a:t>enrollment</a:t>
            </a:r>
            <a:r>
              <a:rPr lang="de-DE" dirty="0"/>
              <a:t> </a:t>
            </a:r>
            <a:r>
              <a:rPr lang="de-DE" dirty="0" err="1"/>
              <a:t>deadline</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26</a:t>
            </a:fld>
            <a:endParaRPr lang="de-DE"/>
          </a:p>
        </p:txBody>
      </p:sp>
    </p:spTree>
    <p:extLst>
      <p:ext uri="{BB962C8B-B14F-4D97-AF65-F5344CB8AC3E}">
        <p14:creationId xmlns:p14="http://schemas.microsoft.com/office/powerpoint/2010/main" val="709055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Is</a:t>
            </a:r>
            <a:r>
              <a:rPr lang="de-DE" dirty="0"/>
              <a:t> </a:t>
            </a:r>
            <a:r>
              <a:rPr lang="de-DE" dirty="0" err="1"/>
              <a:t>there</a:t>
            </a:r>
            <a:r>
              <a:rPr lang="de-DE" dirty="0"/>
              <a:t> </a:t>
            </a:r>
            <a:r>
              <a:rPr lang="de-DE" dirty="0" err="1"/>
              <a:t>anyone</a:t>
            </a:r>
            <a:r>
              <a:rPr lang="de-DE" dirty="0"/>
              <a:t> </a:t>
            </a:r>
            <a:r>
              <a:rPr lang="de-DE" dirty="0" err="1"/>
              <a:t>of</a:t>
            </a:r>
            <a:r>
              <a:rPr lang="de-DE" dirty="0"/>
              <a:t> </a:t>
            </a:r>
            <a:r>
              <a:rPr lang="de-DE" dirty="0" err="1"/>
              <a:t>you</a:t>
            </a:r>
            <a:r>
              <a:rPr lang="de-DE" dirty="0"/>
              <a:t> </a:t>
            </a:r>
            <a:r>
              <a:rPr lang="de-DE" dirty="0" err="1"/>
              <a:t>who‘s</a:t>
            </a:r>
            <a:r>
              <a:rPr lang="de-DE" dirty="0"/>
              <a:t> not </a:t>
            </a:r>
            <a:r>
              <a:rPr lang="de-DE" dirty="0" err="1"/>
              <a:t>enrolled</a:t>
            </a:r>
            <a:r>
              <a:rPr lang="de-DE" dirty="0"/>
              <a:t> </a:t>
            </a:r>
            <a:r>
              <a:rPr lang="de-DE" dirty="0" err="1"/>
              <a:t>yet</a:t>
            </a:r>
            <a:r>
              <a:rPr lang="de-DE" dirty="0"/>
              <a:t>?</a:t>
            </a:r>
          </a:p>
          <a:p>
            <a:endParaRPr lang="de-DE" dirty="0"/>
          </a:p>
          <a:p>
            <a:r>
              <a:rPr lang="de-DE" dirty="0" err="1"/>
              <a:t>When</a:t>
            </a:r>
            <a:r>
              <a:rPr lang="de-DE" dirty="0"/>
              <a:t> </a:t>
            </a:r>
            <a:r>
              <a:rPr lang="de-DE" dirty="0" err="1"/>
              <a:t>you</a:t>
            </a:r>
            <a:r>
              <a:rPr lang="de-DE" dirty="0"/>
              <a:t> </a:t>
            </a:r>
            <a:r>
              <a:rPr lang="de-DE" dirty="0" err="1"/>
              <a:t>are</a:t>
            </a:r>
            <a:r>
              <a:rPr lang="de-DE" dirty="0"/>
              <a:t> </a:t>
            </a:r>
            <a:r>
              <a:rPr lang="de-DE" dirty="0" err="1"/>
              <a:t>accepted</a:t>
            </a:r>
            <a:r>
              <a:rPr lang="de-DE" dirty="0"/>
              <a:t> </a:t>
            </a:r>
            <a:r>
              <a:rPr lang="de-DE" dirty="0" err="1"/>
              <a:t>for</a:t>
            </a:r>
            <a:r>
              <a:rPr lang="de-DE" dirty="0"/>
              <a:t> a </a:t>
            </a:r>
            <a:r>
              <a:rPr lang="de-DE" dirty="0" err="1"/>
              <a:t>playe</a:t>
            </a:r>
            <a:r>
              <a:rPr lang="de-DE" dirty="0"/>
              <a:t> at </a:t>
            </a:r>
            <a:r>
              <a:rPr lang="de-DE" dirty="0" err="1"/>
              <a:t>the</a:t>
            </a:r>
            <a:r>
              <a:rPr lang="de-DE" dirty="0"/>
              <a:t> Uni </a:t>
            </a:r>
            <a:r>
              <a:rPr lang="de-DE" dirty="0" err="1"/>
              <a:t>you</a:t>
            </a:r>
            <a:r>
              <a:rPr lang="de-DE" dirty="0"/>
              <a:t> </a:t>
            </a:r>
            <a:r>
              <a:rPr lang="de-DE" dirty="0" err="1"/>
              <a:t>get</a:t>
            </a:r>
            <a:r>
              <a:rPr lang="de-DE" dirty="0"/>
              <a:t> an </a:t>
            </a:r>
            <a:r>
              <a:rPr lang="de-DE" dirty="0" err="1"/>
              <a:t>acceptance</a:t>
            </a:r>
            <a:r>
              <a:rPr lang="de-DE" dirty="0"/>
              <a:t> </a:t>
            </a:r>
            <a:r>
              <a:rPr lang="de-DE" dirty="0" err="1"/>
              <a:t>letter</a:t>
            </a:r>
            <a:r>
              <a:rPr lang="de-DE" dirty="0"/>
              <a:t>.</a:t>
            </a:r>
          </a:p>
          <a:p>
            <a:r>
              <a:rPr lang="de-DE" dirty="0"/>
              <a:t>This </a:t>
            </a:r>
            <a:r>
              <a:rPr lang="de-DE" dirty="0" err="1"/>
              <a:t>letter</a:t>
            </a:r>
            <a:r>
              <a:rPr lang="de-DE" dirty="0"/>
              <a:t> </a:t>
            </a:r>
            <a:r>
              <a:rPr lang="de-DE" dirty="0" err="1"/>
              <a:t>includes</a:t>
            </a:r>
            <a:r>
              <a:rPr lang="de-DE" dirty="0"/>
              <a:t> an </a:t>
            </a:r>
            <a:r>
              <a:rPr lang="de-DE" dirty="0" err="1"/>
              <a:t>enrollement</a:t>
            </a:r>
            <a:r>
              <a:rPr lang="de-DE" dirty="0"/>
              <a:t> </a:t>
            </a:r>
            <a:r>
              <a:rPr lang="de-DE" dirty="0" err="1"/>
              <a:t>deadline</a:t>
            </a:r>
            <a:r>
              <a:rPr lang="de-DE" dirty="0"/>
              <a:t>.</a:t>
            </a:r>
          </a:p>
          <a:p>
            <a:r>
              <a:rPr lang="de-DE" dirty="0"/>
              <a:t>This </a:t>
            </a:r>
            <a:r>
              <a:rPr lang="de-DE" dirty="0" err="1"/>
              <a:t>deadline</a:t>
            </a:r>
            <a:r>
              <a:rPr lang="de-DE" dirty="0"/>
              <a:t> </a:t>
            </a:r>
            <a:r>
              <a:rPr lang="de-DE" dirty="0" err="1"/>
              <a:t>is</a:t>
            </a:r>
            <a:r>
              <a:rPr lang="de-DE" dirty="0"/>
              <a:t> </a:t>
            </a:r>
            <a:r>
              <a:rPr lang="de-DE" dirty="0" err="1"/>
              <a:t>very</a:t>
            </a:r>
            <a:r>
              <a:rPr lang="de-DE" dirty="0"/>
              <a:t> </a:t>
            </a:r>
            <a:r>
              <a:rPr lang="de-DE" dirty="0" err="1"/>
              <a:t>important</a:t>
            </a:r>
            <a:r>
              <a:rPr lang="de-DE" dirty="0"/>
              <a:t>: </a:t>
            </a:r>
            <a:r>
              <a:rPr lang="de-DE" dirty="0" err="1"/>
              <a:t>If</a:t>
            </a:r>
            <a:r>
              <a:rPr lang="de-DE" dirty="0"/>
              <a:t> </a:t>
            </a:r>
            <a:r>
              <a:rPr lang="de-DE" dirty="0" err="1"/>
              <a:t>you</a:t>
            </a:r>
            <a:r>
              <a:rPr lang="de-DE" dirty="0"/>
              <a:t> </a:t>
            </a:r>
            <a:r>
              <a:rPr lang="de-DE" dirty="0" err="1"/>
              <a:t>don‘t</a:t>
            </a:r>
            <a:r>
              <a:rPr lang="de-DE" dirty="0"/>
              <a:t> </a:t>
            </a:r>
            <a:r>
              <a:rPr lang="de-DE" dirty="0" err="1"/>
              <a:t>meet</a:t>
            </a:r>
            <a:r>
              <a:rPr lang="de-DE" dirty="0"/>
              <a:t> </a:t>
            </a:r>
            <a:r>
              <a:rPr lang="de-DE" dirty="0" err="1"/>
              <a:t>the</a:t>
            </a:r>
            <a:r>
              <a:rPr lang="de-DE" dirty="0"/>
              <a:t> </a:t>
            </a:r>
            <a:r>
              <a:rPr lang="de-DE" dirty="0" err="1"/>
              <a:t>deadline</a:t>
            </a:r>
            <a:r>
              <a:rPr lang="de-DE" dirty="0"/>
              <a:t>, </a:t>
            </a:r>
            <a:r>
              <a:rPr lang="de-DE" dirty="0" err="1"/>
              <a:t>you‘ll</a:t>
            </a:r>
            <a:r>
              <a:rPr lang="de-DE" dirty="0"/>
              <a:t> lose </a:t>
            </a:r>
            <a:r>
              <a:rPr lang="de-DE" dirty="0" err="1"/>
              <a:t>your</a:t>
            </a:r>
            <a:r>
              <a:rPr lang="de-DE" dirty="0"/>
              <a:t> </a:t>
            </a:r>
            <a:r>
              <a:rPr lang="de-DE" dirty="0" err="1"/>
              <a:t>place</a:t>
            </a:r>
            <a:r>
              <a:rPr lang="de-DE" dirty="0"/>
              <a:t> at </a:t>
            </a:r>
            <a:r>
              <a:rPr lang="de-DE" dirty="0" err="1"/>
              <a:t>the</a:t>
            </a:r>
            <a:r>
              <a:rPr lang="de-DE" dirty="0"/>
              <a:t> Uni</a:t>
            </a:r>
          </a:p>
          <a:p>
            <a:endParaRPr lang="de-DE" dirty="0"/>
          </a:p>
          <a:p>
            <a:r>
              <a:rPr lang="de-DE" dirty="0"/>
              <a:t>So </a:t>
            </a:r>
            <a:r>
              <a:rPr lang="de-DE" dirty="0" err="1"/>
              <a:t>one</a:t>
            </a:r>
            <a:r>
              <a:rPr lang="de-DE" dirty="0"/>
              <a:t> </a:t>
            </a:r>
            <a:r>
              <a:rPr lang="de-DE" dirty="0" err="1"/>
              <a:t>you</a:t>
            </a:r>
            <a:r>
              <a:rPr lang="de-DE" dirty="0"/>
              <a:t> </a:t>
            </a:r>
            <a:r>
              <a:rPr lang="de-DE" dirty="0" err="1"/>
              <a:t>got</a:t>
            </a:r>
            <a:r>
              <a:rPr lang="de-DE" dirty="0"/>
              <a:t> </a:t>
            </a:r>
            <a:r>
              <a:rPr lang="de-DE" dirty="0" err="1"/>
              <a:t>your</a:t>
            </a:r>
            <a:r>
              <a:rPr lang="de-DE" dirty="0"/>
              <a:t> </a:t>
            </a:r>
            <a:r>
              <a:rPr lang="de-DE" dirty="0" err="1"/>
              <a:t>acceptance</a:t>
            </a:r>
            <a:r>
              <a:rPr lang="de-DE" dirty="0"/>
              <a:t> </a:t>
            </a:r>
            <a:r>
              <a:rPr lang="de-DE" dirty="0" err="1"/>
              <a:t>letter</a:t>
            </a:r>
            <a:r>
              <a:rPr lang="de-DE" dirty="0"/>
              <a:t> </a:t>
            </a:r>
            <a:r>
              <a:rPr lang="de-DE" dirty="0" err="1"/>
              <a:t>got</a:t>
            </a:r>
            <a:r>
              <a:rPr lang="de-DE" dirty="0"/>
              <a:t> </a:t>
            </a:r>
            <a:r>
              <a:rPr lang="de-DE" dirty="0" err="1"/>
              <a:t>to</a:t>
            </a:r>
            <a:r>
              <a:rPr lang="de-DE" dirty="0"/>
              <a:t> Stine and </a:t>
            </a:r>
            <a:r>
              <a:rPr lang="de-DE" dirty="0" err="1"/>
              <a:t>click</a:t>
            </a:r>
            <a:r>
              <a:rPr lang="de-DE" dirty="0"/>
              <a:t> on….</a:t>
            </a:r>
          </a:p>
          <a:p>
            <a:endParaRPr lang="de-DE" dirty="0"/>
          </a:p>
          <a:p>
            <a:r>
              <a:rPr lang="de-DE" dirty="0"/>
              <a:t>After </a:t>
            </a:r>
            <a:r>
              <a:rPr lang="de-DE" dirty="0" err="1"/>
              <a:t>you</a:t>
            </a:r>
            <a:r>
              <a:rPr lang="de-DE" dirty="0"/>
              <a:t> </a:t>
            </a:r>
            <a:r>
              <a:rPr lang="de-DE" dirty="0" err="1"/>
              <a:t>did</a:t>
            </a:r>
            <a:r>
              <a:rPr lang="de-DE" dirty="0"/>
              <a:t> </a:t>
            </a:r>
            <a:r>
              <a:rPr lang="de-DE" dirty="0" err="1"/>
              <a:t>your</a:t>
            </a:r>
            <a:r>
              <a:rPr lang="de-DE" dirty="0"/>
              <a:t> online </a:t>
            </a:r>
            <a:r>
              <a:rPr lang="de-DE" dirty="0" err="1"/>
              <a:t>enrollemnt</a:t>
            </a:r>
            <a:r>
              <a:rPr lang="de-DE" dirty="0"/>
              <a:t>, </a:t>
            </a:r>
            <a:r>
              <a:rPr lang="de-DE" dirty="0" err="1"/>
              <a:t>you‘ll</a:t>
            </a:r>
            <a:r>
              <a:rPr lang="de-DE" dirty="0"/>
              <a:t> </a:t>
            </a:r>
            <a:r>
              <a:rPr lang="de-DE" dirty="0" err="1"/>
              <a:t>receive</a:t>
            </a:r>
            <a:r>
              <a:rPr lang="de-DE" dirty="0"/>
              <a:t> </a:t>
            </a:r>
            <a:r>
              <a:rPr lang="de-DE" dirty="0" err="1"/>
              <a:t>your</a:t>
            </a:r>
            <a:r>
              <a:rPr lang="de-DE" dirty="0"/>
              <a:t> </a:t>
            </a:r>
            <a:r>
              <a:rPr lang="de-DE" dirty="0" err="1"/>
              <a:t>provisional</a:t>
            </a:r>
            <a:r>
              <a:rPr lang="de-DE" dirty="0"/>
              <a:t> </a:t>
            </a:r>
            <a:r>
              <a:rPr lang="de-DE" dirty="0" err="1"/>
              <a:t>semester</a:t>
            </a:r>
            <a:r>
              <a:rPr lang="de-DE" dirty="0"/>
              <a:t> </a:t>
            </a:r>
            <a:r>
              <a:rPr lang="de-DE" dirty="0" err="1"/>
              <a:t>documents</a:t>
            </a:r>
            <a:r>
              <a:rPr lang="de-DE" dirty="0"/>
              <a:t> via </a:t>
            </a:r>
            <a:r>
              <a:rPr lang="de-DE" dirty="0" err="1"/>
              <a:t>post</a:t>
            </a:r>
            <a:r>
              <a:rPr lang="de-DE" dirty="0"/>
              <a:t> </a:t>
            </a:r>
            <a:r>
              <a:rPr lang="de-DE" dirty="0" err="1"/>
              <a:t>mor</a:t>
            </a:r>
            <a:r>
              <a:rPr lang="de-DE" dirty="0"/>
              <a:t> </a:t>
            </a:r>
            <a:r>
              <a:rPr lang="de-DE" dirty="0" err="1"/>
              <a:t>or</a:t>
            </a:r>
            <a:r>
              <a:rPr lang="de-DE" dirty="0"/>
              <a:t> </a:t>
            </a:r>
            <a:r>
              <a:rPr lang="de-DE" dirty="0" err="1"/>
              <a:t>less</a:t>
            </a:r>
            <a:r>
              <a:rPr lang="de-DE" dirty="0"/>
              <a:t> </a:t>
            </a:r>
            <a:r>
              <a:rPr lang="de-DE" dirty="0" err="1"/>
              <a:t>four</a:t>
            </a:r>
            <a:r>
              <a:rPr lang="de-DE" dirty="0"/>
              <a:t> </a:t>
            </a:r>
            <a:r>
              <a:rPr lang="de-DE" dirty="0" err="1"/>
              <a:t>weeks</a:t>
            </a:r>
            <a:r>
              <a:rPr lang="de-DE" dirty="0"/>
              <a:t> after </a:t>
            </a:r>
            <a:r>
              <a:rPr lang="de-DE" dirty="0" err="1"/>
              <a:t>your</a:t>
            </a:r>
            <a:r>
              <a:rPr lang="de-DE" dirty="0"/>
              <a:t> </a:t>
            </a:r>
            <a:r>
              <a:rPr lang="de-DE" dirty="0" err="1"/>
              <a:t>enrollment</a:t>
            </a:r>
            <a:r>
              <a:rPr lang="de-DE" dirty="0"/>
              <a:t> </a:t>
            </a:r>
            <a:r>
              <a:rPr lang="de-DE" dirty="0" err="1"/>
              <a:t>deadline</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27</a:t>
            </a:fld>
            <a:endParaRPr lang="de-DE"/>
          </a:p>
        </p:txBody>
      </p:sp>
    </p:spTree>
    <p:extLst>
      <p:ext uri="{BB962C8B-B14F-4D97-AF65-F5344CB8AC3E}">
        <p14:creationId xmlns:p14="http://schemas.microsoft.com/office/powerpoint/2010/main" val="2292072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Then</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transfer</a:t>
            </a:r>
            <a:r>
              <a:rPr lang="de-DE" dirty="0"/>
              <a:t> </a:t>
            </a:r>
            <a:r>
              <a:rPr lang="de-DE" dirty="0" err="1"/>
              <a:t>the</a:t>
            </a:r>
            <a:r>
              <a:rPr lang="de-DE" dirty="0"/>
              <a:t> </a:t>
            </a:r>
            <a:r>
              <a:rPr lang="de-DE" dirty="0" err="1"/>
              <a:t>semester</a:t>
            </a:r>
            <a:r>
              <a:rPr lang="de-DE" dirty="0"/>
              <a:t> </a:t>
            </a:r>
            <a:r>
              <a:rPr lang="de-DE" dirty="0" err="1"/>
              <a:t>contribution</a:t>
            </a:r>
            <a:endParaRPr lang="de-DE" dirty="0"/>
          </a:p>
          <a:p>
            <a:endParaRPr lang="de-DE" dirty="0"/>
          </a:p>
          <a:p>
            <a:endParaRPr lang="de-DE" dirty="0"/>
          </a:p>
          <a:p>
            <a:r>
              <a:rPr lang="de-DE" dirty="0"/>
              <a:t>Also, </a:t>
            </a:r>
            <a:r>
              <a:rPr lang="de-DE" dirty="0" err="1"/>
              <a:t>you</a:t>
            </a:r>
            <a:r>
              <a:rPr lang="de-DE" dirty="0"/>
              <a:t> </a:t>
            </a:r>
            <a:r>
              <a:rPr lang="de-DE" dirty="0" err="1"/>
              <a:t>have</a:t>
            </a:r>
            <a:r>
              <a:rPr lang="de-DE" dirty="0"/>
              <a:t> </a:t>
            </a:r>
            <a:r>
              <a:rPr lang="de-DE" dirty="0" err="1"/>
              <a:t>to</a:t>
            </a:r>
            <a:r>
              <a:rPr lang="de-DE" dirty="0"/>
              <a:t> </a:t>
            </a:r>
            <a:r>
              <a:rPr lang="de-DE" dirty="0" err="1"/>
              <a:t>proof</a:t>
            </a:r>
            <a:r>
              <a:rPr lang="de-DE" dirty="0"/>
              <a:t> </a:t>
            </a:r>
            <a:r>
              <a:rPr lang="de-DE" dirty="0" err="1"/>
              <a:t>your</a:t>
            </a:r>
            <a:r>
              <a:rPr lang="de-DE" dirty="0"/>
              <a:t> </a:t>
            </a:r>
            <a:r>
              <a:rPr lang="de-DE" dirty="0" err="1"/>
              <a:t>health</a:t>
            </a:r>
            <a:r>
              <a:rPr lang="de-DE" dirty="0"/>
              <a:t> </a:t>
            </a:r>
            <a:r>
              <a:rPr lang="de-DE" dirty="0" err="1"/>
              <a:t>insurance</a:t>
            </a:r>
            <a:endParaRPr lang="de-DE" dirty="0"/>
          </a:p>
          <a:p>
            <a:endParaRPr lang="de-DE" dirty="0"/>
          </a:p>
          <a:p>
            <a:r>
              <a:rPr lang="de-DE" dirty="0" err="1"/>
              <a:t>When</a:t>
            </a:r>
            <a:r>
              <a:rPr lang="de-DE" dirty="0"/>
              <a:t> </a:t>
            </a:r>
            <a:r>
              <a:rPr lang="de-DE" dirty="0" err="1"/>
              <a:t>you</a:t>
            </a:r>
            <a:r>
              <a:rPr lang="de-DE" dirty="0"/>
              <a:t> </a:t>
            </a:r>
            <a:r>
              <a:rPr lang="de-DE" dirty="0" err="1"/>
              <a:t>have</a:t>
            </a:r>
            <a:r>
              <a:rPr lang="de-DE" dirty="0"/>
              <a:t> a German </a:t>
            </a:r>
            <a:r>
              <a:rPr lang="de-DE" dirty="0" err="1"/>
              <a:t>provider</a:t>
            </a:r>
            <a:r>
              <a:rPr lang="de-DE" dirty="0"/>
              <a:t>: </a:t>
            </a:r>
            <a:r>
              <a:rPr lang="de-DE" dirty="0" err="1"/>
              <a:t>the</a:t>
            </a:r>
            <a:r>
              <a:rPr lang="de-DE" dirty="0"/>
              <a:t> </a:t>
            </a:r>
            <a:r>
              <a:rPr lang="de-DE" dirty="0" err="1"/>
              <a:t>provider</a:t>
            </a:r>
            <a:r>
              <a:rPr lang="de-DE" dirty="0"/>
              <a:t> </a:t>
            </a:r>
            <a:r>
              <a:rPr lang="de-DE" dirty="0" err="1"/>
              <a:t>inform</a:t>
            </a:r>
            <a:r>
              <a:rPr lang="de-DE" dirty="0"/>
              <a:t> </a:t>
            </a:r>
            <a:r>
              <a:rPr lang="de-DE" dirty="0" err="1"/>
              <a:t>the</a:t>
            </a:r>
            <a:r>
              <a:rPr lang="de-DE" dirty="0"/>
              <a:t> Uni and </a:t>
            </a:r>
            <a:r>
              <a:rPr lang="de-DE" dirty="0" err="1"/>
              <a:t>you</a:t>
            </a:r>
            <a:r>
              <a:rPr lang="de-DE" dirty="0"/>
              <a:t> </a:t>
            </a:r>
            <a:r>
              <a:rPr lang="de-DE" dirty="0" err="1"/>
              <a:t>don‘t</a:t>
            </a:r>
            <a:r>
              <a:rPr lang="de-DE" dirty="0"/>
              <a:t> </a:t>
            </a:r>
            <a:r>
              <a:rPr lang="de-DE" dirty="0" err="1"/>
              <a:t>need</a:t>
            </a:r>
            <a:r>
              <a:rPr lang="de-DE" dirty="0"/>
              <a:t> </a:t>
            </a:r>
            <a:r>
              <a:rPr lang="de-DE" dirty="0" err="1"/>
              <a:t>to</a:t>
            </a:r>
            <a:r>
              <a:rPr lang="de-DE" dirty="0"/>
              <a:t> do </a:t>
            </a:r>
            <a:r>
              <a:rPr lang="de-DE" dirty="0" err="1"/>
              <a:t>anything</a:t>
            </a:r>
            <a:r>
              <a:rPr lang="de-DE" dirty="0"/>
              <a:t> </a:t>
            </a:r>
            <a:r>
              <a:rPr lang="de-DE" dirty="0" err="1"/>
              <a:t>here</a:t>
            </a:r>
            <a:endParaRPr lang="de-DE" dirty="0"/>
          </a:p>
          <a:p>
            <a:endParaRPr lang="de-DE" dirty="0"/>
          </a:p>
          <a:p>
            <a:r>
              <a:rPr lang="de-DE" dirty="0" err="1"/>
              <a:t>If</a:t>
            </a:r>
            <a:r>
              <a:rPr lang="de-DE" dirty="0"/>
              <a:t> </a:t>
            </a:r>
            <a:r>
              <a:rPr lang="de-DE" dirty="0" err="1"/>
              <a:t>you</a:t>
            </a:r>
            <a:r>
              <a:rPr lang="de-DE" dirty="0"/>
              <a:t> </a:t>
            </a:r>
            <a:r>
              <a:rPr lang="de-DE" dirty="0" err="1"/>
              <a:t>have</a:t>
            </a:r>
            <a:r>
              <a:rPr lang="de-DE" dirty="0"/>
              <a:t> a private </a:t>
            </a:r>
            <a:r>
              <a:rPr lang="de-DE" dirty="0" err="1"/>
              <a:t>insurance</a:t>
            </a:r>
            <a:r>
              <a:rPr lang="de-DE" dirty="0"/>
              <a:t> </a:t>
            </a:r>
            <a:r>
              <a:rPr lang="de-DE" dirty="0" err="1"/>
              <a:t>or</a:t>
            </a:r>
            <a:r>
              <a:rPr lang="de-DE" dirty="0"/>
              <a:t> </a:t>
            </a:r>
            <a:r>
              <a:rPr lang="de-DE" dirty="0" err="1"/>
              <a:t>are</a:t>
            </a:r>
            <a:r>
              <a:rPr lang="de-DE" dirty="0"/>
              <a:t> a </a:t>
            </a:r>
            <a:r>
              <a:rPr lang="de-DE" dirty="0" err="1"/>
              <a:t>member</a:t>
            </a:r>
            <a:r>
              <a:rPr lang="de-DE" dirty="0"/>
              <a:t> </a:t>
            </a:r>
            <a:r>
              <a:rPr lang="de-DE" dirty="0" err="1"/>
              <a:t>of</a:t>
            </a:r>
            <a:r>
              <a:rPr lang="de-DE" dirty="0"/>
              <a:t> EHIC: The </a:t>
            </a:r>
            <a:r>
              <a:rPr lang="de-DE" dirty="0" err="1"/>
              <a:t>provider</a:t>
            </a:r>
            <a:r>
              <a:rPr lang="de-DE" dirty="0"/>
              <a:t> </a:t>
            </a:r>
            <a:r>
              <a:rPr lang="de-DE" dirty="0" err="1"/>
              <a:t>has</a:t>
            </a:r>
            <a:r>
              <a:rPr lang="de-DE" dirty="0"/>
              <a:t> </a:t>
            </a:r>
            <a:r>
              <a:rPr lang="de-DE" dirty="0" err="1"/>
              <a:t>to</a:t>
            </a:r>
            <a:r>
              <a:rPr lang="de-DE" dirty="0"/>
              <a:t> </a:t>
            </a:r>
            <a:r>
              <a:rPr lang="de-DE" dirty="0" err="1"/>
              <a:t>notify</a:t>
            </a:r>
            <a:r>
              <a:rPr lang="de-DE" dirty="0"/>
              <a:t> Uni Hamburg </a:t>
            </a:r>
            <a:r>
              <a:rPr lang="de-DE" dirty="0" err="1"/>
              <a:t>that</a:t>
            </a:r>
            <a:r>
              <a:rPr lang="de-DE" dirty="0"/>
              <a:t> </a:t>
            </a:r>
            <a:r>
              <a:rPr lang="de-DE" dirty="0" err="1"/>
              <a:t>the</a:t>
            </a:r>
            <a:r>
              <a:rPr lang="de-DE" dirty="0"/>
              <a:t> </a:t>
            </a:r>
            <a:r>
              <a:rPr lang="de-DE" dirty="0" err="1"/>
              <a:t>student</a:t>
            </a:r>
            <a:r>
              <a:rPr lang="de-DE" dirty="0"/>
              <a:t> </a:t>
            </a:r>
            <a:r>
              <a:rPr lang="de-DE" dirty="0" err="1"/>
              <a:t>is</a:t>
            </a:r>
            <a:r>
              <a:rPr lang="de-DE" dirty="0"/>
              <a:t> </a:t>
            </a:r>
            <a:r>
              <a:rPr lang="de-DE" dirty="0" err="1"/>
              <a:t>exempt</a:t>
            </a:r>
            <a:r>
              <a:rPr lang="de-DE" dirty="0"/>
              <a:t> </a:t>
            </a:r>
            <a:r>
              <a:rPr lang="de-DE" dirty="0" err="1"/>
              <a:t>from</a:t>
            </a:r>
            <a:r>
              <a:rPr lang="de-DE" dirty="0"/>
              <a:t> German </a:t>
            </a:r>
            <a:r>
              <a:rPr lang="de-DE" dirty="0" err="1"/>
              <a:t>public</a:t>
            </a:r>
            <a:r>
              <a:rPr lang="de-DE" dirty="0"/>
              <a:t> </a:t>
            </a:r>
            <a:r>
              <a:rPr lang="de-DE" dirty="0" err="1"/>
              <a:t>health</a:t>
            </a:r>
            <a:r>
              <a:rPr lang="de-DE" dirty="0"/>
              <a:t> </a:t>
            </a:r>
            <a:r>
              <a:rPr lang="de-DE" dirty="0" err="1"/>
              <a:t>insurance</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28</a:t>
            </a:fld>
            <a:endParaRPr lang="de-DE"/>
          </a:p>
        </p:txBody>
      </p:sp>
    </p:spTree>
    <p:extLst>
      <p:ext uri="{BB962C8B-B14F-4D97-AF65-F5344CB8AC3E}">
        <p14:creationId xmlns:p14="http://schemas.microsoft.com/office/powerpoint/2010/main" val="2987136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Then</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transfer</a:t>
            </a:r>
            <a:r>
              <a:rPr lang="de-DE" dirty="0"/>
              <a:t> </a:t>
            </a:r>
            <a:r>
              <a:rPr lang="de-DE" dirty="0" err="1"/>
              <a:t>the</a:t>
            </a:r>
            <a:r>
              <a:rPr lang="de-DE" dirty="0"/>
              <a:t> </a:t>
            </a:r>
            <a:r>
              <a:rPr lang="de-DE" dirty="0" err="1"/>
              <a:t>semester</a:t>
            </a:r>
            <a:r>
              <a:rPr lang="de-DE" dirty="0"/>
              <a:t> </a:t>
            </a:r>
            <a:r>
              <a:rPr lang="de-DE" dirty="0" err="1"/>
              <a:t>contribution</a:t>
            </a:r>
            <a:endParaRPr lang="de-DE" dirty="0"/>
          </a:p>
          <a:p>
            <a:endParaRPr lang="de-DE" dirty="0"/>
          </a:p>
          <a:p>
            <a:endParaRPr lang="de-DE" dirty="0"/>
          </a:p>
          <a:p>
            <a:r>
              <a:rPr lang="de-DE" dirty="0"/>
              <a:t>Also, </a:t>
            </a:r>
            <a:r>
              <a:rPr lang="de-DE" dirty="0" err="1"/>
              <a:t>you</a:t>
            </a:r>
            <a:r>
              <a:rPr lang="de-DE" dirty="0"/>
              <a:t> </a:t>
            </a:r>
            <a:r>
              <a:rPr lang="de-DE" dirty="0" err="1"/>
              <a:t>have</a:t>
            </a:r>
            <a:r>
              <a:rPr lang="de-DE" dirty="0"/>
              <a:t> </a:t>
            </a:r>
            <a:r>
              <a:rPr lang="de-DE" dirty="0" err="1"/>
              <a:t>to</a:t>
            </a:r>
            <a:r>
              <a:rPr lang="de-DE" dirty="0"/>
              <a:t> </a:t>
            </a:r>
            <a:r>
              <a:rPr lang="de-DE" dirty="0" err="1"/>
              <a:t>proof</a:t>
            </a:r>
            <a:r>
              <a:rPr lang="de-DE" dirty="0"/>
              <a:t> </a:t>
            </a:r>
            <a:r>
              <a:rPr lang="de-DE" dirty="0" err="1"/>
              <a:t>your</a:t>
            </a:r>
            <a:r>
              <a:rPr lang="de-DE" dirty="0"/>
              <a:t> </a:t>
            </a:r>
            <a:r>
              <a:rPr lang="de-DE" dirty="0" err="1"/>
              <a:t>health</a:t>
            </a:r>
            <a:r>
              <a:rPr lang="de-DE" dirty="0"/>
              <a:t> </a:t>
            </a:r>
            <a:r>
              <a:rPr lang="de-DE" dirty="0" err="1"/>
              <a:t>insurance</a:t>
            </a:r>
            <a:endParaRPr lang="de-DE" dirty="0"/>
          </a:p>
          <a:p>
            <a:endParaRPr lang="de-DE" dirty="0"/>
          </a:p>
          <a:p>
            <a:r>
              <a:rPr lang="de-DE" dirty="0" err="1"/>
              <a:t>When</a:t>
            </a:r>
            <a:r>
              <a:rPr lang="de-DE" dirty="0"/>
              <a:t> </a:t>
            </a:r>
            <a:r>
              <a:rPr lang="de-DE" dirty="0" err="1"/>
              <a:t>you</a:t>
            </a:r>
            <a:r>
              <a:rPr lang="de-DE" dirty="0"/>
              <a:t> </a:t>
            </a:r>
            <a:r>
              <a:rPr lang="de-DE" dirty="0" err="1"/>
              <a:t>have</a:t>
            </a:r>
            <a:r>
              <a:rPr lang="de-DE" dirty="0"/>
              <a:t> a German </a:t>
            </a:r>
            <a:r>
              <a:rPr lang="de-DE" dirty="0" err="1"/>
              <a:t>provider</a:t>
            </a:r>
            <a:r>
              <a:rPr lang="de-DE" dirty="0"/>
              <a:t>: </a:t>
            </a:r>
            <a:r>
              <a:rPr lang="de-DE" dirty="0" err="1"/>
              <a:t>the</a:t>
            </a:r>
            <a:r>
              <a:rPr lang="de-DE" dirty="0"/>
              <a:t> </a:t>
            </a:r>
            <a:r>
              <a:rPr lang="de-DE" dirty="0" err="1"/>
              <a:t>provider</a:t>
            </a:r>
            <a:r>
              <a:rPr lang="de-DE" dirty="0"/>
              <a:t> </a:t>
            </a:r>
            <a:r>
              <a:rPr lang="de-DE" dirty="0" err="1"/>
              <a:t>inform</a:t>
            </a:r>
            <a:r>
              <a:rPr lang="de-DE" dirty="0"/>
              <a:t> </a:t>
            </a:r>
            <a:r>
              <a:rPr lang="de-DE" dirty="0" err="1"/>
              <a:t>the</a:t>
            </a:r>
            <a:r>
              <a:rPr lang="de-DE" dirty="0"/>
              <a:t> Uni and </a:t>
            </a:r>
            <a:r>
              <a:rPr lang="de-DE" dirty="0" err="1"/>
              <a:t>you</a:t>
            </a:r>
            <a:r>
              <a:rPr lang="de-DE" dirty="0"/>
              <a:t> </a:t>
            </a:r>
            <a:r>
              <a:rPr lang="de-DE" dirty="0" err="1"/>
              <a:t>don‘t</a:t>
            </a:r>
            <a:r>
              <a:rPr lang="de-DE" dirty="0"/>
              <a:t> </a:t>
            </a:r>
            <a:r>
              <a:rPr lang="de-DE" dirty="0" err="1"/>
              <a:t>need</a:t>
            </a:r>
            <a:r>
              <a:rPr lang="de-DE" dirty="0"/>
              <a:t> </a:t>
            </a:r>
            <a:r>
              <a:rPr lang="de-DE" dirty="0" err="1"/>
              <a:t>to</a:t>
            </a:r>
            <a:r>
              <a:rPr lang="de-DE" dirty="0"/>
              <a:t> do </a:t>
            </a:r>
            <a:r>
              <a:rPr lang="de-DE" dirty="0" err="1"/>
              <a:t>anything</a:t>
            </a:r>
            <a:r>
              <a:rPr lang="de-DE" dirty="0"/>
              <a:t> </a:t>
            </a:r>
            <a:r>
              <a:rPr lang="de-DE" dirty="0" err="1"/>
              <a:t>here</a:t>
            </a:r>
            <a:endParaRPr lang="de-DE" dirty="0"/>
          </a:p>
          <a:p>
            <a:endParaRPr lang="de-DE" dirty="0"/>
          </a:p>
          <a:p>
            <a:r>
              <a:rPr lang="de-DE" dirty="0" err="1"/>
              <a:t>If</a:t>
            </a:r>
            <a:r>
              <a:rPr lang="de-DE" dirty="0"/>
              <a:t> </a:t>
            </a:r>
            <a:r>
              <a:rPr lang="de-DE" dirty="0" err="1"/>
              <a:t>you</a:t>
            </a:r>
            <a:r>
              <a:rPr lang="de-DE" dirty="0"/>
              <a:t> </a:t>
            </a:r>
            <a:r>
              <a:rPr lang="de-DE" dirty="0" err="1"/>
              <a:t>have</a:t>
            </a:r>
            <a:r>
              <a:rPr lang="de-DE" dirty="0"/>
              <a:t> a private </a:t>
            </a:r>
            <a:r>
              <a:rPr lang="de-DE" dirty="0" err="1"/>
              <a:t>insurance</a:t>
            </a:r>
            <a:r>
              <a:rPr lang="de-DE" dirty="0"/>
              <a:t> </a:t>
            </a:r>
            <a:r>
              <a:rPr lang="de-DE" dirty="0" err="1"/>
              <a:t>or</a:t>
            </a:r>
            <a:r>
              <a:rPr lang="de-DE" dirty="0"/>
              <a:t> </a:t>
            </a:r>
            <a:r>
              <a:rPr lang="de-DE" dirty="0" err="1"/>
              <a:t>are</a:t>
            </a:r>
            <a:r>
              <a:rPr lang="de-DE" dirty="0"/>
              <a:t> a </a:t>
            </a:r>
            <a:r>
              <a:rPr lang="de-DE" dirty="0" err="1"/>
              <a:t>member</a:t>
            </a:r>
            <a:r>
              <a:rPr lang="de-DE" dirty="0"/>
              <a:t> </a:t>
            </a:r>
            <a:r>
              <a:rPr lang="de-DE" dirty="0" err="1"/>
              <a:t>of</a:t>
            </a:r>
            <a:r>
              <a:rPr lang="de-DE" dirty="0"/>
              <a:t> EHIC: The </a:t>
            </a:r>
            <a:r>
              <a:rPr lang="de-DE" dirty="0" err="1"/>
              <a:t>provider</a:t>
            </a:r>
            <a:r>
              <a:rPr lang="de-DE" dirty="0"/>
              <a:t> </a:t>
            </a:r>
            <a:r>
              <a:rPr lang="de-DE" dirty="0" err="1"/>
              <a:t>has</a:t>
            </a:r>
            <a:r>
              <a:rPr lang="de-DE" dirty="0"/>
              <a:t> </a:t>
            </a:r>
            <a:r>
              <a:rPr lang="de-DE" dirty="0" err="1"/>
              <a:t>to</a:t>
            </a:r>
            <a:r>
              <a:rPr lang="de-DE" dirty="0"/>
              <a:t> </a:t>
            </a:r>
            <a:r>
              <a:rPr lang="de-DE" dirty="0" err="1"/>
              <a:t>notify</a:t>
            </a:r>
            <a:r>
              <a:rPr lang="de-DE" dirty="0"/>
              <a:t> Uni Hamburg </a:t>
            </a:r>
            <a:r>
              <a:rPr lang="de-DE" dirty="0" err="1"/>
              <a:t>that</a:t>
            </a:r>
            <a:r>
              <a:rPr lang="de-DE" dirty="0"/>
              <a:t> </a:t>
            </a:r>
            <a:r>
              <a:rPr lang="de-DE" dirty="0" err="1"/>
              <a:t>the</a:t>
            </a:r>
            <a:r>
              <a:rPr lang="de-DE" dirty="0"/>
              <a:t> </a:t>
            </a:r>
            <a:r>
              <a:rPr lang="de-DE" dirty="0" err="1"/>
              <a:t>student</a:t>
            </a:r>
            <a:r>
              <a:rPr lang="de-DE" dirty="0"/>
              <a:t> </a:t>
            </a:r>
            <a:r>
              <a:rPr lang="de-DE" dirty="0" err="1"/>
              <a:t>is</a:t>
            </a:r>
            <a:r>
              <a:rPr lang="de-DE" dirty="0"/>
              <a:t> </a:t>
            </a:r>
            <a:r>
              <a:rPr lang="de-DE" dirty="0" err="1"/>
              <a:t>exempt</a:t>
            </a:r>
            <a:r>
              <a:rPr lang="de-DE" dirty="0"/>
              <a:t> </a:t>
            </a:r>
            <a:r>
              <a:rPr lang="de-DE" dirty="0" err="1"/>
              <a:t>from</a:t>
            </a:r>
            <a:r>
              <a:rPr lang="de-DE" dirty="0"/>
              <a:t> German </a:t>
            </a:r>
            <a:r>
              <a:rPr lang="de-DE" dirty="0" err="1"/>
              <a:t>public</a:t>
            </a:r>
            <a:r>
              <a:rPr lang="de-DE" dirty="0"/>
              <a:t> </a:t>
            </a:r>
            <a:r>
              <a:rPr lang="de-DE" dirty="0" err="1"/>
              <a:t>health</a:t>
            </a:r>
            <a:r>
              <a:rPr lang="de-DE" dirty="0"/>
              <a:t> </a:t>
            </a:r>
            <a:r>
              <a:rPr lang="de-DE" dirty="0" err="1"/>
              <a:t>insurance</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29</a:t>
            </a:fld>
            <a:endParaRPr lang="de-DE"/>
          </a:p>
        </p:txBody>
      </p:sp>
    </p:spTree>
    <p:extLst>
      <p:ext uri="{BB962C8B-B14F-4D97-AF65-F5344CB8AC3E}">
        <p14:creationId xmlns:p14="http://schemas.microsoft.com/office/powerpoint/2010/main" val="3085961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After </a:t>
            </a:r>
            <a:r>
              <a:rPr lang="de-DE" dirty="0" err="1"/>
              <a:t>you</a:t>
            </a:r>
            <a:r>
              <a:rPr lang="de-DE" dirty="0"/>
              <a:t> </a:t>
            </a:r>
            <a:r>
              <a:rPr lang="de-DE" dirty="0" err="1"/>
              <a:t>uploaded</a:t>
            </a:r>
            <a:r>
              <a:rPr lang="de-DE" dirty="0"/>
              <a:t> all </a:t>
            </a:r>
            <a:r>
              <a:rPr lang="de-DE" dirty="0" err="1"/>
              <a:t>the</a:t>
            </a:r>
            <a:r>
              <a:rPr lang="de-DE" dirty="0"/>
              <a:t> </a:t>
            </a:r>
            <a:r>
              <a:rPr lang="de-DE" dirty="0" err="1"/>
              <a:t>required</a:t>
            </a:r>
            <a:r>
              <a:rPr lang="de-DE" dirty="0"/>
              <a:t> </a:t>
            </a:r>
            <a:r>
              <a:rPr lang="de-DE" dirty="0" err="1"/>
              <a:t>documets</a:t>
            </a:r>
            <a:r>
              <a:rPr lang="de-DE" dirty="0"/>
              <a:t> and </a:t>
            </a:r>
            <a:r>
              <a:rPr lang="de-DE" dirty="0" err="1"/>
              <a:t>especially</a:t>
            </a:r>
            <a:r>
              <a:rPr lang="de-DE" dirty="0"/>
              <a:t> </a:t>
            </a:r>
            <a:r>
              <a:rPr lang="de-DE" dirty="0" err="1"/>
              <a:t>your</a:t>
            </a:r>
            <a:r>
              <a:rPr lang="de-DE" dirty="0"/>
              <a:t> </a:t>
            </a:r>
            <a:r>
              <a:rPr lang="de-DE" dirty="0" err="1"/>
              <a:t>proof</a:t>
            </a:r>
            <a:r>
              <a:rPr lang="de-DE" dirty="0"/>
              <a:t> </a:t>
            </a:r>
            <a:r>
              <a:rPr lang="de-DE" dirty="0" err="1"/>
              <a:t>of</a:t>
            </a:r>
            <a:r>
              <a:rPr lang="de-DE" dirty="0"/>
              <a:t> German </a:t>
            </a:r>
            <a:r>
              <a:rPr lang="de-DE" dirty="0" err="1"/>
              <a:t>language</a:t>
            </a:r>
            <a:r>
              <a:rPr lang="de-DE" dirty="0"/>
              <a:t> </a:t>
            </a:r>
            <a:r>
              <a:rPr lang="de-DE" dirty="0" err="1"/>
              <a:t>proficiency</a:t>
            </a:r>
            <a:r>
              <a:rPr lang="de-DE" dirty="0"/>
              <a:t>, after </a:t>
            </a:r>
            <a:r>
              <a:rPr lang="de-DE" dirty="0" err="1"/>
              <a:t>you</a:t>
            </a:r>
            <a:r>
              <a:rPr lang="de-DE" dirty="0"/>
              <a:t> </a:t>
            </a:r>
            <a:r>
              <a:rPr lang="de-DE" dirty="0" err="1"/>
              <a:t>payed</a:t>
            </a:r>
            <a:r>
              <a:rPr lang="de-DE" dirty="0"/>
              <a:t> </a:t>
            </a:r>
            <a:r>
              <a:rPr lang="de-DE" dirty="0" err="1"/>
              <a:t>the</a:t>
            </a:r>
            <a:r>
              <a:rPr lang="de-DE" dirty="0"/>
              <a:t> </a:t>
            </a:r>
            <a:r>
              <a:rPr lang="de-DE" dirty="0" err="1"/>
              <a:t>semester</a:t>
            </a:r>
            <a:r>
              <a:rPr lang="de-DE" dirty="0"/>
              <a:t> </a:t>
            </a:r>
            <a:r>
              <a:rPr lang="de-DE" dirty="0" err="1"/>
              <a:t>contribution</a:t>
            </a:r>
            <a:r>
              <a:rPr lang="de-DE" dirty="0"/>
              <a:t> and </a:t>
            </a:r>
            <a:r>
              <a:rPr lang="de-DE" dirty="0" err="1"/>
              <a:t>the</a:t>
            </a:r>
            <a:r>
              <a:rPr lang="de-DE" dirty="0"/>
              <a:t> Uni </a:t>
            </a:r>
            <a:r>
              <a:rPr lang="de-DE" dirty="0" err="1"/>
              <a:t>received</a:t>
            </a:r>
            <a:r>
              <a:rPr lang="de-DE" dirty="0"/>
              <a:t> </a:t>
            </a:r>
            <a:r>
              <a:rPr lang="de-DE" dirty="0" err="1"/>
              <a:t>the</a:t>
            </a:r>
            <a:r>
              <a:rPr lang="de-DE" dirty="0"/>
              <a:t> </a:t>
            </a:r>
            <a:r>
              <a:rPr lang="de-DE" dirty="0" err="1"/>
              <a:t>proof</a:t>
            </a:r>
            <a:r>
              <a:rPr lang="de-DE" dirty="0"/>
              <a:t> </a:t>
            </a:r>
            <a:r>
              <a:rPr lang="de-DE" dirty="0" err="1"/>
              <a:t>of</a:t>
            </a:r>
            <a:r>
              <a:rPr lang="de-DE" dirty="0"/>
              <a:t> </a:t>
            </a:r>
            <a:r>
              <a:rPr lang="de-DE" dirty="0" err="1"/>
              <a:t>your</a:t>
            </a:r>
            <a:r>
              <a:rPr lang="de-DE" dirty="0"/>
              <a:t> </a:t>
            </a:r>
            <a:r>
              <a:rPr lang="de-DE" dirty="0" err="1"/>
              <a:t>health</a:t>
            </a:r>
            <a:r>
              <a:rPr lang="de-DE" dirty="0"/>
              <a:t> </a:t>
            </a:r>
            <a:r>
              <a:rPr lang="de-DE" dirty="0" err="1"/>
              <a:t>insurance</a:t>
            </a:r>
            <a:r>
              <a:rPr lang="de-DE" dirty="0"/>
              <a:t> </a:t>
            </a:r>
            <a:r>
              <a:rPr lang="de-DE" dirty="0" err="1"/>
              <a:t>provider</a:t>
            </a:r>
            <a:endParaRPr lang="de-DE" dirty="0"/>
          </a:p>
          <a:p>
            <a:endParaRPr lang="de-DE" dirty="0"/>
          </a:p>
          <a:p>
            <a:r>
              <a:rPr lang="de-DE" dirty="0" err="1"/>
              <a:t>You</a:t>
            </a:r>
            <a:r>
              <a:rPr lang="de-DE" dirty="0"/>
              <a:t> </a:t>
            </a:r>
            <a:r>
              <a:rPr lang="de-DE" dirty="0" err="1"/>
              <a:t>get</a:t>
            </a:r>
            <a:r>
              <a:rPr lang="de-DE" dirty="0"/>
              <a:t> </a:t>
            </a:r>
            <a:r>
              <a:rPr lang="de-DE" dirty="0" err="1"/>
              <a:t>your</a:t>
            </a:r>
            <a:r>
              <a:rPr lang="de-DE" dirty="0"/>
              <a:t> permanent </a:t>
            </a:r>
            <a:r>
              <a:rPr lang="de-DE" dirty="0" err="1"/>
              <a:t>semster</a:t>
            </a:r>
            <a:r>
              <a:rPr lang="de-DE" dirty="0"/>
              <a:t> </a:t>
            </a:r>
            <a:r>
              <a:rPr lang="de-DE" dirty="0" err="1"/>
              <a:t>documents</a:t>
            </a:r>
            <a:r>
              <a:rPr lang="de-DE" dirty="0"/>
              <a:t>.</a:t>
            </a:r>
          </a:p>
          <a:p>
            <a:endParaRPr lang="de-DE" dirty="0"/>
          </a:p>
          <a:p>
            <a:r>
              <a:rPr lang="de-DE" dirty="0"/>
              <a:t>Via </a:t>
            </a:r>
            <a:r>
              <a:rPr lang="de-DE" dirty="0" err="1"/>
              <a:t>post</a:t>
            </a:r>
            <a:r>
              <a:rPr lang="de-DE" dirty="0"/>
              <a:t>! So </a:t>
            </a:r>
            <a:r>
              <a:rPr lang="de-DE" dirty="0" err="1"/>
              <a:t>if</a:t>
            </a:r>
            <a:r>
              <a:rPr lang="de-DE" dirty="0"/>
              <a:t> </a:t>
            </a:r>
            <a:r>
              <a:rPr lang="de-DE" dirty="0" err="1"/>
              <a:t>you</a:t>
            </a:r>
            <a:r>
              <a:rPr lang="de-DE" dirty="0"/>
              <a:t> </a:t>
            </a:r>
            <a:r>
              <a:rPr lang="de-DE" dirty="0" err="1"/>
              <a:t>move</a:t>
            </a:r>
            <a:r>
              <a:rPr lang="de-DE" dirty="0"/>
              <a:t> </a:t>
            </a:r>
            <a:r>
              <a:rPr lang="de-DE" dirty="0" err="1"/>
              <a:t>make</a:t>
            </a:r>
            <a:r>
              <a:rPr lang="de-DE" dirty="0"/>
              <a:t> </a:t>
            </a:r>
            <a:r>
              <a:rPr lang="de-DE" dirty="0" err="1"/>
              <a:t>sure</a:t>
            </a:r>
            <a:r>
              <a:rPr lang="de-DE" dirty="0"/>
              <a:t> </a:t>
            </a:r>
            <a:r>
              <a:rPr lang="de-DE" dirty="0" err="1"/>
              <a:t>to</a:t>
            </a:r>
            <a:r>
              <a:rPr lang="de-DE" dirty="0"/>
              <a:t> </a:t>
            </a:r>
            <a:r>
              <a:rPr lang="de-DE" dirty="0" err="1"/>
              <a:t>register</a:t>
            </a:r>
            <a:r>
              <a:rPr lang="de-DE" dirty="0"/>
              <a:t> </a:t>
            </a:r>
            <a:r>
              <a:rPr lang="de-DE" dirty="0" err="1"/>
              <a:t>your</a:t>
            </a:r>
            <a:r>
              <a:rPr lang="de-DE" dirty="0"/>
              <a:t> </a:t>
            </a:r>
            <a:r>
              <a:rPr lang="de-DE" dirty="0" err="1"/>
              <a:t>new</a:t>
            </a:r>
            <a:r>
              <a:rPr lang="de-DE" dirty="0"/>
              <a:t> </a:t>
            </a:r>
            <a:r>
              <a:rPr lang="de-DE" dirty="0" err="1"/>
              <a:t>adress</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30</a:t>
            </a:fld>
            <a:endParaRPr lang="de-DE"/>
          </a:p>
        </p:txBody>
      </p:sp>
    </p:spTree>
    <p:extLst>
      <p:ext uri="{BB962C8B-B14F-4D97-AF65-F5344CB8AC3E}">
        <p14:creationId xmlns:p14="http://schemas.microsoft.com/office/powerpoint/2010/main" val="1702193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Semster</a:t>
            </a:r>
            <a:r>
              <a:rPr lang="de-DE" dirty="0"/>
              <a:t> </a:t>
            </a:r>
            <a:r>
              <a:rPr lang="de-DE" dirty="0" err="1"/>
              <a:t>starts</a:t>
            </a:r>
            <a:r>
              <a:rPr lang="de-DE" dirty="0"/>
              <a:t> and </a:t>
            </a:r>
            <a:r>
              <a:rPr lang="de-DE" dirty="0" err="1"/>
              <a:t>you</a:t>
            </a:r>
            <a:r>
              <a:rPr lang="de-DE" dirty="0"/>
              <a:t> still </a:t>
            </a:r>
            <a:r>
              <a:rPr lang="de-DE" dirty="0" err="1"/>
              <a:t>don‘t</a:t>
            </a:r>
            <a:r>
              <a:rPr lang="de-DE" dirty="0"/>
              <a:t> </a:t>
            </a:r>
            <a:r>
              <a:rPr lang="de-DE" dirty="0" err="1"/>
              <a:t>have</a:t>
            </a:r>
            <a:r>
              <a:rPr lang="de-DE" dirty="0"/>
              <a:t> </a:t>
            </a:r>
            <a:r>
              <a:rPr lang="de-DE" dirty="0" err="1"/>
              <a:t>your</a:t>
            </a:r>
            <a:r>
              <a:rPr lang="de-DE" dirty="0"/>
              <a:t> </a:t>
            </a:r>
            <a:r>
              <a:rPr lang="de-DE" dirty="0" err="1"/>
              <a:t>public</a:t>
            </a:r>
            <a:r>
              <a:rPr lang="de-DE" dirty="0"/>
              <a:t> </a:t>
            </a:r>
            <a:r>
              <a:rPr lang="de-DE" dirty="0" err="1"/>
              <a:t>transport</a:t>
            </a:r>
            <a:r>
              <a:rPr lang="de-DE" dirty="0"/>
              <a:t> pass?</a:t>
            </a:r>
          </a:p>
          <a:p>
            <a:endParaRPr lang="de-DE" dirty="0"/>
          </a:p>
          <a:p>
            <a:r>
              <a:rPr lang="de-DE" dirty="0"/>
              <a:t>Buy a </a:t>
            </a:r>
            <a:r>
              <a:rPr lang="de-DE" dirty="0" err="1"/>
              <a:t>travel</a:t>
            </a:r>
            <a:r>
              <a:rPr lang="de-DE" dirty="0"/>
              <a:t> pass </a:t>
            </a:r>
            <a:r>
              <a:rPr lang="de-DE" dirty="0" err="1"/>
              <a:t>yourself</a:t>
            </a:r>
            <a:r>
              <a:rPr lang="de-DE" dirty="0"/>
              <a:t> and </a:t>
            </a:r>
            <a:r>
              <a:rPr lang="de-DE" dirty="0" err="1"/>
              <a:t>get</a:t>
            </a:r>
            <a:r>
              <a:rPr lang="de-DE" dirty="0"/>
              <a:t> </a:t>
            </a:r>
            <a:r>
              <a:rPr lang="de-DE" dirty="0" err="1"/>
              <a:t>reimbursed</a:t>
            </a:r>
            <a:r>
              <a:rPr lang="de-DE" dirty="0"/>
              <a:t> </a:t>
            </a:r>
            <a:r>
              <a:rPr lang="de-DE" dirty="0" err="1"/>
              <a:t>later</a:t>
            </a:r>
            <a:endParaRPr lang="de-DE" dirty="0"/>
          </a:p>
          <a:p>
            <a:endParaRPr lang="de-DE" dirty="0"/>
          </a:p>
          <a:p>
            <a:r>
              <a:rPr lang="de-DE" dirty="0"/>
              <a:t>BUT </a:t>
            </a:r>
            <a:r>
              <a:rPr lang="de-DE" dirty="0" err="1"/>
              <a:t>only</a:t>
            </a:r>
            <a:r>
              <a:rPr lang="de-DE" dirty="0"/>
              <a:t> </a:t>
            </a:r>
            <a:r>
              <a:rPr lang="de-DE" dirty="0" err="1"/>
              <a:t>weekly</a:t>
            </a:r>
            <a:r>
              <a:rPr lang="de-DE" dirty="0"/>
              <a:t> </a:t>
            </a:r>
            <a:r>
              <a:rPr lang="de-DE" dirty="0" err="1"/>
              <a:t>or</a:t>
            </a:r>
            <a:r>
              <a:rPr lang="de-DE" dirty="0"/>
              <a:t> </a:t>
            </a:r>
            <a:r>
              <a:rPr lang="de-DE" dirty="0" err="1"/>
              <a:t>monthly</a:t>
            </a:r>
            <a:r>
              <a:rPr lang="de-DE" dirty="0"/>
              <a:t> </a:t>
            </a:r>
            <a:r>
              <a:rPr lang="de-DE" dirty="0" err="1"/>
              <a:t>passes</a:t>
            </a:r>
            <a:r>
              <a:rPr lang="de-DE" dirty="0"/>
              <a:t> </a:t>
            </a:r>
            <a:r>
              <a:rPr lang="de-DE" dirty="0" err="1"/>
              <a:t>from</a:t>
            </a:r>
            <a:r>
              <a:rPr lang="de-DE" dirty="0"/>
              <a:t> </a:t>
            </a:r>
            <a:r>
              <a:rPr lang="de-DE" dirty="0" err="1"/>
              <a:t>the</a:t>
            </a:r>
            <a:r>
              <a:rPr lang="de-DE" dirty="0"/>
              <a:t> </a:t>
            </a:r>
            <a:r>
              <a:rPr lang="de-DE" dirty="0" err="1"/>
              <a:t>public</a:t>
            </a:r>
            <a:r>
              <a:rPr lang="de-DE" dirty="0"/>
              <a:t> </a:t>
            </a:r>
            <a:r>
              <a:rPr lang="de-DE" dirty="0" err="1"/>
              <a:t>transport</a:t>
            </a:r>
            <a:r>
              <a:rPr lang="de-DE" dirty="0"/>
              <a:t> </a:t>
            </a:r>
            <a:r>
              <a:rPr lang="de-DE" dirty="0" err="1"/>
              <a:t>association</a:t>
            </a:r>
            <a:r>
              <a:rPr lang="de-DE" dirty="0"/>
              <a:t> </a:t>
            </a:r>
            <a:r>
              <a:rPr lang="de-DE" dirty="0" err="1"/>
              <a:t>of</a:t>
            </a:r>
            <a:r>
              <a:rPr lang="de-DE" dirty="0"/>
              <a:t> Hamburg (HVV) will </a:t>
            </a:r>
            <a:r>
              <a:rPr lang="de-DE" dirty="0" err="1"/>
              <a:t>be</a:t>
            </a:r>
            <a:r>
              <a:rPr lang="de-DE" dirty="0"/>
              <a:t> </a:t>
            </a:r>
            <a:r>
              <a:rPr lang="de-DE" dirty="0" err="1"/>
              <a:t>reimbursed</a:t>
            </a:r>
            <a:r>
              <a:rPr lang="de-DE" dirty="0"/>
              <a:t>.</a:t>
            </a:r>
          </a:p>
          <a:p>
            <a:r>
              <a:rPr lang="de-DE" dirty="0"/>
              <a:t>This </a:t>
            </a:r>
            <a:r>
              <a:rPr lang="de-DE" dirty="0" err="1"/>
              <a:t>should</a:t>
            </a:r>
            <a:r>
              <a:rPr lang="de-DE" dirty="0"/>
              <a:t> </a:t>
            </a:r>
            <a:r>
              <a:rPr lang="de-DE" dirty="0" err="1"/>
              <a:t>only</a:t>
            </a:r>
            <a:r>
              <a:rPr lang="de-DE" dirty="0"/>
              <a:t> </a:t>
            </a:r>
            <a:r>
              <a:rPr lang="de-DE" dirty="0" err="1"/>
              <a:t>be</a:t>
            </a:r>
            <a:r>
              <a:rPr lang="de-DE" dirty="0"/>
              <a:t> valid </a:t>
            </a:r>
            <a:r>
              <a:rPr lang="de-DE" dirty="0" err="1"/>
              <a:t>as</a:t>
            </a:r>
            <a:r>
              <a:rPr lang="de-DE" dirty="0"/>
              <a:t> </a:t>
            </a:r>
            <a:r>
              <a:rPr lang="de-DE" dirty="0" err="1"/>
              <a:t>of</a:t>
            </a:r>
            <a:r>
              <a:rPr lang="de-DE" dirty="0"/>
              <a:t> 1 April.</a:t>
            </a:r>
          </a:p>
          <a:p>
            <a:endParaRPr lang="de-DE" dirty="0"/>
          </a:p>
          <a:p>
            <a:r>
              <a:rPr lang="de-DE" dirty="0" err="1"/>
              <a:t>Then</a:t>
            </a:r>
            <a:r>
              <a:rPr lang="de-DE" dirty="0"/>
              <a:t> </a:t>
            </a:r>
            <a:r>
              <a:rPr lang="de-DE" dirty="0" err="1"/>
              <a:t>you</a:t>
            </a:r>
            <a:r>
              <a:rPr lang="de-DE" dirty="0"/>
              <a:t> </a:t>
            </a:r>
            <a:r>
              <a:rPr lang="de-DE" dirty="0" err="1"/>
              <a:t>should</a:t>
            </a:r>
            <a:r>
              <a:rPr lang="de-DE" dirty="0"/>
              <a:t> </a:t>
            </a:r>
            <a:r>
              <a:rPr lang="de-DE" dirty="0" err="1"/>
              <a:t>apply</a:t>
            </a:r>
            <a:r>
              <a:rPr lang="de-DE" dirty="0"/>
              <a:t> </a:t>
            </a:r>
            <a:r>
              <a:rPr lang="de-DE" dirty="0" err="1"/>
              <a:t>for</a:t>
            </a:r>
            <a:r>
              <a:rPr lang="de-DE" dirty="0"/>
              <a:t> </a:t>
            </a:r>
            <a:r>
              <a:rPr lang="de-DE" dirty="0" err="1"/>
              <a:t>the</a:t>
            </a:r>
            <a:r>
              <a:rPr lang="de-DE" dirty="0"/>
              <a:t> </a:t>
            </a:r>
            <a:r>
              <a:rPr lang="de-DE" dirty="0" err="1"/>
              <a:t>costs</a:t>
            </a:r>
            <a:r>
              <a:rPr lang="de-DE" dirty="0"/>
              <a:t> </a:t>
            </a:r>
            <a:r>
              <a:rPr lang="de-DE" dirty="0" err="1"/>
              <a:t>to</a:t>
            </a:r>
            <a:r>
              <a:rPr lang="de-DE" dirty="0"/>
              <a:t> </a:t>
            </a:r>
            <a:r>
              <a:rPr lang="de-DE" dirty="0" err="1"/>
              <a:t>be</a:t>
            </a:r>
            <a:r>
              <a:rPr lang="de-DE" dirty="0"/>
              <a:t> </a:t>
            </a:r>
            <a:r>
              <a:rPr lang="de-DE" dirty="0" err="1"/>
              <a:t>reimbursed</a:t>
            </a:r>
            <a:r>
              <a:rPr lang="de-DE" dirty="0"/>
              <a:t> </a:t>
            </a:r>
            <a:r>
              <a:rPr lang="de-DE" dirty="0" err="1"/>
              <a:t>as</a:t>
            </a:r>
            <a:r>
              <a:rPr lang="de-DE" dirty="0"/>
              <a:t> </a:t>
            </a:r>
            <a:r>
              <a:rPr lang="de-DE" dirty="0" err="1"/>
              <a:t>soon</a:t>
            </a:r>
            <a:r>
              <a:rPr lang="de-DE" dirty="0"/>
              <a:t> </a:t>
            </a:r>
            <a:r>
              <a:rPr lang="de-DE" dirty="0" err="1"/>
              <a:t>as</a:t>
            </a:r>
            <a:r>
              <a:rPr lang="de-DE" dirty="0"/>
              <a:t> </a:t>
            </a:r>
            <a:r>
              <a:rPr lang="de-DE" dirty="0" err="1"/>
              <a:t>you</a:t>
            </a:r>
            <a:r>
              <a:rPr lang="de-DE" dirty="0"/>
              <a:t> </a:t>
            </a:r>
            <a:r>
              <a:rPr lang="de-DE" dirty="0" err="1"/>
              <a:t>have</a:t>
            </a:r>
            <a:r>
              <a:rPr lang="de-DE" dirty="0"/>
              <a:t> </a:t>
            </a:r>
            <a:r>
              <a:rPr lang="de-DE" dirty="0" err="1"/>
              <a:t>recived</a:t>
            </a:r>
            <a:r>
              <a:rPr lang="de-DE" dirty="0"/>
              <a:t> </a:t>
            </a:r>
            <a:r>
              <a:rPr lang="de-DE" dirty="0" err="1"/>
              <a:t>your</a:t>
            </a:r>
            <a:r>
              <a:rPr lang="de-DE" dirty="0"/>
              <a:t> </a:t>
            </a:r>
            <a:r>
              <a:rPr lang="de-DE" dirty="0" err="1"/>
              <a:t>semester</a:t>
            </a:r>
            <a:r>
              <a:rPr lang="de-DE" dirty="0"/>
              <a:t> </a:t>
            </a:r>
            <a:r>
              <a:rPr lang="de-DE" dirty="0" err="1"/>
              <a:t>public</a:t>
            </a:r>
            <a:r>
              <a:rPr lang="de-DE" dirty="0"/>
              <a:t> </a:t>
            </a:r>
            <a:r>
              <a:rPr lang="de-DE" dirty="0" err="1"/>
              <a:t>transport</a:t>
            </a:r>
            <a:r>
              <a:rPr lang="de-DE" dirty="0"/>
              <a:t> pass.</a:t>
            </a:r>
          </a:p>
        </p:txBody>
      </p:sp>
      <p:sp>
        <p:nvSpPr>
          <p:cNvPr id="4" name="Foliennummernplatzhalter 3"/>
          <p:cNvSpPr>
            <a:spLocks noGrp="1"/>
          </p:cNvSpPr>
          <p:nvPr>
            <p:ph type="sldNum" sz="quarter" idx="5"/>
          </p:nvPr>
        </p:nvSpPr>
        <p:spPr/>
        <p:txBody>
          <a:bodyPr/>
          <a:lstStyle/>
          <a:p>
            <a:fld id="{72B23B76-E40C-4BC5-8729-6954D1667A09}" type="slidenum">
              <a:rPr lang="de-DE" smtClean="0"/>
              <a:t>31</a:t>
            </a:fld>
            <a:endParaRPr lang="de-DE"/>
          </a:p>
        </p:txBody>
      </p:sp>
    </p:spTree>
    <p:extLst>
      <p:ext uri="{BB962C8B-B14F-4D97-AF65-F5344CB8AC3E}">
        <p14:creationId xmlns:p14="http://schemas.microsoft.com/office/powerpoint/2010/main" val="2528394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i="1" dirty="0"/>
              <a:t>Neue Folie: Info zu Semesterticket = Deutschlandticket (just </a:t>
            </a:r>
            <a:r>
              <a:rPr lang="de-DE" b="1" i="1" dirty="0" err="1"/>
              <a:t>copied</a:t>
            </a:r>
            <a:r>
              <a:rPr lang="de-DE" b="1" i="1" dirty="0"/>
              <a:t> </a:t>
            </a:r>
            <a:r>
              <a:rPr lang="de-DE" b="1" i="1" dirty="0" err="1"/>
              <a:t>it</a:t>
            </a:r>
            <a:r>
              <a:rPr lang="de-DE" b="1" i="1" dirty="0"/>
              <a:t> out </a:t>
            </a:r>
            <a:r>
              <a:rPr lang="de-DE" b="1" i="1" dirty="0" err="1"/>
              <a:t>of</a:t>
            </a:r>
            <a:r>
              <a:rPr lang="de-DE" b="1" i="1" dirty="0"/>
              <a:t> </a:t>
            </a:r>
            <a:r>
              <a:rPr lang="de-DE" b="1" i="1" dirty="0" err="1"/>
              <a:t>the</a:t>
            </a:r>
            <a:r>
              <a:rPr lang="de-DE" b="1" i="1" dirty="0"/>
              <a:t> </a:t>
            </a:r>
            <a:r>
              <a:rPr lang="de-DE" b="1" i="1" dirty="0" err="1"/>
              <a:t>e-mail</a:t>
            </a:r>
            <a:r>
              <a:rPr lang="de-DE" b="1" i="1" dirty="0"/>
              <a:t> </a:t>
            </a:r>
            <a:r>
              <a:rPr lang="de-DE" b="1" i="1" dirty="0" err="1"/>
              <a:t>from</a:t>
            </a:r>
            <a:r>
              <a:rPr lang="de-DE" b="1" i="1" dirty="0"/>
              <a:t> </a:t>
            </a:r>
            <a:r>
              <a:rPr lang="de-DE" b="1" i="1" dirty="0" err="1"/>
              <a:t>the</a:t>
            </a:r>
            <a:r>
              <a:rPr lang="de-DE" b="1" i="1" dirty="0"/>
              <a:t> campus-center </a:t>
            </a:r>
            <a:r>
              <a:rPr lang="de-DE" b="1" i="1" dirty="0" err="1"/>
              <a:t>about</a:t>
            </a:r>
            <a:r>
              <a:rPr lang="de-DE" b="1" i="1" dirty="0"/>
              <a:t> </a:t>
            </a:r>
            <a:r>
              <a:rPr lang="de-DE" b="1" i="1" dirty="0" err="1"/>
              <a:t>the</a:t>
            </a:r>
            <a:r>
              <a:rPr lang="de-DE" b="1" i="1" dirty="0"/>
              <a:t> </a:t>
            </a:r>
            <a:r>
              <a:rPr lang="de-DE" b="1" i="1" dirty="0" err="1"/>
              <a:t>new</a:t>
            </a:r>
            <a:r>
              <a:rPr lang="de-DE" b="1" i="1" dirty="0"/>
              <a:t> digital semesterticket)</a:t>
            </a:r>
          </a:p>
          <a:p>
            <a:endParaRPr lang="de-DE" b="1" i="1" dirty="0"/>
          </a:p>
          <a:p>
            <a:r>
              <a:rPr lang="de-DE" dirty="0"/>
              <a:t>Das Semesterticket wird digital zur Verfügung gestellt. Die Bereitstellung erfolgt direkt durch den HVV. Der genaue Weg der Bereitstellung steht noch nicht endgültig fest. Sie erhalten rechtzeitig weitere Informationen dazu per E-Mail und über die Webseite des Campus-Center: www.uni-hamburg.de/ticket </a:t>
            </a:r>
            <a:r>
              <a:rPr lang="de-DE" b="1" i="1" dirty="0"/>
              <a:t>  </a:t>
            </a:r>
          </a:p>
        </p:txBody>
      </p:sp>
      <p:sp>
        <p:nvSpPr>
          <p:cNvPr id="4" name="Foliennummernplatzhalter 3"/>
          <p:cNvSpPr>
            <a:spLocks noGrp="1"/>
          </p:cNvSpPr>
          <p:nvPr>
            <p:ph type="sldNum" sz="quarter" idx="5"/>
          </p:nvPr>
        </p:nvSpPr>
        <p:spPr/>
        <p:txBody>
          <a:bodyPr/>
          <a:lstStyle/>
          <a:p>
            <a:fld id="{72B23B76-E40C-4BC5-8729-6954D1667A09}" type="slidenum">
              <a:rPr lang="de-DE" smtClean="0"/>
              <a:t>32</a:t>
            </a:fld>
            <a:endParaRPr lang="de-DE"/>
          </a:p>
        </p:txBody>
      </p:sp>
    </p:spTree>
    <p:extLst>
      <p:ext uri="{BB962C8B-B14F-4D97-AF65-F5344CB8AC3E}">
        <p14:creationId xmlns:p14="http://schemas.microsoft.com/office/powerpoint/2010/main" val="4253215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You</a:t>
            </a:r>
            <a:r>
              <a:rPr lang="de-DE" dirty="0"/>
              <a:t> </a:t>
            </a:r>
            <a:r>
              <a:rPr lang="de-DE" dirty="0" err="1"/>
              <a:t>receive</a:t>
            </a:r>
            <a:r>
              <a:rPr lang="de-DE" dirty="0"/>
              <a:t> an uni </a:t>
            </a:r>
            <a:r>
              <a:rPr lang="de-DE" dirty="0" err="1"/>
              <a:t>username</a:t>
            </a:r>
            <a:r>
              <a:rPr lang="de-DE" dirty="0"/>
              <a:t> and a </a:t>
            </a:r>
            <a:r>
              <a:rPr lang="de-DE" dirty="0" err="1"/>
              <a:t>one</a:t>
            </a:r>
            <a:r>
              <a:rPr lang="de-DE" dirty="0"/>
              <a:t>-time </a:t>
            </a:r>
            <a:r>
              <a:rPr lang="de-DE" dirty="0" err="1"/>
              <a:t>passport</a:t>
            </a:r>
            <a:r>
              <a:rPr lang="de-DE" dirty="0"/>
              <a:t> </a:t>
            </a:r>
            <a:r>
              <a:rPr lang="de-DE" dirty="0" err="1"/>
              <a:t>with</a:t>
            </a:r>
            <a:r>
              <a:rPr lang="de-DE" dirty="0"/>
              <a:t> </a:t>
            </a:r>
            <a:r>
              <a:rPr lang="de-DE" dirty="0" err="1"/>
              <a:t>your</a:t>
            </a:r>
            <a:r>
              <a:rPr lang="de-DE" dirty="0"/>
              <a:t> </a:t>
            </a:r>
            <a:r>
              <a:rPr lang="de-DE" dirty="0" err="1"/>
              <a:t>provisional</a:t>
            </a:r>
            <a:r>
              <a:rPr lang="de-DE" dirty="0"/>
              <a:t> </a:t>
            </a:r>
            <a:r>
              <a:rPr lang="de-DE" dirty="0" err="1"/>
              <a:t>semester</a:t>
            </a:r>
            <a:r>
              <a:rPr lang="de-DE" dirty="0"/>
              <a:t> </a:t>
            </a:r>
            <a:r>
              <a:rPr lang="de-DE" dirty="0" err="1"/>
              <a:t>documents</a:t>
            </a:r>
            <a:endParaRPr lang="de-DE" dirty="0"/>
          </a:p>
          <a:p>
            <a:endParaRPr lang="de-DE" dirty="0"/>
          </a:p>
          <a:p>
            <a:r>
              <a:rPr lang="de-DE" dirty="0"/>
              <a:t>This </a:t>
            </a:r>
            <a:r>
              <a:rPr lang="de-DE" dirty="0" err="1"/>
              <a:t>new</a:t>
            </a:r>
            <a:r>
              <a:rPr lang="de-DE" dirty="0"/>
              <a:t> </a:t>
            </a:r>
            <a:r>
              <a:rPr lang="de-DE" dirty="0" err="1"/>
              <a:t>username</a:t>
            </a:r>
            <a:r>
              <a:rPr lang="de-DE" dirty="0"/>
              <a:t> </a:t>
            </a:r>
            <a:r>
              <a:rPr lang="de-DE" dirty="0" err="1"/>
              <a:t>replaces</a:t>
            </a:r>
            <a:r>
              <a:rPr lang="de-DE" dirty="0"/>
              <a:t> </a:t>
            </a:r>
            <a:r>
              <a:rPr lang="de-DE" dirty="0" err="1"/>
              <a:t>your</a:t>
            </a:r>
            <a:r>
              <a:rPr lang="de-DE" dirty="0"/>
              <a:t> </a:t>
            </a:r>
            <a:r>
              <a:rPr lang="de-DE" dirty="0" err="1"/>
              <a:t>previous</a:t>
            </a:r>
            <a:r>
              <a:rPr lang="de-DE" dirty="0"/>
              <a:t> </a:t>
            </a:r>
            <a:r>
              <a:rPr lang="de-DE" dirty="0" err="1"/>
              <a:t>applicant</a:t>
            </a:r>
            <a:r>
              <a:rPr lang="de-DE" dirty="0"/>
              <a:t> </a:t>
            </a:r>
            <a:r>
              <a:rPr lang="de-DE" dirty="0" err="1"/>
              <a:t>username</a:t>
            </a:r>
            <a:r>
              <a:rPr lang="de-DE" dirty="0"/>
              <a:t>.</a:t>
            </a:r>
          </a:p>
          <a:p>
            <a:r>
              <a:rPr lang="de-DE" dirty="0"/>
              <a:t>In </a:t>
            </a:r>
            <a:r>
              <a:rPr lang="de-DE" dirty="0" err="1"/>
              <a:t>order</a:t>
            </a:r>
            <a:r>
              <a:rPr lang="de-DE" dirty="0"/>
              <a:t> </a:t>
            </a:r>
            <a:r>
              <a:rPr lang="de-DE" dirty="0" err="1"/>
              <a:t>to</a:t>
            </a:r>
            <a:r>
              <a:rPr lang="de-DE" dirty="0"/>
              <a:t> </a:t>
            </a:r>
            <a:r>
              <a:rPr lang="de-DE" dirty="0" err="1"/>
              <a:t>activate</a:t>
            </a:r>
            <a:r>
              <a:rPr lang="de-DE" dirty="0"/>
              <a:t> </a:t>
            </a:r>
            <a:r>
              <a:rPr lang="de-DE" dirty="0" err="1"/>
              <a:t>your</a:t>
            </a:r>
            <a:r>
              <a:rPr lang="de-DE" dirty="0"/>
              <a:t> </a:t>
            </a:r>
            <a:r>
              <a:rPr lang="de-DE" dirty="0" err="1"/>
              <a:t>new</a:t>
            </a:r>
            <a:r>
              <a:rPr lang="de-DE" dirty="0"/>
              <a:t> uni </a:t>
            </a:r>
            <a:r>
              <a:rPr lang="de-DE" dirty="0" err="1"/>
              <a:t>unsername</a:t>
            </a:r>
            <a:r>
              <a:rPr lang="de-DE" dirty="0"/>
              <a:t> </a:t>
            </a:r>
            <a:r>
              <a:rPr lang="de-DE" dirty="0" err="1"/>
              <a:t>change</a:t>
            </a:r>
            <a:r>
              <a:rPr lang="de-DE" dirty="0"/>
              <a:t> </a:t>
            </a:r>
            <a:r>
              <a:rPr lang="de-DE" dirty="0" err="1"/>
              <a:t>your</a:t>
            </a:r>
            <a:r>
              <a:rPr lang="de-DE" dirty="0"/>
              <a:t> </a:t>
            </a:r>
            <a:r>
              <a:rPr lang="de-DE" dirty="0" err="1"/>
              <a:t>password</a:t>
            </a:r>
            <a:endParaRPr lang="de-DE" dirty="0"/>
          </a:p>
          <a:p>
            <a:endParaRPr lang="de-DE" dirty="0"/>
          </a:p>
          <a:p>
            <a:r>
              <a:rPr lang="de-DE" dirty="0" err="1"/>
              <a:t>Your</a:t>
            </a:r>
            <a:r>
              <a:rPr lang="de-DE" dirty="0"/>
              <a:t> uni </a:t>
            </a:r>
            <a:r>
              <a:rPr lang="de-DE" dirty="0" err="1"/>
              <a:t>username</a:t>
            </a:r>
            <a:r>
              <a:rPr lang="de-DE" dirty="0"/>
              <a:t> </a:t>
            </a:r>
            <a:r>
              <a:rPr lang="de-DE" dirty="0" err="1"/>
              <a:t>you</a:t>
            </a:r>
            <a:r>
              <a:rPr lang="de-DE" dirty="0"/>
              <a:t> </a:t>
            </a:r>
            <a:r>
              <a:rPr lang="de-DE" dirty="0" err="1"/>
              <a:t>need</a:t>
            </a:r>
            <a:r>
              <a:rPr lang="de-DE" dirty="0"/>
              <a:t> </a:t>
            </a:r>
            <a:r>
              <a:rPr lang="de-DE" dirty="0" err="1"/>
              <a:t>to</a:t>
            </a:r>
            <a:r>
              <a:rPr lang="de-DE" dirty="0"/>
              <a:t> </a:t>
            </a:r>
            <a:r>
              <a:rPr lang="de-DE" dirty="0" err="1"/>
              <a:t>access</a:t>
            </a:r>
            <a:r>
              <a:rPr lang="de-DE" dirty="0"/>
              <a:t> Stine and all IT-services </a:t>
            </a:r>
            <a:r>
              <a:rPr lang="de-DE" dirty="0" err="1"/>
              <a:t>by</a:t>
            </a:r>
            <a:r>
              <a:rPr lang="de-DE" dirty="0"/>
              <a:t> </a:t>
            </a:r>
            <a:r>
              <a:rPr lang="de-DE" dirty="0" err="1"/>
              <a:t>rrz</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33</a:t>
            </a:fld>
            <a:endParaRPr lang="de-DE"/>
          </a:p>
        </p:txBody>
      </p:sp>
    </p:spTree>
    <p:extLst>
      <p:ext uri="{BB962C8B-B14F-4D97-AF65-F5344CB8AC3E}">
        <p14:creationId xmlns:p14="http://schemas.microsoft.com/office/powerpoint/2010/main" val="1096675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You</a:t>
            </a:r>
            <a:r>
              <a:rPr lang="de-DE" dirty="0"/>
              <a:t> also </a:t>
            </a:r>
            <a:r>
              <a:rPr lang="de-DE" dirty="0" err="1"/>
              <a:t>need</a:t>
            </a:r>
            <a:r>
              <a:rPr lang="de-DE" dirty="0"/>
              <a:t> </a:t>
            </a:r>
            <a:r>
              <a:rPr lang="de-DE" dirty="0" err="1"/>
              <a:t>your</a:t>
            </a:r>
            <a:r>
              <a:rPr lang="de-DE" dirty="0"/>
              <a:t> uni </a:t>
            </a:r>
            <a:r>
              <a:rPr lang="de-DE" dirty="0" err="1"/>
              <a:t>username</a:t>
            </a:r>
            <a:r>
              <a:rPr lang="de-DE" dirty="0"/>
              <a:t> </a:t>
            </a:r>
            <a:r>
              <a:rPr lang="de-DE" dirty="0" err="1"/>
              <a:t>for</a:t>
            </a:r>
            <a:r>
              <a:rPr lang="de-DE" dirty="0"/>
              <a:t> </a:t>
            </a:r>
            <a:r>
              <a:rPr lang="de-DE" dirty="0" err="1"/>
              <a:t>your</a:t>
            </a:r>
            <a:r>
              <a:rPr lang="de-DE" dirty="0"/>
              <a:t> uni email </a:t>
            </a:r>
            <a:r>
              <a:rPr lang="de-DE" dirty="0" err="1"/>
              <a:t>account</a:t>
            </a:r>
            <a:endParaRPr lang="de-DE" dirty="0"/>
          </a:p>
          <a:p>
            <a:r>
              <a:rPr lang="en-US" sz="1200" b="1" dirty="0"/>
              <a:t>Login</a:t>
            </a:r>
            <a:r>
              <a:rPr lang="en-US" sz="1200" dirty="0"/>
              <a:t>: </a:t>
            </a:r>
            <a:r>
              <a:rPr lang="en-US" sz="1200" dirty="0">
                <a:hlinkClick r:id="rId3">
                  <a:extLst>
                    <a:ext uri="{A12FA001-AC4F-418D-AE19-62706E023703}">
                      <ahyp:hlinkClr xmlns:ahyp="http://schemas.microsoft.com/office/drawing/2018/hyperlinkcolor" val="tx"/>
                    </a:ext>
                  </a:extLst>
                </a:hlinkClick>
              </a:rPr>
              <a:t>https://surfmail.rrz.uni-hamburg.de</a:t>
            </a:r>
          </a:p>
          <a:p>
            <a:r>
              <a:rPr lang="de-DE" dirty="0" err="1"/>
              <a:t>Your</a:t>
            </a:r>
            <a:r>
              <a:rPr lang="de-DE" dirty="0"/>
              <a:t> email </a:t>
            </a:r>
            <a:r>
              <a:rPr lang="de-DE" dirty="0" err="1"/>
              <a:t>account</a:t>
            </a:r>
            <a:r>
              <a:rPr lang="de-DE" dirty="0"/>
              <a:t> </a:t>
            </a:r>
            <a:r>
              <a:rPr lang="de-DE" dirty="0" err="1"/>
              <a:t>includes</a:t>
            </a:r>
            <a:r>
              <a:rPr lang="de-DE" dirty="0"/>
              <a:t> </a:t>
            </a:r>
            <a:r>
              <a:rPr lang="de-DE" dirty="0" err="1"/>
              <a:t>two</a:t>
            </a:r>
            <a:r>
              <a:rPr lang="de-DE" dirty="0"/>
              <a:t> email </a:t>
            </a:r>
            <a:r>
              <a:rPr lang="de-DE" dirty="0" err="1"/>
              <a:t>adresses</a:t>
            </a:r>
            <a:endParaRPr lang="de-DE" dirty="0"/>
          </a:p>
          <a:p>
            <a:endParaRPr lang="de-DE" dirty="0"/>
          </a:p>
          <a:p>
            <a:r>
              <a:rPr lang="de-DE" dirty="0"/>
              <a:t>First </a:t>
            </a:r>
            <a:r>
              <a:rPr lang="de-DE" dirty="0" err="1"/>
              <a:t>name</a:t>
            </a:r>
            <a:r>
              <a:rPr lang="de-DE" dirty="0"/>
              <a:t>. Last </a:t>
            </a:r>
            <a:r>
              <a:rPr lang="de-DE" dirty="0" err="1"/>
              <a:t>name</a:t>
            </a:r>
            <a:endParaRPr lang="de-DE" dirty="0"/>
          </a:p>
          <a:p>
            <a:r>
              <a:rPr lang="de-DE" dirty="0" err="1"/>
              <a:t>Or</a:t>
            </a:r>
            <a:r>
              <a:rPr lang="de-DE" dirty="0"/>
              <a:t> uni </a:t>
            </a:r>
            <a:r>
              <a:rPr lang="de-DE" dirty="0" err="1"/>
              <a:t>username</a:t>
            </a:r>
            <a:r>
              <a:rPr lang="de-DE" dirty="0"/>
              <a:t> </a:t>
            </a:r>
          </a:p>
          <a:p>
            <a:endParaRPr lang="de-DE" dirty="0"/>
          </a:p>
          <a:p>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34</a:t>
            </a:fld>
            <a:endParaRPr lang="de-DE"/>
          </a:p>
        </p:txBody>
      </p:sp>
    </p:spTree>
    <p:extLst>
      <p:ext uri="{BB962C8B-B14F-4D97-AF65-F5344CB8AC3E}">
        <p14:creationId xmlns:p14="http://schemas.microsoft.com/office/powerpoint/2010/main" val="2992065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Link Lehrvideo</a:t>
            </a:r>
            <a:r>
              <a:rPr lang="de-DE" dirty="0"/>
              <a:t>: https://www.uni-hamburg.de/newsroom/campus/2022/1011-film-studi-mailadresse.html </a:t>
            </a:r>
            <a:br>
              <a:rPr lang="de-DE" dirty="0"/>
            </a:br>
            <a:r>
              <a:rPr lang="de-DE" b="1" dirty="0"/>
              <a:t>Stine</a:t>
            </a:r>
            <a:r>
              <a:rPr lang="de-DE" dirty="0"/>
              <a:t> (English): Account </a:t>
            </a:r>
            <a:r>
              <a:rPr lang="de-DE" dirty="0">
                <a:sym typeface="Wingdings" panose="05000000000000000000" pitchFamily="2" charset="2"/>
              </a:rPr>
              <a:t> </a:t>
            </a:r>
            <a:r>
              <a:rPr lang="de-DE" dirty="0" err="1">
                <a:sym typeface="Wingdings" panose="05000000000000000000" pitchFamily="2" charset="2"/>
              </a:rPr>
              <a:t>activate</a:t>
            </a:r>
            <a:r>
              <a:rPr lang="de-DE" dirty="0">
                <a:sym typeface="Wingdings" panose="05000000000000000000" pitchFamily="2" charset="2"/>
              </a:rPr>
              <a:t> „</a:t>
            </a:r>
            <a:r>
              <a:rPr lang="de-DE" dirty="0"/>
              <a:t>Forward </a:t>
            </a:r>
            <a:r>
              <a:rPr lang="de-DE" dirty="0" err="1"/>
              <a:t>messages</a:t>
            </a:r>
            <a:r>
              <a:rPr lang="de-DE" dirty="0"/>
              <a:t> </a:t>
            </a:r>
            <a:r>
              <a:rPr lang="de-DE" dirty="0" err="1"/>
              <a:t>to</a:t>
            </a:r>
            <a:r>
              <a:rPr lang="de-DE" dirty="0"/>
              <a:t> uni-mail-</a:t>
            </a:r>
            <a:r>
              <a:rPr lang="de-DE" dirty="0" err="1"/>
              <a:t>account</a:t>
            </a:r>
            <a:r>
              <a:rPr lang="de-DE" dirty="0"/>
              <a:t>“ </a:t>
            </a:r>
            <a:r>
              <a:rPr lang="de-DE" dirty="0">
                <a:sym typeface="Wingdings" panose="05000000000000000000" pitchFamily="2" charset="2"/>
              </a:rPr>
              <a:t> Change</a:t>
            </a:r>
            <a:br>
              <a:rPr lang="de-DE" dirty="0"/>
            </a:br>
            <a:r>
              <a:rPr lang="de-DE" b="1" dirty="0" err="1"/>
              <a:t>Surfmail</a:t>
            </a:r>
            <a:r>
              <a:rPr lang="de-DE" dirty="0"/>
              <a:t> (English (USA)): Mail </a:t>
            </a:r>
            <a:r>
              <a:rPr lang="de-DE" dirty="0">
                <a:sym typeface="Wingdings" panose="05000000000000000000" pitchFamily="2" charset="2"/>
              </a:rPr>
              <a:t> </a:t>
            </a:r>
            <a:r>
              <a:rPr lang="de-DE" dirty="0" err="1">
                <a:sym typeface="Wingdings" panose="05000000000000000000" pitchFamily="2" charset="2"/>
              </a:rPr>
              <a:t>filters</a:t>
            </a:r>
            <a:r>
              <a:rPr lang="de-DE" dirty="0">
                <a:sym typeface="Wingdings" panose="05000000000000000000" pitchFamily="2" charset="2"/>
              </a:rPr>
              <a:t>  </a:t>
            </a:r>
            <a:r>
              <a:rPr lang="de-DE" dirty="0" err="1">
                <a:sym typeface="Wingdings" panose="05000000000000000000" pitchFamily="2" charset="2"/>
              </a:rPr>
              <a:t>forward</a:t>
            </a:r>
            <a:r>
              <a:rPr lang="de-DE" dirty="0">
                <a:sym typeface="Wingdings" panose="05000000000000000000" pitchFamily="2" charset="2"/>
              </a:rPr>
              <a:t>  </a:t>
            </a:r>
            <a:r>
              <a:rPr lang="de-DE" dirty="0" err="1">
                <a:sym typeface="Wingdings" panose="05000000000000000000" pitchFamily="2" charset="2"/>
              </a:rPr>
              <a:t>enter</a:t>
            </a:r>
            <a:r>
              <a:rPr lang="de-DE" dirty="0">
                <a:sym typeface="Wingdings" panose="05000000000000000000" pitchFamily="2" charset="2"/>
              </a:rPr>
              <a:t> </a:t>
            </a:r>
            <a:r>
              <a:rPr lang="de-DE" dirty="0" err="1">
                <a:sym typeface="Wingdings" panose="05000000000000000000" pitchFamily="2" charset="2"/>
              </a:rPr>
              <a:t>your</a:t>
            </a:r>
            <a:r>
              <a:rPr lang="de-DE" dirty="0">
                <a:sym typeface="Wingdings" panose="05000000000000000000" pitchFamily="2" charset="2"/>
              </a:rPr>
              <a:t> private </a:t>
            </a:r>
            <a:r>
              <a:rPr lang="de-DE" dirty="0" err="1">
                <a:sym typeface="Wingdings" panose="05000000000000000000" pitchFamily="2" charset="2"/>
              </a:rPr>
              <a:t>Mailadress</a:t>
            </a:r>
            <a:r>
              <a:rPr lang="de-DE" dirty="0">
                <a:sym typeface="Wingdings" panose="05000000000000000000" pitchFamily="2" charset="2"/>
              </a:rPr>
              <a:t>  Save </a:t>
            </a:r>
            <a:br>
              <a:rPr lang="de-DE" dirty="0"/>
            </a:br>
            <a:br>
              <a:rPr lang="de-DE" dirty="0"/>
            </a:br>
            <a:r>
              <a:rPr lang="de-DE" dirty="0"/>
              <a:t>Wichtige Informationen vonseiten der Uni, von euren Dozierenden oder auch Benachrichtigungen über die Online-Tools (Agora, </a:t>
            </a:r>
            <a:r>
              <a:rPr lang="de-DE" dirty="0" err="1"/>
              <a:t>OpenOlat</a:t>
            </a:r>
            <a:r>
              <a:rPr lang="de-DE" dirty="0"/>
              <a:t> etc.) werden an Stine oder eure </a:t>
            </a:r>
            <a:r>
              <a:rPr lang="de-DE" dirty="0" err="1"/>
              <a:t>Surfmail</a:t>
            </a:r>
            <a:r>
              <a:rPr lang="de-DE" dirty="0"/>
              <a:t> geschickt. Um keine Benachrichtigung zu verpassen, ist es deshalb wichtig eine </a:t>
            </a:r>
            <a:r>
              <a:rPr lang="de-DE" b="1" dirty="0"/>
              <a:t>Weiterleitung an eure private Mail einzurichten</a:t>
            </a:r>
            <a:r>
              <a:rPr lang="de-DE" dirty="0"/>
              <a:t>. </a:t>
            </a:r>
          </a:p>
          <a:p>
            <a:r>
              <a:rPr lang="de-DE" dirty="0"/>
              <a:t>WICHTIGER HINWEIS: Bitte überprüft nach der Verknüpfung, ob die Mails auch tatsächlich weitergeleitet werden! Schaut vorsichtshalber zu Beginn immer in beide Portale mal rein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AF7D0-94F8-4F69-BD61-0C0966A82D68}"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2963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Once</a:t>
            </a:r>
            <a:r>
              <a:rPr lang="de-DE" dirty="0"/>
              <a:t> </a:t>
            </a:r>
            <a:r>
              <a:rPr lang="de-DE" dirty="0" err="1"/>
              <a:t>you‘ve</a:t>
            </a:r>
            <a:r>
              <a:rPr lang="de-DE" dirty="0"/>
              <a:t> </a:t>
            </a:r>
            <a:r>
              <a:rPr lang="de-DE" dirty="0" err="1"/>
              <a:t>received</a:t>
            </a:r>
            <a:r>
              <a:rPr lang="de-DE" dirty="0"/>
              <a:t> </a:t>
            </a:r>
            <a:r>
              <a:rPr lang="de-DE" dirty="0" err="1"/>
              <a:t>your</a:t>
            </a:r>
            <a:r>
              <a:rPr lang="de-DE" dirty="0"/>
              <a:t> </a:t>
            </a:r>
            <a:r>
              <a:rPr lang="de-DE" dirty="0" err="1"/>
              <a:t>documents</a:t>
            </a:r>
            <a:r>
              <a:rPr lang="de-DE" dirty="0"/>
              <a:t> and </a:t>
            </a:r>
            <a:r>
              <a:rPr lang="de-DE" dirty="0" err="1"/>
              <a:t>the</a:t>
            </a:r>
            <a:r>
              <a:rPr lang="de-DE" dirty="0"/>
              <a:t> </a:t>
            </a:r>
            <a:r>
              <a:rPr lang="de-DE" dirty="0" err="1"/>
              <a:t>semster</a:t>
            </a:r>
            <a:r>
              <a:rPr lang="de-DE" dirty="0"/>
              <a:t> </a:t>
            </a:r>
            <a:r>
              <a:rPr lang="de-DE" dirty="0" err="1"/>
              <a:t>has</a:t>
            </a:r>
            <a:r>
              <a:rPr lang="de-DE" dirty="0"/>
              <a:t> </a:t>
            </a:r>
            <a:r>
              <a:rPr lang="de-DE" dirty="0" err="1"/>
              <a:t>started</a:t>
            </a:r>
            <a:r>
              <a:rPr lang="de-DE" dirty="0"/>
              <a:t>:</a:t>
            </a:r>
          </a:p>
          <a:p>
            <a:endParaRPr lang="de-DE" dirty="0"/>
          </a:p>
          <a:p>
            <a:r>
              <a:rPr lang="de-DE" dirty="0" err="1"/>
              <a:t>Get</a:t>
            </a:r>
            <a:r>
              <a:rPr lang="de-DE" dirty="0"/>
              <a:t> </a:t>
            </a:r>
            <a:r>
              <a:rPr lang="de-DE" dirty="0" err="1"/>
              <a:t>familiar</a:t>
            </a:r>
            <a:r>
              <a:rPr lang="de-DE" dirty="0"/>
              <a:t> </a:t>
            </a:r>
            <a:r>
              <a:rPr lang="de-DE" dirty="0" err="1"/>
              <a:t>with</a:t>
            </a:r>
            <a:r>
              <a:rPr lang="de-DE" dirty="0"/>
              <a:t> </a:t>
            </a:r>
            <a:r>
              <a:rPr lang="de-DE" dirty="0" err="1"/>
              <a:t>the</a:t>
            </a:r>
            <a:r>
              <a:rPr lang="de-DE" dirty="0"/>
              <a:t> legal </a:t>
            </a:r>
            <a:r>
              <a:rPr lang="de-DE" dirty="0" err="1"/>
              <a:t>frameworks</a:t>
            </a:r>
            <a:r>
              <a:rPr lang="de-DE" dirty="0"/>
              <a:t> </a:t>
            </a:r>
            <a:r>
              <a:rPr lang="de-DE" dirty="0" err="1"/>
              <a:t>of</a:t>
            </a:r>
            <a:r>
              <a:rPr lang="de-DE" dirty="0"/>
              <a:t> </a:t>
            </a:r>
            <a:r>
              <a:rPr lang="de-DE" dirty="0" err="1"/>
              <a:t>your</a:t>
            </a:r>
            <a:r>
              <a:rPr lang="de-DE" dirty="0"/>
              <a:t> </a:t>
            </a:r>
            <a:r>
              <a:rPr lang="de-DE" dirty="0" err="1"/>
              <a:t>studies</a:t>
            </a:r>
            <a:r>
              <a:rPr lang="de-DE" dirty="0"/>
              <a:t>. </a:t>
            </a:r>
            <a:r>
              <a:rPr lang="de-DE" dirty="0" err="1"/>
              <a:t>There</a:t>
            </a:r>
            <a:r>
              <a:rPr lang="de-DE" dirty="0"/>
              <a:t> </a:t>
            </a:r>
            <a:r>
              <a:rPr lang="de-DE" dirty="0" err="1"/>
              <a:t>are</a:t>
            </a:r>
            <a:r>
              <a:rPr lang="de-DE" dirty="0"/>
              <a:t> </a:t>
            </a:r>
            <a:r>
              <a:rPr lang="de-DE" dirty="0" err="1"/>
              <a:t>academic</a:t>
            </a:r>
            <a:r>
              <a:rPr lang="de-DE" dirty="0"/>
              <a:t> </a:t>
            </a:r>
            <a:r>
              <a:rPr lang="de-DE" dirty="0" err="1"/>
              <a:t>regulations</a:t>
            </a:r>
            <a:r>
              <a:rPr lang="de-DE" dirty="0"/>
              <a:t> and </a:t>
            </a:r>
            <a:r>
              <a:rPr lang="de-DE" dirty="0" err="1"/>
              <a:t>subject-specific</a:t>
            </a:r>
            <a:r>
              <a:rPr lang="de-DE" dirty="0"/>
              <a:t> </a:t>
            </a:r>
            <a:r>
              <a:rPr lang="de-DE" dirty="0" err="1"/>
              <a:t>provisions</a:t>
            </a:r>
            <a:r>
              <a:rPr lang="de-DE" dirty="0"/>
              <a:t> </a:t>
            </a:r>
            <a:r>
              <a:rPr lang="de-DE" dirty="0" err="1"/>
              <a:t>where</a:t>
            </a:r>
            <a:r>
              <a:rPr lang="de-DE" dirty="0"/>
              <a:t> </a:t>
            </a:r>
            <a:r>
              <a:rPr lang="de-DE" dirty="0" err="1"/>
              <a:t>you</a:t>
            </a:r>
            <a:r>
              <a:rPr lang="de-DE" dirty="0"/>
              <a:t> find all </a:t>
            </a:r>
            <a:r>
              <a:rPr lang="de-DE" dirty="0" err="1"/>
              <a:t>the</a:t>
            </a:r>
            <a:r>
              <a:rPr lang="de-DE" dirty="0"/>
              <a:t> </a:t>
            </a:r>
            <a:r>
              <a:rPr lang="de-DE" dirty="0" err="1"/>
              <a:t>regulations</a:t>
            </a:r>
            <a:r>
              <a:rPr lang="de-DE" dirty="0"/>
              <a:t>, </a:t>
            </a:r>
            <a:r>
              <a:rPr lang="de-DE" dirty="0" err="1"/>
              <a:t>your</a:t>
            </a:r>
            <a:r>
              <a:rPr lang="de-DE" dirty="0"/>
              <a:t> </a:t>
            </a:r>
            <a:r>
              <a:rPr lang="de-DE" dirty="0" err="1"/>
              <a:t>obligations</a:t>
            </a:r>
            <a:r>
              <a:rPr lang="de-DE" dirty="0"/>
              <a:t> </a:t>
            </a:r>
            <a:r>
              <a:rPr lang="de-DE" dirty="0" err="1"/>
              <a:t>as</a:t>
            </a:r>
            <a:r>
              <a:rPr lang="de-DE" dirty="0"/>
              <a:t> </a:t>
            </a:r>
            <a:r>
              <a:rPr lang="de-DE" dirty="0" err="1"/>
              <a:t>well</a:t>
            </a:r>
            <a:r>
              <a:rPr lang="de-DE" dirty="0"/>
              <a:t> </a:t>
            </a:r>
            <a:r>
              <a:rPr lang="de-DE" dirty="0" err="1"/>
              <a:t>as</a:t>
            </a:r>
            <a:r>
              <a:rPr lang="de-DE" dirty="0"/>
              <a:t> </a:t>
            </a:r>
            <a:r>
              <a:rPr lang="de-DE" dirty="0" err="1"/>
              <a:t>the</a:t>
            </a:r>
            <a:r>
              <a:rPr lang="de-DE" dirty="0"/>
              <a:t> </a:t>
            </a:r>
            <a:r>
              <a:rPr lang="de-DE" dirty="0" err="1"/>
              <a:t>strcture</a:t>
            </a:r>
            <a:r>
              <a:rPr lang="de-DE" dirty="0"/>
              <a:t> </a:t>
            </a:r>
            <a:r>
              <a:rPr lang="de-DE" dirty="0" err="1"/>
              <a:t>of</a:t>
            </a:r>
            <a:r>
              <a:rPr lang="de-DE" dirty="0"/>
              <a:t> </a:t>
            </a:r>
            <a:r>
              <a:rPr lang="de-DE" dirty="0" err="1"/>
              <a:t>your</a:t>
            </a:r>
            <a:r>
              <a:rPr lang="de-DE" dirty="0"/>
              <a:t> </a:t>
            </a:r>
            <a:r>
              <a:rPr lang="de-DE" dirty="0" err="1"/>
              <a:t>program</a:t>
            </a:r>
            <a:r>
              <a:rPr lang="de-DE" dirty="0"/>
              <a:t>.</a:t>
            </a:r>
          </a:p>
          <a:p>
            <a:endParaRPr lang="de-DE" dirty="0"/>
          </a:p>
          <a:p>
            <a:r>
              <a:rPr lang="de-DE" dirty="0" err="1"/>
              <a:t>Your</a:t>
            </a:r>
            <a:r>
              <a:rPr lang="de-DE" dirty="0"/>
              <a:t> personal </a:t>
            </a:r>
            <a:r>
              <a:rPr lang="de-DE" dirty="0" err="1"/>
              <a:t>course</a:t>
            </a:r>
            <a:r>
              <a:rPr lang="de-DE" dirty="0"/>
              <a:t> plan </a:t>
            </a:r>
            <a:r>
              <a:rPr lang="de-DE" dirty="0" err="1"/>
              <a:t>is</a:t>
            </a:r>
            <a:r>
              <a:rPr lang="de-DE" dirty="0"/>
              <a:t> </a:t>
            </a:r>
            <a:r>
              <a:rPr lang="de-DE" dirty="0" err="1"/>
              <a:t>based</a:t>
            </a:r>
            <a:r>
              <a:rPr lang="de-DE" dirty="0"/>
              <a:t> on </a:t>
            </a:r>
            <a:r>
              <a:rPr lang="de-DE" dirty="0" err="1"/>
              <a:t>the</a:t>
            </a:r>
            <a:r>
              <a:rPr lang="de-DE" dirty="0"/>
              <a:t> </a:t>
            </a:r>
            <a:r>
              <a:rPr lang="de-DE" dirty="0" err="1"/>
              <a:t>academic</a:t>
            </a:r>
            <a:r>
              <a:rPr lang="de-DE" dirty="0"/>
              <a:t> </a:t>
            </a:r>
            <a:r>
              <a:rPr lang="de-DE" dirty="0" err="1"/>
              <a:t>regulations</a:t>
            </a:r>
            <a:r>
              <a:rPr lang="de-DE" dirty="0"/>
              <a:t>, </a:t>
            </a:r>
            <a:r>
              <a:rPr lang="de-DE" dirty="0" err="1"/>
              <a:t>the</a:t>
            </a:r>
            <a:r>
              <a:rPr lang="de-DE" dirty="0"/>
              <a:t> </a:t>
            </a:r>
            <a:r>
              <a:rPr lang="de-DE" dirty="0" err="1"/>
              <a:t>course</a:t>
            </a:r>
            <a:r>
              <a:rPr lang="de-DE" dirty="0"/>
              <a:t> </a:t>
            </a:r>
            <a:r>
              <a:rPr lang="de-DE" dirty="0" err="1"/>
              <a:t>catalog</a:t>
            </a:r>
            <a:r>
              <a:rPr lang="de-DE" dirty="0"/>
              <a:t>. </a:t>
            </a:r>
            <a:r>
              <a:rPr lang="de-DE" dirty="0" err="1"/>
              <a:t>Each</a:t>
            </a:r>
            <a:r>
              <a:rPr lang="de-DE" dirty="0"/>
              <a:t> </a:t>
            </a:r>
            <a:r>
              <a:rPr lang="de-DE" dirty="0" err="1"/>
              <a:t>semster</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register</a:t>
            </a:r>
            <a:r>
              <a:rPr lang="de-DE" dirty="0"/>
              <a:t> </a:t>
            </a:r>
            <a:r>
              <a:rPr lang="de-DE" dirty="0" err="1"/>
              <a:t>for</a:t>
            </a:r>
            <a:r>
              <a:rPr lang="de-DE" dirty="0"/>
              <a:t> </a:t>
            </a:r>
            <a:r>
              <a:rPr lang="de-DE" dirty="0" err="1"/>
              <a:t>your</a:t>
            </a:r>
            <a:r>
              <a:rPr lang="de-DE" dirty="0"/>
              <a:t> </a:t>
            </a:r>
            <a:r>
              <a:rPr lang="de-DE" dirty="0" err="1"/>
              <a:t>courses</a:t>
            </a:r>
            <a:r>
              <a:rPr lang="de-DE" dirty="0"/>
              <a:t> </a:t>
            </a:r>
            <a:r>
              <a:rPr lang="de-DE" dirty="0" err="1"/>
              <a:t>yourself</a:t>
            </a:r>
            <a:r>
              <a:rPr lang="de-DE" dirty="0"/>
              <a:t>. But </a:t>
            </a:r>
            <a:r>
              <a:rPr lang="de-DE" dirty="0" err="1"/>
              <a:t>don‘t</a:t>
            </a:r>
            <a:r>
              <a:rPr lang="de-DE" dirty="0"/>
              <a:t> </a:t>
            </a:r>
            <a:r>
              <a:rPr lang="de-DE" dirty="0" err="1"/>
              <a:t>worry</a:t>
            </a:r>
            <a:r>
              <a:rPr lang="de-DE" dirty="0"/>
              <a:t>: </a:t>
            </a:r>
            <a:r>
              <a:rPr lang="de-DE" dirty="0" err="1"/>
              <a:t>You</a:t>
            </a:r>
            <a:r>
              <a:rPr lang="de-DE" dirty="0"/>
              <a:t> will </a:t>
            </a:r>
            <a:r>
              <a:rPr lang="de-DE" dirty="0" err="1"/>
              <a:t>learn</a:t>
            </a:r>
            <a:r>
              <a:rPr lang="de-DE" dirty="0"/>
              <a:t> </a:t>
            </a:r>
            <a:r>
              <a:rPr lang="de-DE" dirty="0" err="1"/>
              <a:t>how</a:t>
            </a:r>
            <a:r>
              <a:rPr lang="de-DE" dirty="0"/>
              <a:t> </a:t>
            </a:r>
            <a:r>
              <a:rPr lang="de-DE" dirty="0" err="1"/>
              <a:t>to</a:t>
            </a:r>
            <a:r>
              <a:rPr lang="de-DE" dirty="0"/>
              <a:t> </a:t>
            </a:r>
            <a:r>
              <a:rPr lang="de-DE" dirty="0" err="1"/>
              <a:t>set</a:t>
            </a:r>
            <a:r>
              <a:rPr lang="de-DE" dirty="0"/>
              <a:t> </a:t>
            </a:r>
            <a:r>
              <a:rPr lang="de-DE" dirty="0" err="1"/>
              <a:t>your</a:t>
            </a:r>
            <a:r>
              <a:rPr lang="de-DE" dirty="0"/>
              <a:t> </a:t>
            </a:r>
            <a:r>
              <a:rPr lang="de-DE" dirty="0" err="1"/>
              <a:t>course</a:t>
            </a:r>
            <a:r>
              <a:rPr lang="de-DE" dirty="0"/>
              <a:t> plan at </a:t>
            </a:r>
            <a:r>
              <a:rPr lang="de-DE" dirty="0" err="1"/>
              <a:t>your</a:t>
            </a:r>
            <a:r>
              <a:rPr lang="de-DE" dirty="0"/>
              <a:t> OE </a:t>
            </a:r>
            <a:r>
              <a:rPr lang="de-DE" dirty="0" err="1"/>
              <a:t>orentation</a:t>
            </a:r>
            <a:r>
              <a:rPr lang="de-DE" dirty="0"/>
              <a:t> </a:t>
            </a:r>
            <a:r>
              <a:rPr lang="de-DE" dirty="0" err="1"/>
              <a:t>module</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36</a:t>
            </a:fld>
            <a:endParaRPr lang="de-DE"/>
          </a:p>
        </p:txBody>
      </p:sp>
    </p:spTree>
    <p:extLst>
      <p:ext uri="{BB962C8B-B14F-4D97-AF65-F5344CB8AC3E}">
        <p14:creationId xmlns:p14="http://schemas.microsoft.com/office/powerpoint/2010/main" val="1125486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Most </a:t>
            </a:r>
            <a:r>
              <a:rPr lang="de-DE" dirty="0" err="1"/>
              <a:t>faculties</a:t>
            </a:r>
            <a:r>
              <a:rPr lang="de-DE" dirty="0"/>
              <a:t> </a:t>
            </a:r>
            <a:r>
              <a:rPr lang="de-DE" dirty="0" err="1"/>
              <a:t>organize</a:t>
            </a:r>
            <a:r>
              <a:rPr lang="de-DE" dirty="0"/>
              <a:t> an extra </a:t>
            </a:r>
            <a:r>
              <a:rPr lang="de-DE" dirty="0" err="1"/>
              <a:t>welcome</a:t>
            </a:r>
            <a:r>
              <a:rPr lang="de-DE" dirty="0"/>
              <a:t> </a:t>
            </a:r>
            <a:r>
              <a:rPr lang="de-DE" dirty="0" err="1"/>
              <a:t>event</a:t>
            </a:r>
            <a:r>
              <a:rPr lang="de-DE" dirty="0"/>
              <a:t> </a:t>
            </a:r>
            <a:r>
              <a:rPr lang="de-DE" dirty="0" err="1"/>
              <a:t>for</a:t>
            </a:r>
            <a:r>
              <a:rPr lang="de-DE" dirty="0"/>
              <a:t> </a:t>
            </a:r>
            <a:r>
              <a:rPr lang="de-DE" dirty="0" err="1"/>
              <a:t>erasmus</a:t>
            </a:r>
            <a:r>
              <a:rPr lang="de-DE" dirty="0"/>
              <a:t> </a:t>
            </a:r>
            <a:r>
              <a:rPr lang="de-DE" dirty="0" err="1"/>
              <a:t>students</a:t>
            </a:r>
            <a:r>
              <a:rPr lang="de-DE" dirty="0"/>
              <a:t>. Infos on </a:t>
            </a:r>
            <a:r>
              <a:rPr lang="de-DE" dirty="0" err="1"/>
              <a:t>those</a:t>
            </a:r>
            <a:r>
              <a:rPr lang="de-DE" dirty="0"/>
              <a:t> </a:t>
            </a:r>
            <a:r>
              <a:rPr lang="de-DE" dirty="0" err="1"/>
              <a:t>events</a:t>
            </a:r>
            <a:r>
              <a:rPr lang="de-DE" dirty="0"/>
              <a:t> will </a:t>
            </a:r>
            <a:r>
              <a:rPr lang="de-DE" dirty="0" err="1"/>
              <a:t>be</a:t>
            </a:r>
            <a:r>
              <a:rPr lang="de-DE" dirty="0"/>
              <a:t> </a:t>
            </a:r>
            <a:r>
              <a:rPr lang="de-DE" dirty="0" err="1"/>
              <a:t>provided</a:t>
            </a:r>
            <a:r>
              <a:rPr lang="de-DE" dirty="0"/>
              <a:t> </a:t>
            </a:r>
            <a:r>
              <a:rPr lang="de-DE" dirty="0" err="1"/>
              <a:t>from</a:t>
            </a:r>
            <a:r>
              <a:rPr lang="de-DE" dirty="0"/>
              <a:t> </a:t>
            </a:r>
            <a:r>
              <a:rPr lang="de-DE" dirty="0" err="1"/>
              <a:t>your</a:t>
            </a:r>
            <a:r>
              <a:rPr lang="de-DE" dirty="0"/>
              <a:t> </a:t>
            </a:r>
            <a:r>
              <a:rPr lang="de-DE" dirty="0" err="1"/>
              <a:t>coordinator</a:t>
            </a:r>
            <a:endParaRPr lang="de-DE" dirty="0"/>
          </a:p>
          <a:p>
            <a:endParaRPr lang="de-DE" dirty="0"/>
          </a:p>
          <a:p>
            <a:r>
              <a:rPr lang="de-DE" dirty="0"/>
              <a:t>This </a:t>
            </a:r>
            <a:r>
              <a:rPr lang="de-DE" dirty="0" err="1"/>
              <a:t>week</a:t>
            </a:r>
            <a:r>
              <a:rPr lang="de-DE" dirty="0"/>
              <a:t>: </a:t>
            </a:r>
            <a:r>
              <a:rPr lang="de-DE" dirty="0" err="1"/>
              <a:t>welcome</a:t>
            </a:r>
            <a:r>
              <a:rPr lang="de-DE" dirty="0"/>
              <a:t> </a:t>
            </a:r>
            <a:r>
              <a:rPr lang="de-DE" dirty="0" err="1"/>
              <a:t>week</a:t>
            </a:r>
            <a:endParaRPr lang="de-DE" dirty="0"/>
          </a:p>
          <a:p>
            <a:endParaRPr lang="de-DE" dirty="0"/>
          </a:p>
          <a:p>
            <a:r>
              <a:rPr lang="de-DE" dirty="0"/>
              <a:t>Next </a:t>
            </a:r>
            <a:r>
              <a:rPr lang="de-DE" dirty="0" err="1"/>
              <a:t>week</a:t>
            </a:r>
            <a:r>
              <a:rPr lang="de-DE" dirty="0"/>
              <a:t>: </a:t>
            </a:r>
            <a:r>
              <a:rPr lang="de-DE" dirty="0" err="1"/>
              <a:t>Orentation</a:t>
            </a:r>
            <a:r>
              <a:rPr lang="de-DE" dirty="0"/>
              <a:t> </a:t>
            </a:r>
            <a:r>
              <a:rPr lang="de-DE" dirty="0" err="1"/>
              <a:t>modules</a:t>
            </a:r>
            <a:r>
              <a:rPr lang="de-DE" dirty="0"/>
              <a:t>: </a:t>
            </a:r>
            <a:r>
              <a:rPr lang="de-DE" dirty="0" err="1"/>
              <a:t>get</a:t>
            </a:r>
            <a:r>
              <a:rPr lang="de-DE" dirty="0"/>
              <a:t> </a:t>
            </a:r>
            <a:r>
              <a:rPr lang="de-DE" dirty="0" err="1"/>
              <a:t>to</a:t>
            </a:r>
            <a:r>
              <a:rPr lang="de-DE" dirty="0"/>
              <a:t> </a:t>
            </a:r>
            <a:r>
              <a:rPr lang="de-DE" dirty="0" err="1"/>
              <a:t>know</a:t>
            </a:r>
            <a:r>
              <a:rPr lang="de-DE" dirty="0"/>
              <a:t> </a:t>
            </a:r>
            <a:r>
              <a:rPr lang="de-DE" dirty="0" err="1"/>
              <a:t>your</a:t>
            </a:r>
            <a:r>
              <a:rPr lang="de-DE" dirty="0"/>
              <a:t> </a:t>
            </a:r>
            <a:r>
              <a:rPr lang="de-DE" dirty="0" err="1"/>
              <a:t>fellow</a:t>
            </a:r>
            <a:r>
              <a:rPr lang="de-DE" dirty="0"/>
              <a:t> </a:t>
            </a:r>
            <a:r>
              <a:rPr lang="de-DE" dirty="0" err="1"/>
              <a:t>students</a:t>
            </a:r>
            <a:r>
              <a:rPr lang="de-DE" dirty="0"/>
              <a:t>, plan </a:t>
            </a:r>
            <a:r>
              <a:rPr lang="de-DE" dirty="0" err="1"/>
              <a:t>you</a:t>
            </a:r>
            <a:r>
              <a:rPr lang="de-DE" dirty="0"/>
              <a:t> </a:t>
            </a:r>
            <a:r>
              <a:rPr lang="de-DE" dirty="0" err="1"/>
              <a:t>semester</a:t>
            </a:r>
            <a:r>
              <a:rPr lang="de-DE" dirty="0"/>
              <a:t> and </a:t>
            </a:r>
            <a:r>
              <a:rPr lang="de-DE" dirty="0" err="1"/>
              <a:t>register</a:t>
            </a:r>
            <a:r>
              <a:rPr lang="de-DE" dirty="0"/>
              <a:t> </a:t>
            </a:r>
            <a:r>
              <a:rPr lang="de-DE" dirty="0" err="1"/>
              <a:t>for</a:t>
            </a:r>
            <a:r>
              <a:rPr lang="de-DE" dirty="0"/>
              <a:t> </a:t>
            </a:r>
            <a:r>
              <a:rPr lang="de-DE" dirty="0" err="1"/>
              <a:t>your</a:t>
            </a:r>
            <a:r>
              <a:rPr lang="de-DE" dirty="0"/>
              <a:t> </a:t>
            </a:r>
            <a:r>
              <a:rPr lang="de-DE" dirty="0" err="1"/>
              <a:t>courses</a:t>
            </a:r>
            <a:endParaRPr lang="de-DE" dirty="0"/>
          </a:p>
        </p:txBody>
      </p:sp>
      <p:sp>
        <p:nvSpPr>
          <p:cNvPr id="4" name="Foliennummernplatzhalter 3"/>
          <p:cNvSpPr>
            <a:spLocks noGrp="1"/>
          </p:cNvSpPr>
          <p:nvPr>
            <p:ph type="sldNum" sz="quarter" idx="5"/>
          </p:nvPr>
        </p:nvSpPr>
        <p:spPr/>
        <p:txBody>
          <a:bodyPr/>
          <a:lstStyle/>
          <a:p>
            <a:fld id="{72B23B76-E40C-4BC5-8729-6954D1667A09}" type="slidenum">
              <a:rPr lang="de-DE" smtClean="0"/>
              <a:t>37</a:t>
            </a:fld>
            <a:endParaRPr lang="de-DE"/>
          </a:p>
        </p:txBody>
      </p:sp>
    </p:spTree>
    <p:extLst>
      <p:ext uri="{BB962C8B-B14F-4D97-AF65-F5344CB8AC3E}">
        <p14:creationId xmlns:p14="http://schemas.microsoft.com/office/powerpoint/2010/main" val="1846051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 Uni Hamburg </a:t>
            </a:r>
            <a:r>
              <a:rPr lang="de-DE" dirty="0" err="1"/>
              <a:t>is</a:t>
            </a:r>
            <a:r>
              <a:rPr lang="de-DE" dirty="0"/>
              <a:t> a </a:t>
            </a:r>
            <a:r>
              <a:rPr lang="de-DE" dirty="0" err="1"/>
              <a:t>big</a:t>
            </a:r>
            <a:r>
              <a:rPr lang="de-DE" dirty="0"/>
              <a:t> </a:t>
            </a:r>
            <a:r>
              <a:rPr lang="de-DE" dirty="0" err="1"/>
              <a:t>institution</a:t>
            </a:r>
            <a:r>
              <a:rPr lang="de-DE" dirty="0"/>
              <a:t> and </a:t>
            </a:r>
            <a:r>
              <a:rPr lang="de-DE" dirty="0" err="1"/>
              <a:t>it‘s</a:t>
            </a:r>
            <a:r>
              <a:rPr lang="de-DE" dirty="0"/>
              <a:t> not </a:t>
            </a:r>
            <a:r>
              <a:rPr lang="de-DE" dirty="0" err="1"/>
              <a:t>alway</a:t>
            </a:r>
            <a:r>
              <a:rPr lang="de-DE" dirty="0"/>
              <a:t> </a:t>
            </a:r>
            <a:r>
              <a:rPr lang="de-DE" dirty="0" err="1"/>
              <a:t>clear</a:t>
            </a:r>
            <a:r>
              <a:rPr lang="de-DE" dirty="0"/>
              <a:t> </a:t>
            </a:r>
            <a:r>
              <a:rPr lang="de-DE" dirty="0" err="1"/>
              <a:t>where</a:t>
            </a:r>
            <a:r>
              <a:rPr lang="de-DE" dirty="0"/>
              <a:t> </a:t>
            </a:r>
            <a:r>
              <a:rPr lang="de-DE" dirty="0" err="1"/>
              <a:t>you</a:t>
            </a:r>
            <a:r>
              <a:rPr lang="de-DE" dirty="0"/>
              <a:t> </a:t>
            </a:r>
            <a:r>
              <a:rPr lang="de-DE" dirty="0" err="1"/>
              <a:t>have</a:t>
            </a:r>
            <a:r>
              <a:rPr lang="de-DE" dirty="0"/>
              <a:t> </a:t>
            </a:r>
            <a:r>
              <a:rPr lang="de-DE" dirty="0" err="1"/>
              <a:t>to</a:t>
            </a:r>
            <a:r>
              <a:rPr lang="de-DE" dirty="0"/>
              <a:t> </a:t>
            </a:r>
            <a:r>
              <a:rPr lang="de-DE" dirty="0" err="1"/>
              <a:t>adress</a:t>
            </a:r>
            <a:r>
              <a:rPr lang="de-DE" dirty="0"/>
              <a:t> </a:t>
            </a:r>
            <a:r>
              <a:rPr lang="de-DE" dirty="0" err="1"/>
              <a:t>your</a:t>
            </a:r>
            <a:r>
              <a:rPr lang="de-DE" dirty="0"/>
              <a:t> </a:t>
            </a:r>
            <a:r>
              <a:rPr lang="de-DE" dirty="0" err="1"/>
              <a:t>questions</a:t>
            </a:r>
            <a:r>
              <a:rPr lang="de-DE" dirty="0"/>
              <a:t>. </a:t>
            </a:r>
            <a:r>
              <a:rPr lang="de-DE" dirty="0" err="1"/>
              <a:t>Therefore</a:t>
            </a:r>
            <a:r>
              <a:rPr lang="de-DE" dirty="0"/>
              <a:t> </a:t>
            </a:r>
            <a:r>
              <a:rPr lang="de-DE" dirty="0" err="1"/>
              <a:t>we</a:t>
            </a:r>
            <a:r>
              <a:rPr lang="de-DE" dirty="0"/>
              <a:t> </a:t>
            </a:r>
            <a:r>
              <a:rPr lang="de-DE" dirty="0" err="1"/>
              <a:t>prepared</a:t>
            </a:r>
            <a:r>
              <a:rPr lang="de-DE" dirty="0"/>
              <a:t> </a:t>
            </a:r>
            <a:r>
              <a:rPr lang="de-DE" dirty="0" err="1"/>
              <a:t>this</a:t>
            </a:r>
            <a:r>
              <a:rPr lang="de-DE" dirty="0"/>
              <a:t> </a:t>
            </a:r>
            <a:r>
              <a:rPr lang="de-DE" dirty="0" err="1"/>
              <a:t>overview</a:t>
            </a:r>
            <a:r>
              <a:rPr lang="de-DE" dirty="0"/>
              <a:t>.</a:t>
            </a:r>
          </a:p>
          <a:p>
            <a:r>
              <a:rPr lang="de-DE" dirty="0"/>
              <a:t>In </a:t>
            </a:r>
            <a:r>
              <a:rPr lang="de-DE" dirty="0" err="1"/>
              <a:t>case</a:t>
            </a:r>
            <a:r>
              <a:rPr lang="de-DE" dirty="0"/>
              <a:t> </a:t>
            </a:r>
            <a:r>
              <a:rPr lang="de-DE" dirty="0" err="1"/>
              <a:t>you</a:t>
            </a:r>
            <a:r>
              <a:rPr lang="de-DE" dirty="0"/>
              <a:t> </a:t>
            </a:r>
            <a:r>
              <a:rPr lang="de-DE" dirty="0" err="1"/>
              <a:t>have</a:t>
            </a:r>
            <a:r>
              <a:rPr lang="de-DE" dirty="0"/>
              <a:t> IT </a:t>
            </a:r>
            <a:r>
              <a:rPr lang="de-DE" dirty="0" err="1"/>
              <a:t>questions</a:t>
            </a:r>
            <a:r>
              <a:rPr lang="de-DE" dirty="0"/>
              <a:t>, </a:t>
            </a:r>
            <a:r>
              <a:rPr lang="de-DE" dirty="0" err="1"/>
              <a:t>for</a:t>
            </a:r>
            <a:r>
              <a:rPr lang="de-DE" dirty="0"/>
              <a:t> </a:t>
            </a:r>
            <a:r>
              <a:rPr lang="de-DE" dirty="0" err="1"/>
              <a:t>example</a:t>
            </a:r>
            <a:r>
              <a:rPr lang="de-DE" dirty="0"/>
              <a:t>…</a:t>
            </a:r>
          </a:p>
          <a:p>
            <a:endParaRPr lang="de-DE" dirty="0"/>
          </a:p>
          <a:p>
            <a:endParaRPr lang="de-DE" dirty="0"/>
          </a:p>
          <a:p>
            <a:r>
              <a:rPr lang="de-DE" dirty="0"/>
              <a:t>NEU: Anordnung, Farben, Daten</a:t>
            </a:r>
            <a:br>
              <a:rPr lang="de-DE" dirty="0"/>
            </a:br>
            <a:br>
              <a:rPr lang="de-DE" dirty="0"/>
            </a:br>
            <a:r>
              <a:rPr lang="de-DE" dirty="0"/>
              <a:t>Links: </a:t>
            </a:r>
          </a:p>
          <a:p>
            <a:pPr marL="171450" indent="-171450">
              <a:buFont typeface="Arial" panose="020B0604020202020204" pitchFamily="34" charset="0"/>
              <a:buChar char="•"/>
            </a:pPr>
            <a:r>
              <a:rPr lang="de-DE" dirty="0"/>
              <a:t>Service-Line und </a:t>
            </a:r>
            <a:r>
              <a:rPr lang="de-DE" dirty="0" err="1"/>
              <a:t>STiNE</a:t>
            </a:r>
            <a:r>
              <a:rPr lang="de-DE" dirty="0"/>
              <a:t>-Line RRZ: https://www.rrz.uni-hamburg.de/beratung-und-kontakt/serviceline.html </a:t>
            </a:r>
          </a:p>
          <a:p>
            <a:pPr marL="171450" indent="-171450">
              <a:buFont typeface="Arial" panose="020B0604020202020204" pitchFamily="34" charset="0"/>
              <a:buChar char="•"/>
            </a:pPr>
            <a:r>
              <a:rPr lang="de-DE" dirty="0"/>
              <a:t>Campus Center: https://www.uni-hamburg.de/campuscenter/beratung/beratungseinrichtungen.html </a:t>
            </a:r>
          </a:p>
          <a:p>
            <a:pPr marL="171450" indent="-171450">
              <a:buFont typeface="Arial" panose="020B0604020202020204" pitchFamily="34" charset="0"/>
              <a:buChar char="•"/>
            </a:pPr>
            <a:r>
              <a:rPr lang="de-DE" dirty="0" err="1"/>
              <a:t>Piasta</a:t>
            </a:r>
            <a:r>
              <a:rPr lang="de-DE" dirty="0"/>
              <a:t>: https://www.uni-hamburg.de/piasta/ueber-uns/piasta-info.html</a:t>
            </a:r>
          </a:p>
          <a:p>
            <a:pPr marL="171450" indent="-171450">
              <a:buFont typeface="Arial" panose="020B0604020202020204" pitchFamily="34" charset="0"/>
              <a:buChar char="•"/>
            </a:pPr>
            <a:r>
              <a:rPr lang="de-DE" dirty="0"/>
              <a:t>Schreibzentrum: https://www.isa.uni-hamburg.de/schreibzentrum.html</a:t>
            </a:r>
          </a:p>
          <a:p>
            <a:pPr marL="171450" indent="-171450">
              <a:buFont typeface="Arial" panose="020B0604020202020204" pitchFamily="34" charset="0"/>
              <a:buChar char="•"/>
            </a:pPr>
            <a:r>
              <a:rPr lang="de-DE" dirty="0"/>
              <a:t>Career-Center: https://www.uni-hamburg.de/career-center.html </a:t>
            </a:r>
          </a:p>
          <a:p>
            <a:pPr marL="0" indent="0">
              <a:buFont typeface="Arial" panose="020B0604020202020204" pitchFamily="34" charset="0"/>
              <a:buNone/>
            </a:pPr>
            <a:endParaRPr lang="de-DE" dirty="0"/>
          </a:p>
          <a:p>
            <a:pPr marL="0" indent="0">
              <a:buFont typeface="+mj-lt"/>
              <a:buNone/>
            </a:pPr>
            <a:endParaRPr lang="de-DE" dirty="0"/>
          </a:p>
          <a:p>
            <a:br>
              <a:rPr lang="de-DE" dirty="0"/>
            </a:br>
            <a:r>
              <a:rPr lang="de-DE" dirty="0"/>
              <a:t>LINKS IN DEN CHAT! VORBEREITEN</a:t>
            </a:r>
          </a:p>
          <a:p>
            <a:br>
              <a:rPr lang="de-DE" dirty="0"/>
            </a:br>
            <a:r>
              <a:rPr lang="de-DE" dirty="0"/>
              <a:t>Kommt auch zu unserer Veranstaltung    Wer, wie , wo …</a:t>
            </a:r>
          </a:p>
          <a:p>
            <a:endParaRPr lang="de-DE" dirty="0"/>
          </a:p>
          <a:p>
            <a:r>
              <a:rPr lang="de-DE" dirty="0"/>
              <a:t>Termine einfügen </a:t>
            </a:r>
          </a:p>
          <a:p>
            <a:endParaRPr lang="de-AT"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AF7D0-94F8-4F69-BD61-0C0966A82D68}"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812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UHH </a:t>
            </a:r>
            <a:r>
              <a:rPr lang="de-DE" dirty="0" err="1"/>
              <a:t>Join</a:t>
            </a:r>
            <a:r>
              <a:rPr lang="de-DE" dirty="0"/>
              <a:t>: https://www.uhh-join.uni-hamburg.de/de/#rvb </a:t>
            </a:r>
          </a:p>
          <a:p>
            <a:r>
              <a:rPr lang="de-DE" dirty="0"/>
              <a:t>PIASTA: https://www.uni-hamburg.de/piasta/ </a:t>
            </a:r>
          </a:p>
        </p:txBody>
      </p:sp>
      <p:sp>
        <p:nvSpPr>
          <p:cNvPr id="4" name="Foliennummernplatzhalter 3"/>
          <p:cNvSpPr>
            <a:spLocks noGrp="1"/>
          </p:cNvSpPr>
          <p:nvPr>
            <p:ph type="sldNum" sz="quarter" idx="5"/>
          </p:nvPr>
        </p:nvSpPr>
        <p:spPr/>
        <p:txBody>
          <a:bodyPr/>
          <a:lstStyle/>
          <a:p>
            <a:fld id="{30FAF7D0-94F8-4F69-BD61-0C0966A82D68}" type="slidenum">
              <a:rPr lang="de-DE" smtClean="0"/>
              <a:t>39</a:t>
            </a:fld>
            <a:endParaRPr lang="de-DE"/>
          </a:p>
        </p:txBody>
      </p:sp>
    </p:spTree>
    <p:extLst>
      <p:ext uri="{BB962C8B-B14F-4D97-AF65-F5344CB8AC3E}">
        <p14:creationId xmlns:p14="http://schemas.microsoft.com/office/powerpoint/2010/main" val="30490553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Leuten 2-3 Min Zeit geben, sich beim Newsletter anzumelden und Folgen! </a:t>
            </a:r>
            <a:br>
              <a:rPr lang="de-AT" dirty="0"/>
            </a:br>
            <a:br>
              <a:rPr lang="de-AT" dirty="0"/>
            </a:br>
            <a:r>
              <a:rPr lang="de-AT" dirty="0"/>
              <a:t>Instagram: </a:t>
            </a:r>
            <a:r>
              <a:rPr lang="en-US" sz="1200" b="1" dirty="0">
                <a:solidFill>
                  <a:srgbClr val="7030A0"/>
                </a:solidFill>
              </a:rPr>
              <a:t>instagram.com/</a:t>
            </a:r>
            <a:r>
              <a:rPr lang="en-US" sz="1200" b="1" dirty="0" err="1">
                <a:solidFill>
                  <a:srgbClr val="7030A0"/>
                </a:solidFill>
              </a:rPr>
              <a:t>piastauhh</a:t>
            </a:r>
            <a:r>
              <a:rPr lang="en-US" sz="1200" b="1" dirty="0">
                <a:solidFill>
                  <a:srgbClr val="7030A0"/>
                </a:solidFill>
              </a:rPr>
              <a:t> </a:t>
            </a:r>
            <a:r>
              <a:rPr lang="de-AT" dirty="0"/>
              <a:t> </a:t>
            </a:r>
            <a:br>
              <a:rPr lang="de-AT" dirty="0"/>
            </a:br>
            <a:r>
              <a:rPr lang="de-AT" dirty="0"/>
              <a:t>Newsletter: https://www.uni-hamburg.de/piasta/mitmachen/newsletter.html </a:t>
            </a:r>
          </a:p>
          <a:p>
            <a:r>
              <a:rPr lang="de-AT" dirty="0"/>
              <a:t>Website: https://www.uni-hamburg.de/piasta/ </a:t>
            </a:r>
          </a:p>
          <a:p>
            <a:r>
              <a:rPr lang="de-AT" dirty="0"/>
              <a:t>UHH </a:t>
            </a:r>
            <a:r>
              <a:rPr lang="de-AT" dirty="0" err="1"/>
              <a:t>Join</a:t>
            </a:r>
            <a:r>
              <a:rPr lang="de-AT" dirty="0"/>
              <a:t>: https://www.uhh-join.uni-hamburg.de/de/	</a:t>
            </a:r>
          </a:p>
          <a:p>
            <a:endParaRPr lang="de-DE" dirty="0"/>
          </a:p>
        </p:txBody>
      </p:sp>
      <p:sp>
        <p:nvSpPr>
          <p:cNvPr id="4" name="Foliennummernplatzhalter 3"/>
          <p:cNvSpPr>
            <a:spLocks noGrp="1"/>
          </p:cNvSpPr>
          <p:nvPr>
            <p:ph type="sldNum" sz="quarter" idx="5"/>
          </p:nvPr>
        </p:nvSpPr>
        <p:spPr/>
        <p:txBody>
          <a:bodyPr/>
          <a:lstStyle/>
          <a:p>
            <a:fld id="{30FAF7D0-94F8-4F69-BD61-0C0966A82D68}" type="slidenum">
              <a:rPr lang="de-DE" smtClean="0"/>
              <a:t>40</a:t>
            </a:fld>
            <a:endParaRPr lang="de-DE"/>
          </a:p>
        </p:txBody>
      </p:sp>
    </p:spTree>
    <p:extLst>
      <p:ext uri="{BB962C8B-B14F-4D97-AF65-F5344CB8AC3E}">
        <p14:creationId xmlns:p14="http://schemas.microsoft.com/office/powerpoint/2010/main" val="16559732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b="1" kern="1200" dirty="0">
                <a:solidFill>
                  <a:schemeClr val="tx1"/>
                </a:solidFill>
                <a:effectLst/>
                <a:latin typeface="+mn-lt"/>
                <a:ea typeface="+mn-ea"/>
                <a:cs typeface="+mn-cs"/>
              </a:rPr>
              <a:t>Vorbereitung auf häufige Fragen</a:t>
            </a:r>
            <a:r>
              <a:rPr lang="de-DE" sz="1200" kern="1200" dirty="0">
                <a:solidFill>
                  <a:schemeClr val="tx1"/>
                </a:solidFill>
                <a:effectLst/>
                <a:latin typeface="+mn-lt"/>
                <a:ea typeface="+mn-ea"/>
                <a:cs typeface="+mn-cs"/>
              </a:rPr>
              <a:t> bei den "eigenen" Veranstaltungen: Semesterticket, OEs, Ausländerbehörde - bei Präsentieren Wegweiser auf die Zeit achten. Genug Zeit für Fragen einplanen. (unter PPT-Notizen auf letzter Folie bei allen Info-VA einfügen)</a:t>
            </a:r>
          </a:p>
          <a:p>
            <a:pPr lvl="0"/>
            <a:r>
              <a:rPr lang="de-DE" sz="1200" kern="1200" dirty="0">
                <a:solidFill>
                  <a:schemeClr val="tx1"/>
                </a:solidFill>
                <a:effectLst/>
                <a:latin typeface="+mn-lt"/>
                <a:ea typeface="+mn-ea"/>
                <a:cs typeface="+mn-cs"/>
              </a:rPr>
              <a:t>Auf UHH.de/</a:t>
            </a:r>
            <a:r>
              <a:rPr lang="de-DE" sz="1200" b="1" kern="1200" dirty="0">
                <a:solidFill>
                  <a:schemeClr val="tx1"/>
                </a:solidFill>
                <a:effectLst/>
                <a:latin typeface="+mn-lt"/>
                <a:ea typeface="+mn-ea"/>
                <a:cs typeface="+mn-cs"/>
              </a:rPr>
              <a:t>OE</a:t>
            </a:r>
            <a:r>
              <a:rPr lang="de-DE" sz="1200" kern="1200" dirty="0">
                <a:solidFill>
                  <a:schemeClr val="tx1"/>
                </a:solidFill>
                <a:effectLst/>
                <a:latin typeface="+mn-lt"/>
                <a:ea typeface="+mn-ea"/>
                <a:cs typeface="+mn-cs"/>
              </a:rPr>
              <a:t> verweisen oder sonst an Studienbüro des Studiengangs verweisen</a:t>
            </a:r>
          </a:p>
          <a:p>
            <a:pPr lvl="0"/>
            <a:r>
              <a:rPr lang="de-DE" sz="1200" b="1" kern="1200" dirty="0">
                <a:solidFill>
                  <a:schemeClr val="tx1"/>
                </a:solidFill>
                <a:effectLst/>
                <a:latin typeface="+mn-lt"/>
                <a:ea typeface="+mn-ea"/>
                <a:cs typeface="+mn-cs"/>
              </a:rPr>
              <a:t>Semesterticket</a:t>
            </a:r>
            <a:r>
              <a:rPr lang="de-DE" sz="1200" kern="1200" dirty="0">
                <a:solidFill>
                  <a:schemeClr val="tx1"/>
                </a:solidFill>
                <a:effectLst/>
                <a:latin typeface="+mn-lt"/>
                <a:ea typeface="+mn-ea"/>
                <a:cs typeface="+mn-cs"/>
              </a:rPr>
              <a:t>: Ich habe mein Ticket noch nicht erhalten – ist das schlimm oder nicht? Vergewissern, dass alle </a:t>
            </a:r>
            <a:r>
              <a:rPr lang="de-DE" sz="1200" kern="1200" dirty="0" err="1">
                <a:solidFill>
                  <a:schemeClr val="tx1"/>
                </a:solidFill>
                <a:effectLst/>
                <a:latin typeface="+mn-lt"/>
                <a:ea typeface="+mn-ea"/>
                <a:cs typeface="+mn-cs"/>
              </a:rPr>
              <a:t>Doks</a:t>
            </a:r>
            <a:r>
              <a:rPr lang="de-DE" sz="1200" kern="1200" dirty="0">
                <a:solidFill>
                  <a:schemeClr val="tx1"/>
                </a:solidFill>
                <a:effectLst/>
                <a:latin typeface="+mn-lt"/>
                <a:ea typeface="+mn-ea"/>
                <a:cs typeface="+mn-cs"/>
              </a:rPr>
              <a:t> eingereicht sind (Im Zulassungsbescheid nachschauen). Bei </a:t>
            </a:r>
            <a:r>
              <a:rPr lang="de-DE" sz="1200" kern="1200" dirty="0" err="1">
                <a:solidFill>
                  <a:schemeClr val="tx1"/>
                </a:solidFill>
                <a:effectLst/>
                <a:latin typeface="+mn-lt"/>
                <a:ea typeface="+mn-ea"/>
                <a:cs typeface="+mn-cs"/>
              </a:rPr>
              <a:t>Int</a:t>
            </a:r>
            <a:r>
              <a:rPr lang="de-DE" sz="1200" kern="1200" dirty="0">
                <a:solidFill>
                  <a:schemeClr val="tx1"/>
                </a:solidFill>
                <a:effectLst/>
                <a:latin typeface="+mn-lt"/>
                <a:ea typeface="+mn-ea"/>
                <a:cs typeface="+mn-cs"/>
              </a:rPr>
              <a:t> Stud. Insbesondere vergewissern, dass DE-Nachweise eingereicht wurden. Kann 2-3 Wochen dauern. Bei Unsicherheit ans Campus-Center wenden und nachfragen. UHH-Homepage zeigen und auf Service-Phone verweisen: </a:t>
            </a:r>
            <a:r>
              <a:rPr lang="de-DE" sz="1200" u="sng" kern="1200" dirty="0">
                <a:solidFill>
                  <a:schemeClr val="tx1"/>
                </a:solidFill>
                <a:effectLst/>
                <a:latin typeface="+mn-lt"/>
                <a:ea typeface="+mn-ea"/>
                <a:cs typeface="+mn-cs"/>
                <a:hlinkClick r:id="rId3"/>
              </a:rPr>
              <a:t>https://www.uni-hamburg.de/campuscenter/beratung/info-beratung-telefon.html</a:t>
            </a:r>
            <a:r>
              <a:rPr lang="de-DE" sz="1200" kern="1200" dirty="0">
                <a:solidFill>
                  <a:schemeClr val="tx1"/>
                </a:solidFill>
                <a:effectLst/>
                <a:latin typeface="+mn-lt"/>
                <a:ea typeface="+mn-ea"/>
                <a:cs typeface="+mn-cs"/>
              </a:rPr>
              <a:t> </a:t>
            </a:r>
          </a:p>
          <a:p>
            <a:pPr lvl="0"/>
            <a:r>
              <a:rPr lang="de-DE" sz="1200" b="1" kern="1200" dirty="0">
                <a:solidFill>
                  <a:schemeClr val="tx1"/>
                </a:solidFill>
                <a:effectLst/>
                <a:latin typeface="+mn-lt"/>
                <a:ea typeface="+mn-ea"/>
                <a:cs typeface="+mn-cs"/>
              </a:rPr>
              <a:t>Nachweise der KV</a:t>
            </a:r>
            <a:r>
              <a:rPr lang="de-DE" sz="1200" kern="1200" dirty="0">
                <a:solidFill>
                  <a:schemeClr val="tx1"/>
                </a:solidFill>
                <a:effectLst/>
                <a:latin typeface="+mn-lt"/>
                <a:ea typeface="+mn-ea"/>
                <a:cs typeface="+mn-cs"/>
              </a:rPr>
              <a:t> müssen nicht mehr eingereicht werden, sondern die gesetzlichen geben Meldung an die Uni durch. (</a:t>
            </a:r>
            <a:r>
              <a:rPr lang="de-DE" sz="1200" kern="1200" dirty="0" err="1">
                <a:solidFill>
                  <a:schemeClr val="tx1"/>
                </a:solidFill>
                <a:effectLst/>
                <a:latin typeface="+mn-lt"/>
                <a:ea typeface="+mn-ea"/>
                <a:cs typeface="+mn-cs"/>
              </a:rPr>
              <a:t>to</a:t>
            </a:r>
            <a:r>
              <a:rPr lang="de-DE" sz="1200" kern="1200" dirty="0">
                <a:solidFill>
                  <a:schemeClr val="tx1"/>
                </a:solidFill>
                <a:effectLst/>
                <a:latin typeface="+mn-lt"/>
                <a:ea typeface="+mn-ea"/>
                <a:cs typeface="+mn-cs"/>
              </a:rPr>
              <a:t>-do-Broschüre durchgehen!)</a:t>
            </a:r>
          </a:p>
          <a:p>
            <a:pPr lvl="0"/>
            <a:r>
              <a:rPr lang="de-DE" sz="1200" b="1" kern="1200" dirty="0" err="1">
                <a:solidFill>
                  <a:schemeClr val="tx1"/>
                </a:solidFill>
                <a:effectLst/>
                <a:latin typeface="+mn-lt"/>
                <a:ea typeface="+mn-ea"/>
                <a:cs typeface="+mn-cs"/>
              </a:rPr>
              <a:t>Ausländerbehöre</a:t>
            </a:r>
            <a:r>
              <a:rPr lang="de-DE" sz="1200" kern="1200" dirty="0">
                <a:solidFill>
                  <a:schemeClr val="tx1"/>
                </a:solidFill>
                <a:effectLst/>
                <a:latin typeface="+mn-lt"/>
                <a:ea typeface="+mn-ea"/>
                <a:cs typeface="+mn-cs"/>
              </a:rPr>
              <a:t>: Bei den Behörden in HH gibt es sehr lange Wartezeiten. Die beste Art der Terminbeantragung ist die Online-Beantragung, weil man da schon Online Dokumente hochladen kann. Deswegen kümmert euch </a:t>
            </a:r>
            <a:r>
              <a:rPr lang="de-DE" sz="1200" u="sng" kern="1200" dirty="0">
                <a:solidFill>
                  <a:schemeClr val="tx1"/>
                </a:solidFill>
                <a:effectLst/>
                <a:latin typeface="+mn-lt"/>
                <a:ea typeface="+mn-ea"/>
                <a:cs typeface="+mn-cs"/>
              </a:rPr>
              <a:t>frühzeitig</a:t>
            </a:r>
            <a:r>
              <a:rPr lang="de-DE" sz="1200" kern="1200" dirty="0">
                <a:solidFill>
                  <a:schemeClr val="tx1"/>
                </a:solidFill>
                <a:effectLst/>
                <a:latin typeface="+mn-lt"/>
                <a:ea typeface="+mn-ea"/>
                <a:cs typeface="+mn-cs"/>
              </a:rPr>
              <a:t> vor Ablauf der </a:t>
            </a:r>
            <a:r>
              <a:rPr lang="de-DE" sz="1200" kern="1200" dirty="0" err="1">
                <a:solidFill>
                  <a:schemeClr val="tx1"/>
                </a:solidFill>
                <a:effectLst/>
                <a:latin typeface="+mn-lt"/>
                <a:ea typeface="+mn-ea"/>
                <a:cs typeface="+mn-cs"/>
              </a:rPr>
              <a:t>Aufenthaltselaubnis</a:t>
            </a:r>
            <a:r>
              <a:rPr lang="de-DE" sz="1200" kern="1200" dirty="0">
                <a:solidFill>
                  <a:schemeClr val="tx1"/>
                </a:solidFill>
                <a:effectLst/>
                <a:latin typeface="+mn-lt"/>
                <a:ea typeface="+mn-ea"/>
                <a:cs typeface="+mn-cs"/>
              </a:rPr>
              <a:t> um Termin kümmern! Keine Sorge, ihr bekommt sonst eine sog. Fiktionsbescheinigung. Damit könnte es allerdings Schwierigkeiten bei Wohnungs- und Arbeitssuche geben. </a:t>
            </a:r>
          </a:p>
          <a:p>
            <a:pPr lvl="0"/>
            <a:r>
              <a:rPr lang="de-DE" sz="1200" b="1" kern="1200" dirty="0">
                <a:solidFill>
                  <a:schemeClr val="tx1"/>
                </a:solidFill>
                <a:effectLst/>
                <a:latin typeface="+mn-lt"/>
                <a:ea typeface="+mn-ea"/>
                <a:cs typeface="+mn-cs"/>
              </a:rPr>
              <a:t>Prüfungsanmeldung</a:t>
            </a:r>
            <a:r>
              <a:rPr lang="de-DE" sz="1200" kern="1200" dirty="0">
                <a:solidFill>
                  <a:schemeClr val="tx1"/>
                </a:solidFill>
                <a:effectLst/>
                <a:latin typeface="+mn-lt"/>
                <a:ea typeface="+mn-ea"/>
                <a:cs typeface="+mn-cs"/>
              </a:rPr>
              <a:t>: auf OE bzw. Studienbüro verweisen. </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t>42</a:t>
            </a:fld>
            <a:endParaRPr lang="de-DE"/>
          </a:p>
        </p:txBody>
      </p:sp>
    </p:spTree>
    <p:extLst>
      <p:ext uri="{BB962C8B-B14F-4D97-AF65-F5344CB8AC3E}">
        <p14:creationId xmlns:p14="http://schemas.microsoft.com/office/powerpoint/2010/main" val="137762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Users/grafiker/Downloads/background-84678_1920.jpg"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localhost/Users/grafiker/Downloads/texture-2065389_1920.jpg" TargetMode="External"/><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file://localhost/Users/grafiker/Downloads/leaf-2664246_1920.jpg" TargetMode="Externa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_Bild_vollflächig">
    <p:spTree>
      <p:nvGrpSpPr>
        <p:cNvPr id="1" name=""/>
        <p:cNvGrpSpPr/>
        <p:nvPr/>
      </p:nvGrpSpPr>
      <p:grpSpPr>
        <a:xfrm>
          <a:off x="0" y="0"/>
          <a:ext cx="0" cy="0"/>
          <a:chOff x="0" y="0"/>
          <a:chExt cx="0" cy="0"/>
        </a:xfrm>
      </p:grpSpPr>
      <p:sp>
        <p:nvSpPr>
          <p:cNvPr id="10" name="Textplatzhalter 13">
            <a:extLst>
              <a:ext uri="{FF2B5EF4-FFF2-40B4-BE49-F238E27FC236}">
                <a16:creationId xmlns:a16="http://schemas.microsoft.com/office/drawing/2014/main" id="{8BBFB6AB-BD0D-CB4B-9728-6AD2FDB3D493}"/>
              </a:ext>
            </a:extLst>
          </p:cNvPr>
          <p:cNvSpPr>
            <a:spLocks noGrp="1"/>
          </p:cNvSpPr>
          <p:nvPr>
            <p:ph type="body" sz="quarter" idx="10" hasCustomPrompt="1"/>
          </p:nvPr>
        </p:nvSpPr>
        <p:spPr>
          <a:xfrm>
            <a:off x="334433" y="4773149"/>
            <a:ext cx="6241620" cy="494400"/>
          </a:xfrm>
          <a:prstGeom prst="rect">
            <a:avLst/>
          </a:prstGeom>
        </p:spPr>
        <p:txBody>
          <a:bodyPr vert="horz"/>
          <a:lstStyle>
            <a:lvl1pPr marL="0" indent="0">
              <a:buNone/>
              <a:defRPr sz="2400" b="0" i="0">
                <a:solidFill>
                  <a:schemeClr val="tx1"/>
                </a:solidFill>
                <a:latin typeface="TheSans UHH" panose="020B0502050302020203" pitchFamily="34" charset="0"/>
                <a:cs typeface="TheSans UHH" panose="020B0502050302020203" pitchFamily="34" charset="0"/>
              </a:defRPr>
            </a:lvl1pPr>
            <a:lvl2pPr marL="609585" indent="0">
              <a:buNone/>
              <a:defRPr sz="2667">
                <a:solidFill>
                  <a:srgbClr val="FFFFFF"/>
                </a:solidFill>
                <a:latin typeface="TheSans Uhh Bold Caps"/>
                <a:cs typeface="TheSans Uhh Bold Caps"/>
              </a:defRPr>
            </a:lvl2pPr>
            <a:lvl3pPr marL="1219170" indent="0">
              <a:buNone/>
              <a:defRPr sz="2667">
                <a:solidFill>
                  <a:srgbClr val="FFFFFF"/>
                </a:solidFill>
                <a:latin typeface="TheSans Uhh Bold Caps"/>
                <a:cs typeface="TheSans Uhh Bold Caps"/>
              </a:defRPr>
            </a:lvl3pPr>
            <a:lvl4pPr marL="1828754" indent="0">
              <a:buNone/>
              <a:defRPr sz="2667">
                <a:solidFill>
                  <a:srgbClr val="FFFFFF"/>
                </a:solidFill>
                <a:latin typeface="TheSans Uhh Bold Caps"/>
                <a:cs typeface="TheSans Uhh Bold Caps"/>
              </a:defRPr>
            </a:lvl4pPr>
            <a:lvl5pPr marL="2438339" indent="0">
              <a:buNone/>
              <a:defRPr sz="2667">
                <a:solidFill>
                  <a:srgbClr val="FFFFFF"/>
                </a:solidFill>
                <a:latin typeface="TheSans Uhh Bold Caps"/>
                <a:cs typeface="TheSans Uhh Bold Caps"/>
              </a:defRPr>
            </a:lvl5pPr>
          </a:lstStyle>
          <a:p>
            <a:pPr lvl="0"/>
            <a:r>
              <a:rPr lang="de-DE" dirty="0"/>
              <a:t>Name des Referenten/der Referentin</a:t>
            </a:r>
          </a:p>
        </p:txBody>
      </p:sp>
      <p:sp>
        <p:nvSpPr>
          <p:cNvPr id="9" name="Titel 1">
            <a:extLst>
              <a:ext uri="{FF2B5EF4-FFF2-40B4-BE49-F238E27FC236}">
                <a16:creationId xmlns:a16="http://schemas.microsoft.com/office/drawing/2014/main" id="{EF3FFAF6-38B4-EC48-808A-73D35839C283}"/>
              </a:ext>
            </a:extLst>
          </p:cNvPr>
          <p:cNvSpPr>
            <a:spLocks noGrp="1"/>
          </p:cNvSpPr>
          <p:nvPr>
            <p:ph type="title" hasCustomPrompt="1"/>
          </p:nvPr>
        </p:nvSpPr>
        <p:spPr>
          <a:xfrm>
            <a:off x="335360" y="5326571"/>
            <a:ext cx="10795200" cy="1353600"/>
          </a:xfrm>
          <a:prstGeom prst="rect">
            <a:avLst/>
          </a:prstGeom>
        </p:spPr>
        <p:txBody>
          <a:bodyPr/>
          <a:lstStyle>
            <a:lvl1pPr algn="l">
              <a:defRPr sz="4000" b="1" i="0">
                <a:solidFill>
                  <a:schemeClr val="tx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pic>
        <p:nvPicPr>
          <p:cNvPr id="7"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2" r:link="rId3">
            <a:extLst>
              <a:ext uri="{28A0092B-C50C-407E-A947-70E740481C1C}">
                <a14:useLocalDpi xmlns:a14="http://schemas.microsoft.com/office/drawing/2010/main" val="0"/>
              </a:ext>
            </a:extLst>
          </a:blip>
          <a:srcRect t="17224" r="190" b="42567"/>
          <a:stretch>
            <a:fillRect/>
          </a:stretch>
        </p:blipFill>
        <p:spPr>
          <a:xfrm>
            <a:off x="0" y="1402675"/>
            <a:ext cx="12192000" cy="3274463"/>
          </a:xfrm>
          <a:prstGeom prst="rect">
            <a:avLst/>
          </a:prstGeom>
        </p:spPr>
      </p:pic>
      <p:sp>
        <p:nvSpPr>
          <p:cNvPr id="8" name="Bildplatzhalter 6"/>
          <p:cNvSpPr>
            <a:spLocks noGrp="1"/>
          </p:cNvSpPr>
          <p:nvPr>
            <p:ph type="pic" sz="quarter" idx="11" hasCustomPrompt="1"/>
          </p:nvPr>
        </p:nvSpPr>
        <p:spPr>
          <a:xfrm>
            <a:off x="0" y="1402676"/>
            <a:ext cx="12192000" cy="3274461"/>
          </a:xfrm>
          <a:prstGeom prst="rect">
            <a:avLst/>
          </a:prstGeom>
        </p:spPr>
        <p:txBody>
          <a:bodyPr>
            <a:normAutofit/>
          </a:bodyPr>
          <a:lstStyle>
            <a:lvl1pPr marL="0" indent="0">
              <a:buNone/>
              <a:defRPr sz="1867">
                <a:solidFill>
                  <a:srgbClr val="FFFFFF"/>
                </a:solidFill>
                <a:latin typeface="TheSans UHH"/>
              </a:defRPr>
            </a:lvl1pPr>
          </a:lstStyle>
          <a:p>
            <a:r>
              <a:rPr lang="de-DE" dirty="0"/>
              <a:t>Bild einfügen und mit Alternativtext versehen</a:t>
            </a:r>
          </a:p>
        </p:txBody>
      </p:sp>
      <p:cxnSp>
        <p:nvCxnSpPr>
          <p:cNvPr id="11" name="Gerade Verbindung 10">
            <a:extLs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tx1"/>
            </a:solidFill>
            <a:prstDash val="solid"/>
          </a:ln>
          <a:effectLst/>
        </p:spPr>
      </p:cxnSp>
    </p:spTree>
    <p:extLst>
      <p:ext uri="{BB962C8B-B14F-4D97-AF65-F5344CB8AC3E}">
        <p14:creationId xmlns:p14="http://schemas.microsoft.com/office/powerpoint/2010/main" val="116986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folie_zwei_Bilder">
    <p:spTree>
      <p:nvGrpSpPr>
        <p:cNvPr id="1" name=""/>
        <p:cNvGrpSpPr/>
        <p:nvPr/>
      </p:nvGrpSpPr>
      <p:grpSpPr>
        <a:xfrm>
          <a:off x="0" y="0"/>
          <a:ext cx="0" cy="0"/>
          <a:chOff x="0" y="0"/>
          <a:chExt cx="0" cy="0"/>
        </a:xfrm>
      </p:grpSpPr>
      <p:sp>
        <p:nvSpPr>
          <p:cNvPr id="21" name="Textplatzhalter 13">
            <a:extLst>
              <a:ext uri="{FF2B5EF4-FFF2-40B4-BE49-F238E27FC236}">
                <a16:creationId xmlns:a16="http://schemas.microsoft.com/office/drawing/2014/main" id="{1DDD041E-DBF9-6D48-993C-62DD3D91D74F}"/>
              </a:ext>
            </a:extLst>
          </p:cNvPr>
          <p:cNvSpPr>
            <a:spLocks noGrp="1"/>
          </p:cNvSpPr>
          <p:nvPr>
            <p:ph type="body" sz="quarter" idx="10" hasCustomPrompt="1"/>
          </p:nvPr>
        </p:nvSpPr>
        <p:spPr>
          <a:xfrm>
            <a:off x="334433" y="4773149"/>
            <a:ext cx="5860344" cy="494400"/>
          </a:xfrm>
          <a:prstGeom prst="rect">
            <a:avLst/>
          </a:prstGeom>
        </p:spPr>
        <p:txBody>
          <a:bodyPr vert="horz"/>
          <a:lstStyle>
            <a:lvl1pPr marL="0" indent="0">
              <a:buNone/>
              <a:defRPr sz="2400" b="0" i="0">
                <a:solidFill>
                  <a:schemeClr val="tx1"/>
                </a:solidFill>
                <a:latin typeface="TheSans UHH" panose="020B0502050302020203" pitchFamily="34" charset="0"/>
                <a:cs typeface="TheSans UHH" panose="020B0502050302020203" pitchFamily="34" charset="0"/>
              </a:defRPr>
            </a:lvl1pPr>
            <a:lvl2pPr marL="609585" indent="0">
              <a:buNone/>
              <a:defRPr sz="2667">
                <a:solidFill>
                  <a:srgbClr val="FFFFFF"/>
                </a:solidFill>
                <a:latin typeface="TheSans Uhh Bold Caps"/>
                <a:cs typeface="TheSans Uhh Bold Caps"/>
              </a:defRPr>
            </a:lvl2pPr>
            <a:lvl3pPr marL="1219170" indent="0">
              <a:buNone/>
              <a:defRPr sz="2667">
                <a:solidFill>
                  <a:srgbClr val="FFFFFF"/>
                </a:solidFill>
                <a:latin typeface="TheSans Uhh Bold Caps"/>
                <a:cs typeface="TheSans Uhh Bold Caps"/>
              </a:defRPr>
            </a:lvl3pPr>
            <a:lvl4pPr marL="1828754" indent="0">
              <a:buNone/>
              <a:defRPr sz="2667">
                <a:solidFill>
                  <a:srgbClr val="FFFFFF"/>
                </a:solidFill>
                <a:latin typeface="TheSans Uhh Bold Caps"/>
                <a:cs typeface="TheSans Uhh Bold Caps"/>
              </a:defRPr>
            </a:lvl4pPr>
            <a:lvl5pPr marL="2438339" indent="0">
              <a:buNone/>
              <a:defRPr sz="2667">
                <a:solidFill>
                  <a:srgbClr val="FFFFFF"/>
                </a:solidFill>
                <a:latin typeface="TheSans Uhh Bold Caps"/>
                <a:cs typeface="TheSans Uhh Bold Caps"/>
              </a:defRPr>
            </a:lvl5pPr>
          </a:lstStyle>
          <a:p>
            <a:pPr lvl="0"/>
            <a:r>
              <a:rPr lang="de-DE" dirty="0"/>
              <a:t>Name des Referenten/der Referentin</a:t>
            </a:r>
          </a:p>
        </p:txBody>
      </p:sp>
      <p:sp>
        <p:nvSpPr>
          <p:cNvPr id="20" name="Titel 1">
            <a:extLst>
              <a:ext uri="{FF2B5EF4-FFF2-40B4-BE49-F238E27FC236}">
                <a16:creationId xmlns:a16="http://schemas.microsoft.com/office/drawing/2014/main" id="{33F5C484-EF40-FE47-9DFE-5167591A751D}"/>
              </a:ext>
            </a:extLst>
          </p:cNvPr>
          <p:cNvSpPr>
            <a:spLocks noGrp="1"/>
          </p:cNvSpPr>
          <p:nvPr>
            <p:ph type="title" hasCustomPrompt="1"/>
          </p:nvPr>
        </p:nvSpPr>
        <p:spPr>
          <a:xfrm>
            <a:off x="335360" y="5326571"/>
            <a:ext cx="10795200" cy="1353600"/>
          </a:xfrm>
          <a:prstGeom prst="rect">
            <a:avLst/>
          </a:prstGeom>
        </p:spPr>
        <p:txBody>
          <a:bodyPr/>
          <a:lstStyle>
            <a:lvl1pPr algn="l">
              <a:defRPr sz="4000" b="1" i="0">
                <a:solidFill>
                  <a:schemeClr val="tx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pic>
        <p:nvPicPr>
          <p:cNvPr id="9"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11847" r="-1" b="35838"/>
          <a:stretch>
            <a:fillRect/>
          </a:stretch>
        </p:blipFill>
        <p:spPr>
          <a:xfrm>
            <a:off x="-1" y="1402676"/>
            <a:ext cx="5997223" cy="3273787"/>
          </a:xfrm>
          <a:prstGeom prst="rect">
            <a:avLst/>
          </a:prstGeom>
        </p:spPr>
      </p:pic>
      <p:pic>
        <p:nvPicPr>
          <p:cNvPr id="10"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4" r:link="rId5" cstate="print">
            <a:extLst>
              <a:ext uri="{28A0092B-C50C-407E-A947-70E740481C1C}">
                <a14:useLocalDpi xmlns:a14="http://schemas.microsoft.com/office/drawing/2010/main" val="0"/>
              </a:ext>
            </a:extLst>
          </a:blip>
          <a:srcRect r="21458" b="35496"/>
          <a:stretch>
            <a:fillRect/>
          </a:stretch>
        </p:blipFill>
        <p:spPr>
          <a:xfrm>
            <a:off x="6194778" y="1402677"/>
            <a:ext cx="5997223" cy="3283519"/>
          </a:xfrm>
          <a:prstGeom prst="rect">
            <a:avLst/>
          </a:prstGeom>
        </p:spPr>
      </p:pic>
      <p:sp>
        <p:nvSpPr>
          <p:cNvPr id="12" name="Bildplatzhalter 15"/>
          <p:cNvSpPr>
            <a:spLocks noGrp="1"/>
          </p:cNvSpPr>
          <p:nvPr>
            <p:ph type="pic" sz="quarter" idx="11" hasCustomPrompt="1"/>
          </p:nvPr>
        </p:nvSpPr>
        <p:spPr>
          <a:xfrm>
            <a:off x="-1" y="1403352"/>
            <a:ext cx="5996517" cy="3273787"/>
          </a:xfrm>
          <a:prstGeom prst="rect">
            <a:avLst/>
          </a:prstGeom>
        </p:spPr>
        <p:txBody>
          <a:bodyPr>
            <a:normAutofit/>
          </a:bodyPr>
          <a:lstStyle>
            <a:lvl1pPr marL="0" indent="0">
              <a:buNone/>
              <a:defRPr sz="1867" baseline="0">
                <a:solidFill>
                  <a:srgbClr val="FFFFFF"/>
                </a:solidFill>
                <a:latin typeface="TheSans UHH"/>
              </a:defRPr>
            </a:lvl1pPr>
          </a:lstStyle>
          <a:p>
            <a:r>
              <a:rPr lang="de-DE" dirty="0"/>
              <a:t>Bild einfügen und mit Alternativtext versehen</a:t>
            </a:r>
          </a:p>
        </p:txBody>
      </p:sp>
      <p:sp>
        <p:nvSpPr>
          <p:cNvPr id="13" name="Bildplatzhalter 17"/>
          <p:cNvSpPr>
            <a:spLocks noGrp="1"/>
          </p:cNvSpPr>
          <p:nvPr>
            <p:ph type="pic" sz="quarter" idx="12" hasCustomPrompt="1"/>
          </p:nvPr>
        </p:nvSpPr>
        <p:spPr>
          <a:xfrm>
            <a:off x="6194778" y="1403351"/>
            <a:ext cx="5997223" cy="3273112"/>
          </a:xfrm>
          <a:prstGeom prst="rect">
            <a:avLst/>
          </a:prstGeom>
        </p:spPr>
        <p:txBody>
          <a:bodyPr>
            <a:normAutofit/>
          </a:bodyPr>
          <a:lstStyle>
            <a:lvl1pPr marL="0" indent="0">
              <a:buNone/>
              <a:defRPr sz="1867">
                <a:solidFill>
                  <a:srgbClr val="FFFFFF"/>
                </a:solidFill>
                <a:latin typeface="TheSans UHH"/>
              </a:defRPr>
            </a:lvl1pPr>
          </a:lstStyle>
          <a:p>
            <a:r>
              <a:rPr lang="de-DE" dirty="0"/>
              <a:t>Bild einfügen und mit Alternativtext versehen</a:t>
            </a:r>
          </a:p>
        </p:txBody>
      </p:sp>
      <p:cxnSp>
        <p:nvCxnSpPr>
          <p:cNvPr id="19" name="Gerade Verbindung 18">
            <a:extLst>
              <a:ext uri="{FF2B5EF4-FFF2-40B4-BE49-F238E27FC236}">
                <a16:creationId xmlns:a16="http://schemas.microsoft.com/office/drawing/2014/main" id="{AB18881F-3A1A-C240-A3D5-F269619F19B9}"/>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tx1"/>
            </a:solidFill>
            <a:prstDash val="solid"/>
          </a:ln>
          <a:effectLst/>
        </p:spPr>
      </p:cxnSp>
    </p:spTree>
    <p:extLst>
      <p:ext uri="{BB962C8B-B14F-4D97-AF65-F5344CB8AC3E}">
        <p14:creationId xmlns:p14="http://schemas.microsoft.com/office/powerpoint/2010/main" val="344922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a_Titelfolie_einfarbiger_HG_Steingr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402675"/>
            <a:ext cx="12192000" cy="5455325"/>
          </a:xfrm>
          <a:prstGeom prst="rect">
            <a:avLst/>
          </a:prstGeom>
          <a:gradFill>
            <a:gsLst>
              <a:gs pos="0">
                <a:schemeClr val="accent1">
                  <a:tint val="100000"/>
                  <a:shade val="100000"/>
                  <a:satMod val="130000"/>
                </a:schemeClr>
              </a:gs>
              <a:gs pos="0">
                <a:srgbClr val="3B515B"/>
              </a:gs>
            </a:gsLst>
          </a:gra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sp>
        <p:nvSpPr>
          <p:cNvPr id="10" name="Textplatzhalter 13">
            <a:extLst>
              <a:ext uri="{FF2B5EF4-FFF2-40B4-BE49-F238E27FC236}">
                <a16:creationId xmlns:a16="http://schemas.microsoft.com/office/drawing/2014/main" id="{F055B374-5667-9B40-AE1E-7F5FCDB7FF83}"/>
              </a:ext>
            </a:extLst>
          </p:cNvPr>
          <p:cNvSpPr>
            <a:spLocks noGrp="1"/>
          </p:cNvSpPr>
          <p:nvPr>
            <p:ph type="body" sz="quarter" idx="10" hasCustomPrompt="1"/>
          </p:nvPr>
        </p:nvSpPr>
        <p:spPr>
          <a:xfrm>
            <a:off x="334433" y="4773149"/>
            <a:ext cx="6433641" cy="494400"/>
          </a:xfrm>
          <a:prstGeom prst="rect">
            <a:avLst/>
          </a:prstGeom>
        </p:spPr>
        <p:txBody>
          <a:bodyPr vert="horz"/>
          <a:lstStyle>
            <a:lvl1pPr marL="0" indent="0">
              <a:buNone/>
              <a:defRPr sz="2400" b="0" i="0">
                <a:solidFill>
                  <a:schemeClr val="bg1"/>
                </a:solidFill>
                <a:latin typeface="TheSans UHH" panose="020B0502050302020203" pitchFamily="34" charset="0"/>
                <a:cs typeface="TheSans UHH" panose="020B0502050302020203" pitchFamily="34" charset="0"/>
              </a:defRPr>
            </a:lvl1pPr>
            <a:lvl2pPr marL="609585" indent="0">
              <a:buNone/>
              <a:defRPr sz="2667">
                <a:solidFill>
                  <a:srgbClr val="FFFFFF"/>
                </a:solidFill>
                <a:latin typeface="TheSans Uhh Bold Caps"/>
                <a:cs typeface="TheSans Uhh Bold Caps"/>
              </a:defRPr>
            </a:lvl2pPr>
            <a:lvl3pPr marL="1219170" indent="0">
              <a:buNone/>
              <a:defRPr sz="2667">
                <a:solidFill>
                  <a:srgbClr val="FFFFFF"/>
                </a:solidFill>
                <a:latin typeface="TheSans Uhh Bold Caps"/>
                <a:cs typeface="TheSans Uhh Bold Caps"/>
              </a:defRPr>
            </a:lvl3pPr>
            <a:lvl4pPr marL="1828754" indent="0">
              <a:buNone/>
              <a:defRPr sz="2667">
                <a:solidFill>
                  <a:srgbClr val="FFFFFF"/>
                </a:solidFill>
                <a:latin typeface="TheSans Uhh Bold Caps"/>
                <a:cs typeface="TheSans Uhh Bold Caps"/>
              </a:defRPr>
            </a:lvl4pPr>
            <a:lvl5pPr marL="2438339" indent="0">
              <a:buNone/>
              <a:defRPr sz="2667">
                <a:solidFill>
                  <a:srgbClr val="FFFFFF"/>
                </a:solidFill>
                <a:latin typeface="TheSans Uhh Bold Caps"/>
                <a:cs typeface="TheSans Uhh Bold Caps"/>
              </a:defRPr>
            </a:lvl5pPr>
          </a:lstStyle>
          <a:p>
            <a:pPr lvl="0"/>
            <a:r>
              <a:rPr lang="de-DE" dirty="0"/>
              <a:t>Name des Referenten/der Referentin</a:t>
            </a:r>
          </a:p>
        </p:txBody>
      </p:sp>
      <p:sp>
        <p:nvSpPr>
          <p:cNvPr id="9" name="Titel 1">
            <a:extLst>
              <a:ext uri="{FF2B5EF4-FFF2-40B4-BE49-F238E27FC236}">
                <a16:creationId xmlns:a16="http://schemas.microsoft.com/office/drawing/2014/main" id="{2F8586F0-C563-C342-B9DD-A1AE90DE2CE3}"/>
              </a:ext>
            </a:extLst>
          </p:cNvPr>
          <p:cNvSpPr>
            <a:spLocks noGrp="1"/>
          </p:cNvSpPr>
          <p:nvPr>
            <p:ph type="title" hasCustomPrompt="1"/>
          </p:nvPr>
        </p:nvSpPr>
        <p:spPr>
          <a:xfrm>
            <a:off x="335360" y="5326571"/>
            <a:ext cx="10795200" cy="1353600"/>
          </a:xfrm>
          <a:prstGeom prst="rect">
            <a:avLst/>
          </a:prstGeom>
        </p:spPr>
        <p:txBody>
          <a:bodyPr/>
          <a:lstStyle>
            <a:lvl1pPr algn="l">
              <a:defRPr sz="4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cxnSp>
        <p:nvCxnSpPr>
          <p:cNvPr id="8" name="Gerade Verbindung 7">
            <a:extLst>
              <a:ext uri="{FF2B5EF4-FFF2-40B4-BE49-F238E27FC236}">
                <a16:creationId xmlns:a16="http://schemas.microsoft.com/office/drawing/2014/main" id="{5486D3BD-BA29-4D44-ACB6-A4BD67D52176}"/>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3949930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b_T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402675"/>
            <a:ext cx="12192000" cy="545532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sp>
        <p:nvSpPr>
          <p:cNvPr id="8" name="Textplatzhalter 13">
            <a:extLst>
              <a:ext uri="{FF2B5EF4-FFF2-40B4-BE49-F238E27FC236}">
                <a16:creationId xmlns:a16="http://schemas.microsoft.com/office/drawing/2014/main" id="{A15EFE3B-8C68-D046-A599-0AB2AFDEB257}"/>
              </a:ext>
            </a:extLst>
          </p:cNvPr>
          <p:cNvSpPr>
            <a:spLocks noGrp="1"/>
          </p:cNvSpPr>
          <p:nvPr>
            <p:ph type="body" sz="quarter" idx="10" hasCustomPrompt="1"/>
          </p:nvPr>
        </p:nvSpPr>
        <p:spPr>
          <a:xfrm>
            <a:off x="334433" y="4773149"/>
            <a:ext cx="6145609" cy="494400"/>
          </a:xfrm>
          <a:prstGeom prst="rect">
            <a:avLst/>
          </a:prstGeom>
        </p:spPr>
        <p:txBody>
          <a:bodyPr vert="horz"/>
          <a:lstStyle>
            <a:lvl1pPr marL="0" indent="0">
              <a:buNone/>
              <a:defRPr sz="2400" b="0" i="0">
                <a:solidFill>
                  <a:schemeClr val="bg1"/>
                </a:solidFill>
                <a:latin typeface="TheSans UHH" panose="020B0502050302020203" pitchFamily="34" charset="0"/>
                <a:cs typeface="TheSans UHH" panose="020B0502050302020203" pitchFamily="34" charset="0"/>
              </a:defRPr>
            </a:lvl1pPr>
            <a:lvl2pPr marL="609585" indent="0">
              <a:buNone/>
              <a:defRPr sz="2667">
                <a:solidFill>
                  <a:srgbClr val="FFFFFF"/>
                </a:solidFill>
                <a:latin typeface="TheSans Uhh Bold Caps"/>
                <a:cs typeface="TheSans Uhh Bold Caps"/>
              </a:defRPr>
            </a:lvl2pPr>
            <a:lvl3pPr marL="1219170" indent="0">
              <a:buNone/>
              <a:defRPr sz="2667">
                <a:solidFill>
                  <a:srgbClr val="FFFFFF"/>
                </a:solidFill>
                <a:latin typeface="TheSans Uhh Bold Caps"/>
                <a:cs typeface="TheSans Uhh Bold Caps"/>
              </a:defRPr>
            </a:lvl3pPr>
            <a:lvl4pPr marL="1828754" indent="0">
              <a:buNone/>
              <a:defRPr sz="2667">
                <a:solidFill>
                  <a:srgbClr val="FFFFFF"/>
                </a:solidFill>
                <a:latin typeface="TheSans Uhh Bold Caps"/>
                <a:cs typeface="TheSans Uhh Bold Caps"/>
              </a:defRPr>
            </a:lvl4pPr>
            <a:lvl5pPr marL="2438339" indent="0">
              <a:buNone/>
              <a:defRPr sz="2667">
                <a:solidFill>
                  <a:srgbClr val="FFFFFF"/>
                </a:solidFill>
                <a:latin typeface="TheSans Uhh Bold Caps"/>
                <a:cs typeface="TheSans Uhh Bold Caps"/>
              </a:defRPr>
            </a:lvl5pPr>
          </a:lstStyle>
          <a:p>
            <a:pPr lvl="0"/>
            <a:r>
              <a:rPr lang="de-DE" dirty="0"/>
              <a:t>Name des Referenten/der Referentin</a:t>
            </a:r>
          </a:p>
        </p:txBody>
      </p:sp>
      <p:sp>
        <p:nvSpPr>
          <p:cNvPr id="7" name="Titel 1">
            <a:extLst>
              <a:ext uri="{FF2B5EF4-FFF2-40B4-BE49-F238E27FC236}">
                <a16:creationId xmlns:a16="http://schemas.microsoft.com/office/drawing/2014/main" id="{7971F460-DBE2-1E4C-966C-B8FAF52ED6F7}"/>
              </a:ext>
            </a:extLst>
          </p:cNvPr>
          <p:cNvSpPr>
            <a:spLocks noGrp="1"/>
          </p:cNvSpPr>
          <p:nvPr>
            <p:ph type="title" hasCustomPrompt="1"/>
          </p:nvPr>
        </p:nvSpPr>
        <p:spPr>
          <a:xfrm>
            <a:off x="335360" y="5326571"/>
            <a:ext cx="10795200" cy="1353600"/>
          </a:xfrm>
          <a:prstGeom prst="rect">
            <a:avLst/>
          </a:prstGeom>
        </p:spPr>
        <p:txBody>
          <a:bodyPr/>
          <a:lstStyle>
            <a:lvl1pPr algn="l">
              <a:defRPr sz="4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cxnSp>
        <p:nvCxnSpPr>
          <p:cNvPr id="6" name="Gerade Verbindung 5">
            <a:extLst>
              <a:ext uri="{FF2B5EF4-FFF2-40B4-BE49-F238E27FC236}">
                <a16:creationId xmlns:a16="http://schemas.microsoft.com/office/drawing/2014/main" id="{30DD3040-AF2F-7548-9EA1-E3F2AA2D5A5E}"/>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4263699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86359" y="2372883"/>
            <a:ext cx="11378260"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Bold Caps"/>
              </a:defRPr>
            </a:lvl2pPr>
            <a:lvl3pPr>
              <a:defRPr sz="3467">
                <a:latin typeface="TheSans UHH Bold Caps"/>
              </a:defRPr>
            </a:lvl3pPr>
            <a:lvl4pPr>
              <a:defRPr sz="3467">
                <a:latin typeface="TheSans UHH Bold Caps"/>
              </a:defRPr>
            </a:lvl4pPr>
            <a:lvl5pPr>
              <a:defRPr sz="3467">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lvl1pPr>
              <a:defRPr/>
            </a:lvl1pPr>
          </a:lstStyle>
          <a:p>
            <a:pPr defTabSz="609585"/>
            <a:fld id="{D5DD95D5-0A66-4DA2-BFB6-6D401E13C560}"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a:xfrm>
            <a:off x="3978672" y="6356351"/>
            <a:ext cx="4234656" cy="365125"/>
          </a:xfrm>
          <a:prstGeom prst="rect">
            <a:avLst/>
          </a:prstGeom>
        </p:spPr>
        <p:txBody>
          <a:bodyPr/>
          <a:lstStyle/>
          <a:p>
            <a:pPr defTabSz="609585"/>
            <a:endParaRPr lang="de-DE" dirty="0">
              <a:solidFill>
                <a:srgbClr val="3B515B"/>
              </a:solidFill>
            </a:endParaRPr>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pPr defTabSz="609585"/>
            <a:fld id="{3E01A2B2-10AD-754B-9B4C-E5B6FED423D0}" type="slidenum">
              <a:rPr lang="de-DE" smtClean="0">
                <a:solidFill>
                  <a:srgbClr val="3B515B"/>
                </a:solidFill>
              </a:rPr>
              <a:pPr defTabSz="609585"/>
              <a:t>‹#›</a:t>
            </a:fld>
            <a:endParaRPr lang="de-DE" dirty="0">
              <a:solidFill>
                <a:srgbClr val="3B515B"/>
              </a:solidFill>
            </a:endParaRPr>
          </a:p>
        </p:txBody>
      </p:sp>
    </p:spTree>
    <p:extLst>
      <p:ext uri="{BB962C8B-B14F-4D97-AF65-F5344CB8AC3E}">
        <p14:creationId xmlns:p14="http://schemas.microsoft.com/office/powerpoint/2010/main" val="3778622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b_Headline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2185142B-85C3-B845-BE6A-A2B184C3456C}"/>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11378868" cy="3839535"/>
          </a:xfrm>
          <a:prstGeom prst="rect">
            <a:avLst/>
          </a:prstGeom>
        </p:spPr>
        <p:txBody>
          <a:bodyPr vert="horz"/>
          <a:lstStyle>
            <a:lvl1pPr marL="239994" indent="-239994">
              <a:spcBef>
                <a:spcPts val="1933"/>
              </a:spcBef>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3B10F18-E336-5F4B-B287-AFBD8386C6AA}"/>
              </a:ext>
            </a:extLst>
          </p:cNvPr>
          <p:cNvSpPr>
            <a:spLocks noGrp="1"/>
          </p:cNvSpPr>
          <p:nvPr>
            <p:ph type="dt" sz="half" idx="17"/>
          </p:nvPr>
        </p:nvSpPr>
        <p:spPr/>
        <p:txBody>
          <a:bodyPr/>
          <a:lstStyle>
            <a:lvl1pPr>
              <a:defRPr/>
            </a:lvl1pPr>
          </a:lstStyle>
          <a:p>
            <a:pPr defTabSz="609585"/>
            <a:fld id="{435BCF07-8F6D-48A9-89EC-4273C7FB3B98}"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EB3CB7CE-68EE-634C-A60B-5AB834390A3E}"/>
              </a:ext>
            </a:extLst>
          </p:cNvPr>
          <p:cNvSpPr>
            <a:spLocks noGrp="1"/>
          </p:cNvSpPr>
          <p:nvPr>
            <p:ph type="ftr" sz="quarter" idx="18"/>
          </p:nvPr>
        </p:nvSpPr>
        <p:spPr>
          <a:xfrm>
            <a:off x="3978672" y="6356351"/>
            <a:ext cx="4234656" cy="365125"/>
          </a:xfrm>
          <a:prstGeom prst="rect">
            <a:avLst/>
          </a:prstGeom>
        </p:spPr>
        <p:txBody>
          <a:bodyPr/>
          <a:lstStyle/>
          <a:p>
            <a:pPr defTabSz="609585"/>
            <a:endParaRPr lang="de-DE" dirty="0">
              <a:solidFill>
                <a:srgbClr val="3B515B"/>
              </a:solidFill>
            </a:endParaRPr>
          </a:p>
        </p:txBody>
      </p:sp>
      <p:sp>
        <p:nvSpPr>
          <p:cNvPr id="5" name="Foliennummernplatzhalter 4">
            <a:extLst>
              <a:ext uri="{FF2B5EF4-FFF2-40B4-BE49-F238E27FC236}">
                <a16:creationId xmlns:a16="http://schemas.microsoft.com/office/drawing/2014/main" id="{E9B799CB-85F9-3B41-BD6A-AE3965D5F367}"/>
              </a:ext>
            </a:extLst>
          </p:cNvPr>
          <p:cNvSpPr>
            <a:spLocks noGrp="1"/>
          </p:cNvSpPr>
          <p:nvPr>
            <p:ph type="sldNum" sz="quarter" idx="19"/>
          </p:nvPr>
        </p:nvSpPr>
        <p:spPr>
          <a:xfrm>
            <a:off x="8817600" y="6356351"/>
            <a:ext cx="2844800" cy="365125"/>
          </a:xfrm>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1435152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c_Headline_und_zweispaltiger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Titel 1">
            <a:extLst>
              <a:ext uri="{FF2B5EF4-FFF2-40B4-BE49-F238E27FC236}">
                <a16:creationId xmlns:a16="http://schemas.microsoft.com/office/drawing/2014/main" id="{1239BC7E-F651-4B40-9646-BE82FC8F7282}"/>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Font typeface="Arial"/>
              <a:buNone/>
              <a:defRPr sz="2667">
                <a:solidFill>
                  <a:schemeClr val="tx1"/>
                </a:solidFill>
                <a:latin typeface="TheSans UHH" panose="020B0502050302020203" pitchFamily="34" charset="0"/>
                <a:cs typeface="TheSans UHH" panose="020B0502050302020203" pitchFamily="34" charset="0"/>
              </a:defRPr>
            </a:lvl1pPr>
            <a:lvl2pPr>
              <a:defRPr sz="2667">
                <a:solidFill>
                  <a:schemeClr val="tx1"/>
                </a:solidFill>
                <a:latin typeface="TheSans UHH Regular"/>
                <a:cs typeface="TheSans UHH Regular"/>
              </a:defRPr>
            </a:lvl2pPr>
            <a:lvl3pPr>
              <a:defRPr sz="3467">
                <a:latin typeface="TheSans UHH Bold Caps"/>
              </a:defRPr>
            </a:lvl3pPr>
            <a:lvl4pPr>
              <a:defRPr sz="3467">
                <a:latin typeface="TheSans UHH Bold Caps"/>
              </a:defRPr>
            </a:lvl4pPr>
            <a:lvl5pPr>
              <a:defRPr sz="3467">
                <a:latin typeface="TheSans UHH Bold Caps"/>
              </a:defRPr>
            </a:lvl5pPr>
          </a:lstStyle>
          <a:p>
            <a:pPr lvl="0"/>
            <a:r>
              <a:rPr lang="de-DE" dirty="0"/>
              <a:t>Mastertextformat bearbeiten</a:t>
            </a:r>
          </a:p>
        </p:txBody>
      </p:sp>
      <p:sp>
        <p:nvSpPr>
          <p:cNvPr id="12" name="Textplatzhalter 9"/>
          <p:cNvSpPr>
            <a:spLocks noGrp="1"/>
          </p:cNvSpPr>
          <p:nvPr>
            <p:ph type="body" sz="quarter" idx="15"/>
          </p:nvPr>
        </p:nvSpPr>
        <p:spPr>
          <a:xfrm>
            <a:off x="609600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Bold Caps"/>
              </a:defRPr>
            </a:lvl2pPr>
            <a:lvl3pPr>
              <a:defRPr sz="3467">
                <a:latin typeface="TheSans UHH Bold Caps"/>
              </a:defRPr>
            </a:lvl3pPr>
            <a:lvl4pPr>
              <a:defRPr sz="3467">
                <a:latin typeface="TheSans UHH Bold Caps"/>
              </a:defRPr>
            </a:lvl4pPr>
            <a:lvl5pPr>
              <a:defRPr sz="3467">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0FA889BB-8733-E443-8B07-DDEE0CF51EAC}"/>
              </a:ext>
            </a:extLst>
          </p:cNvPr>
          <p:cNvSpPr>
            <a:spLocks noGrp="1"/>
          </p:cNvSpPr>
          <p:nvPr>
            <p:ph type="dt" sz="half" idx="16"/>
          </p:nvPr>
        </p:nvSpPr>
        <p:spPr/>
        <p:txBody>
          <a:bodyPr/>
          <a:lstStyle>
            <a:lvl1pPr>
              <a:defRPr/>
            </a:lvl1pPr>
          </a:lstStyle>
          <a:p>
            <a:pPr defTabSz="609585"/>
            <a:fld id="{D3AC301E-C155-4CEC-B214-00799D64AD37}"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DB0F8018-999B-664A-A015-D9D75F27149B}"/>
              </a:ext>
            </a:extLst>
          </p:cNvPr>
          <p:cNvSpPr>
            <a:spLocks noGrp="1"/>
          </p:cNvSpPr>
          <p:nvPr>
            <p:ph type="ftr" sz="quarter" idx="17"/>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4" name="Foliennummernplatzhalter 3">
            <a:extLst>
              <a:ext uri="{FF2B5EF4-FFF2-40B4-BE49-F238E27FC236}">
                <a16:creationId xmlns:a16="http://schemas.microsoft.com/office/drawing/2014/main" id="{573C8DF9-716F-554C-ACA3-DAE92F29A78F}"/>
              </a:ext>
            </a:extLst>
          </p:cNvPr>
          <p:cNvSpPr>
            <a:spLocks noGrp="1"/>
          </p:cNvSpPr>
          <p:nvPr>
            <p:ph type="sldNum" sz="quarter" idx="18"/>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2996753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d_Headline_und_zweispaltige_Listen">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0504275-399A-C44F-825C-5719C17EDEAD}"/>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239994" indent="-239994">
              <a:spcBef>
                <a:spcPts val="1933"/>
              </a:spcBef>
              <a:buClr>
                <a:schemeClr val="accent1"/>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769B562-7FA6-894A-98DE-37E50E748CA6}"/>
              </a:ext>
            </a:extLst>
          </p:cNvPr>
          <p:cNvSpPr>
            <a:spLocks noGrp="1"/>
          </p:cNvSpPr>
          <p:nvPr>
            <p:ph type="dt" sz="half" idx="18"/>
          </p:nvPr>
        </p:nvSpPr>
        <p:spPr/>
        <p:txBody>
          <a:bodyPr/>
          <a:lstStyle>
            <a:lvl1pPr>
              <a:defRPr/>
            </a:lvl1pPr>
          </a:lstStyle>
          <a:p>
            <a:pPr defTabSz="609585"/>
            <a:fld id="{3665B45F-BA57-4EE3-BB64-8BEFE48B2351}"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BA6AB9E8-E1D8-AD45-A908-867BB1D82E6A}"/>
              </a:ext>
            </a:extLst>
          </p:cNvPr>
          <p:cNvSpPr>
            <a:spLocks noGrp="1"/>
          </p:cNvSpPr>
          <p:nvPr>
            <p:ph type="ftr" sz="quarter" idx="19"/>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5" name="Foliennummernplatzhalter 4">
            <a:extLst>
              <a:ext uri="{FF2B5EF4-FFF2-40B4-BE49-F238E27FC236}">
                <a16:creationId xmlns:a16="http://schemas.microsoft.com/office/drawing/2014/main" id="{C3A43B6D-0AE8-9C41-B679-BAD57E58419B}"/>
              </a:ext>
            </a:extLst>
          </p:cNvPr>
          <p:cNvSpPr>
            <a:spLocks noGrp="1"/>
          </p:cNvSpPr>
          <p:nvPr>
            <p:ph type="sldNum" sz="quarter" idx="20"/>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260024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85749" y="2372883"/>
            <a:ext cx="5563200" cy="3839535"/>
          </a:xfrm>
          <a:prstGeom prst="rect">
            <a:avLst/>
          </a:prstGeom>
        </p:spPr>
        <p:txBody>
          <a:bodyPr vert="horz"/>
          <a:lstStyle>
            <a:lvl1pPr marL="0" indent="0">
              <a:spcBef>
                <a:spcPts val="1933"/>
              </a:spcBef>
              <a:buClr>
                <a:schemeClr val="accent1"/>
              </a:buClr>
              <a:buFont typeface="Wingdings" charset="2"/>
              <a:buNone/>
              <a:defRPr sz="2667">
                <a:solidFill>
                  <a:srgbClr val="3B515B"/>
                </a:solidFill>
                <a:latin typeface="TheSans UHH" panose="020B0502050302020203" pitchFamily="34" charset="0"/>
                <a:cs typeface="TheSans UHH" panose="020B0502050302020203" pitchFamily="34" charset="0"/>
              </a:defRPr>
            </a:lvl1pPr>
            <a:lvl2pPr marL="239994" indent="0">
              <a:buClr>
                <a:schemeClr val="tx1"/>
              </a:buClr>
              <a:buFont typeface="Wingdings" charset="2"/>
              <a:buNone/>
              <a:defRPr sz="2667">
                <a:solidFill>
                  <a:srgbClr val="3B515B"/>
                </a:solidFill>
                <a:latin typeface="TheSans UHH Regular"/>
                <a:cs typeface="TheSans UHH Regular"/>
              </a:defRPr>
            </a:lvl2pPr>
            <a:lvl3pPr marL="479988" indent="0">
              <a:buClr>
                <a:schemeClr val="bg2"/>
              </a:buClr>
              <a:buFont typeface="Wingdings" charset="2"/>
              <a:buNone/>
              <a:defRPr sz="2667">
                <a:solidFill>
                  <a:srgbClr val="3B515B"/>
                </a:solidFill>
                <a:latin typeface="TheSans UHH Regular"/>
                <a:cs typeface="TheSans UHH Regular"/>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6101417" y="2372883"/>
            <a:ext cx="5563200" cy="3839535"/>
          </a:xfrm>
          <a:prstGeom prst="rect">
            <a:avLst/>
          </a:prstGeom>
        </p:spPr>
        <p:txBody>
          <a:bodyPr vert="horz"/>
          <a:lstStyle>
            <a:lvl1pPr marL="239994" indent="-239994">
              <a:spcBef>
                <a:spcPts val="1933"/>
              </a:spcBef>
              <a:buClr>
                <a:schemeClr val="accent2"/>
              </a:buClr>
              <a:buFont typeface="Wingdings" charset="2"/>
              <a:buChar char="§"/>
              <a:defRPr sz="2667">
                <a:solidFill>
                  <a:srgbClr val="3B515B"/>
                </a:solidFill>
                <a:latin typeface="TheSans UHH" panose="020B0502050302020203" pitchFamily="34" charset="0"/>
                <a:cs typeface="TheSans UHH" panose="020B0502050302020203" pitchFamily="34" charset="0"/>
              </a:defRPr>
            </a:lvl1pPr>
            <a:lvl2pPr marL="479988" indent="-239994">
              <a:buClr>
                <a:schemeClr val="tx1"/>
              </a:buClr>
              <a:buFont typeface="Wingdings" charset="2"/>
              <a:buChar char="§"/>
              <a:defRPr sz="2667">
                <a:solidFill>
                  <a:srgbClr val="3B515B"/>
                </a:solidFill>
                <a:latin typeface="TheSans UHH" panose="020B0502050302020203" pitchFamily="34" charset="0"/>
                <a:cs typeface="TheSans UHH" panose="020B0502050302020203" pitchFamily="34" charset="0"/>
              </a:defRPr>
            </a:lvl2pPr>
            <a:lvl3pPr marL="719982" indent="-239994">
              <a:buClr>
                <a:schemeClr val="bg2"/>
              </a:buClr>
              <a:buFont typeface="Wingdings" charset="2"/>
              <a:buChar char="§"/>
              <a:defRPr sz="2667">
                <a:solidFill>
                  <a:srgbClr val="3B515B"/>
                </a:solidFill>
                <a:latin typeface="TheSans UHH" panose="020B0502050302020203" pitchFamily="34" charset="0"/>
                <a:cs typeface="TheSans UHH" panose="020B0502050302020203" pitchFamily="34" charset="0"/>
              </a:defRPr>
            </a:lvl3pPr>
            <a:lvl4pPr marL="239994" indent="-239994">
              <a:buClr>
                <a:schemeClr val="accent1"/>
              </a:buClr>
              <a:buFont typeface="Wingdings" charset="2"/>
              <a:buChar char="§"/>
              <a:defRPr sz="2667">
                <a:solidFill>
                  <a:srgbClr val="3B515B"/>
                </a:solidFill>
                <a:latin typeface="TheSans UHH Regular"/>
                <a:cs typeface="TheSans UHH Regular"/>
              </a:defRPr>
            </a:lvl4pPr>
            <a:lvl5pPr marL="239994" indent="-239994">
              <a:buClr>
                <a:schemeClr val="accent1"/>
              </a:buClr>
              <a:buFont typeface="Wingdings" charset="2"/>
              <a:buChar char="§"/>
              <a:defRPr sz="2667">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9075F02A-DDE1-1940-A6AD-6A78B42B16BC}"/>
              </a:ext>
            </a:extLst>
          </p:cNvPr>
          <p:cNvSpPr>
            <a:spLocks noGrp="1"/>
          </p:cNvSpPr>
          <p:nvPr>
            <p:ph type="dt" sz="half" idx="18"/>
          </p:nvPr>
        </p:nvSpPr>
        <p:spPr/>
        <p:txBody>
          <a:bodyPr/>
          <a:lstStyle>
            <a:lvl1pPr>
              <a:defRPr/>
            </a:lvl1pPr>
          </a:lstStyle>
          <a:p>
            <a:pPr defTabSz="609585"/>
            <a:fld id="{D85D3BCA-CE21-41DF-B9A5-C449C6ED4A94}"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B3B308B6-51D4-CF4A-A9C5-3936348803A3}"/>
              </a:ext>
            </a:extLst>
          </p:cNvPr>
          <p:cNvSpPr>
            <a:spLocks noGrp="1"/>
          </p:cNvSpPr>
          <p:nvPr>
            <p:ph type="ftr" sz="quarter" idx="19"/>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90920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f_Headline_Text_und_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Bold Caps"/>
              </a:defRPr>
            </a:lvl2pPr>
            <a:lvl3pPr>
              <a:defRPr sz="3467">
                <a:latin typeface="TheSans UHH Bold Caps"/>
              </a:defRPr>
            </a:lvl3pPr>
            <a:lvl4pPr>
              <a:defRPr sz="3467">
                <a:latin typeface="TheSans UHH Bold Caps"/>
              </a:defRPr>
            </a:lvl4pPr>
            <a:lvl5pPr>
              <a:defRPr sz="3467">
                <a:latin typeface="TheSans UHH Bold Caps"/>
              </a:defRPr>
            </a:lvl5pPr>
          </a:lstStyle>
          <a:p>
            <a:pPr lvl="0"/>
            <a:r>
              <a:rPr lang="de-DE" dirty="0"/>
              <a:t>Mastertextformat bearbeiten</a:t>
            </a:r>
          </a:p>
        </p:txBody>
      </p:sp>
      <p:sp>
        <p:nvSpPr>
          <p:cNvPr id="14" name="Bildplatzhalter 6"/>
          <p:cNvSpPr>
            <a:spLocks noGrp="1"/>
          </p:cNvSpPr>
          <p:nvPr>
            <p:ph type="pic" sz="quarter" idx="15" hasCustomPrompt="1"/>
          </p:nvPr>
        </p:nvSpPr>
        <p:spPr>
          <a:xfrm>
            <a:off x="6096000" y="2372883"/>
            <a:ext cx="6096000"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D51EC7-430C-D54B-BB14-BFC0D4B86EAE}"/>
              </a:ext>
            </a:extLst>
          </p:cNvPr>
          <p:cNvSpPr>
            <a:spLocks noGrp="1"/>
          </p:cNvSpPr>
          <p:nvPr>
            <p:ph type="dt" sz="half" idx="16"/>
          </p:nvPr>
        </p:nvSpPr>
        <p:spPr/>
        <p:txBody>
          <a:bodyPr/>
          <a:lstStyle>
            <a:lvl1pPr>
              <a:defRPr/>
            </a:lvl1pPr>
          </a:lstStyle>
          <a:p>
            <a:pPr defTabSz="609585"/>
            <a:fld id="{7FC57D71-37B8-4FFF-B292-67F6FEB12926}" type="datetime1">
              <a:rPr lang="de-DE" smtClean="0">
                <a:solidFill>
                  <a:srgbClr val="3B515B"/>
                </a:solidFill>
              </a:rPr>
              <a:t>27.08.2025</a:t>
            </a:fld>
            <a:endParaRPr lang="de-DE" dirty="0">
              <a:solidFill>
                <a:srgbClr val="3B515B"/>
              </a:solidFill>
            </a:endParaRPr>
          </a:p>
        </p:txBody>
      </p:sp>
      <p:sp>
        <p:nvSpPr>
          <p:cNvPr id="4" name="Fußzeilenplatzhalter 3">
            <a:extLst>
              <a:ext uri="{FF2B5EF4-FFF2-40B4-BE49-F238E27FC236}">
                <a16:creationId xmlns:a16="http://schemas.microsoft.com/office/drawing/2014/main" id="{B4BC1399-E221-E348-817F-A1570F7D90C9}"/>
              </a:ext>
            </a:extLst>
          </p:cNvPr>
          <p:cNvSpPr>
            <a:spLocks noGrp="1"/>
          </p:cNvSpPr>
          <p:nvPr>
            <p:ph type="ftr" sz="quarter" idx="17"/>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5" name="Foliennummernplatzhalter 4">
            <a:extLst>
              <a:ext uri="{FF2B5EF4-FFF2-40B4-BE49-F238E27FC236}">
                <a16:creationId xmlns:a16="http://schemas.microsoft.com/office/drawing/2014/main" id="{1B8745DF-4F7A-C843-98DC-DCD98DD01097}"/>
              </a:ext>
            </a:extLst>
          </p:cNvPr>
          <p:cNvSpPr>
            <a:spLocks noGrp="1"/>
          </p:cNvSpPr>
          <p:nvPr>
            <p:ph type="sldNum" sz="quarter" idx="18"/>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2651430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4g_Headline_Bild_und_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4" name="Bildplatzhalter 6"/>
          <p:cNvSpPr>
            <a:spLocks noGrp="1"/>
          </p:cNvSpPr>
          <p:nvPr>
            <p:ph type="pic" sz="quarter" idx="15" hasCustomPrompt="1"/>
          </p:nvPr>
        </p:nvSpPr>
        <p:spPr>
          <a:xfrm>
            <a:off x="286357" y="2372883"/>
            <a:ext cx="5561371"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Bild einfügen und mit Alternativtext versehen</a:t>
            </a:r>
          </a:p>
        </p:txBody>
      </p:sp>
      <p:sp>
        <p:nvSpPr>
          <p:cNvPr id="11" name="Textplatzhalter 9"/>
          <p:cNvSpPr>
            <a:spLocks noGrp="1"/>
          </p:cNvSpPr>
          <p:nvPr>
            <p:ph type="body" sz="quarter" idx="14"/>
          </p:nvPr>
        </p:nvSpPr>
        <p:spPr>
          <a:xfrm>
            <a:off x="6103247"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Bold Caps"/>
              </a:defRPr>
            </a:lvl2pPr>
            <a:lvl3pPr>
              <a:defRPr sz="3467">
                <a:latin typeface="TheSans UHH Bold Caps"/>
              </a:defRPr>
            </a:lvl3pPr>
            <a:lvl4pPr>
              <a:defRPr sz="3467">
                <a:latin typeface="TheSans UHH Bold Caps"/>
              </a:defRPr>
            </a:lvl4pPr>
            <a:lvl5pPr>
              <a:defRPr sz="3467">
                <a:latin typeface="TheSans UHH Bold Caps"/>
              </a:defRPr>
            </a:lvl5pPr>
          </a:lstStyle>
          <a:p>
            <a:pPr lvl="0"/>
            <a:r>
              <a:rPr lang="de-DE" dirty="0"/>
              <a:t>Mastertextformat bearbeiten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2AC3EB-3430-1349-A19C-02E4197ABD7D}"/>
              </a:ext>
            </a:extLst>
          </p:cNvPr>
          <p:cNvSpPr>
            <a:spLocks noGrp="1"/>
          </p:cNvSpPr>
          <p:nvPr>
            <p:ph type="dt" sz="half" idx="16"/>
          </p:nvPr>
        </p:nvSpPr>
        <p:spPr/>
        <p:txBody>
          <a:bodyPr/>
          <a:lstStyle>
            <a:lvl1pPr>
              <a:defRPr/>
            </a:lvl1pPr>
          </a:lstStyle>
          <a:p>
            <a:pPr defTabSz="609585"/>
            <a:fld id="{EFAE6BEA-0831-470E-A137-6334B3FB8199}" type="datetime1">
              <a:rPr lang="de-DE" smtClean="0">
                <a:solidFill>
                  <a:srgbClr val="3B515B"/>
                </a:solidFill>
              </a:rPr>
              <a:t>27.08.2025</a:t>
            </a:fld>
            <a:endParaRPr lang="de-DE" dirty="0">
              <a:solidFill>
                <a:srgbClr val="3B515B"/>
              </a:solidFill>
            </a:endParaRPr>
          </a:p>
        </p:txBody>
      </p:sp>
      <p:sp>
        <p:nvSpPr>
          <p:cNvPr id="4" name="Fußzeilenplatzhalter 3">
            <a:extLst>
              <a:ext uri="{FF2B5EF4-FFF2-40B4-BE49-F238E27FC236}">
                <a16:creationId xmlns:a16="http://schemas.microsoft.com/office/drawing/2014/main" id="{9B044FE5-2F6A-7041-9F8B-B986A9E98170}"/>
              </a:ext>
            </a:extLst>
          </p:cNvPr>
          <p:cNvSpPr>
            <a:spLocks noGrp="1"/>
          </p:cNvSpPr>
          <p:nvPr>
            <p:ph type="ftr" sz="quarter" idx="17"/>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40580017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h_Headline_Text_und_Tabell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86358" y="1604797"/>
            <a:ext cx="11378260" cy="671843"/>
          </a:xfrm>
          <a:prstGeom prst="rect">
            <a:avLst/>
          </a:prstGeom>
        </p:spPr>
        <p:txBody>
          <a:bodyPr/>
          <a:lstStyle>
            <a:lvl1pPr algn="l">
              <a:defRPr sz="3467"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86360" y="2372883"/>
            <a:ext cx="5561371" cy="3840427"/>
          </a:xfrm>
          <a:prstGeom prst="rect">
            <a:avLst/>
          </a:prstGeom>
        </p:spPr>
        <p:txBody>
          <a:bodyPr>
            <a:normAutofit/>
          </a:bodyPr>
          <a:lstStyle>
            <a:lvl1pPr marL="0" indent="0">
              <a:buNone/>
              <a:defRPr sz="2667">
                <a:latin typeface="TheSans UHH" panose="020B0502050302020203" pitchFamily="34" charset="0"/>
              </a:defRPr>
            </a:lvl1pPr>
            <a:lvl2pPr>
              <a:defRPr sz="3467">
                <a:latin typeface="TheSans UHH Bold Caps"/>
              </a:defRPr>
            </a:lvl2pPr>
            <a:lvl3pPr>
              <a:defRPr sz="3467">
                <a:latin typeface="TheSans UHH Bold Caps"/>
              </a:defRPr>
            </a:lvl3pPr>
            <a:lvl4pPr>
              <a:defRPr sz="3467">
                <a:latin typeface="TheSans UHH Bold Caps"/>
              </a:defRPr>
            </a:lvl4pPr>
            <a:lvl5pPr>
              <a:defRPr sz="3467">
                <a:latin typeface="TheSans UHH Bold Caps"/>
              </a:defRPr>
            </a:lvl5pPr>
          </a:lstStyle>
          <a:p>
            <a:pPr lvl="0"/>
            <a:r>
              <a:rPr lang="de-DE" dirty="0"/>
              <a:t>Mastertextformat bearbeiten</a:t>
            </a:r>
          </a:p>
        </p:txBody>
      </p:sp>
      <p:sp>
        <p:nvSpPr>
          <p:cNvPr id="12" name="Tabellenplatzhalter 11"/>
          <p:cNvSpPr>
            <a:spLocks noGrp="1"/>
          </p:cNvSpPr>
          <p:nvPr>
            <p:ph type="tbl" sz="quarter" idx="16" hasCustomPrompt="1"/>
          </p:nvPr>
        </p:nvSpPr>
        <p:spPr>
          <a:xfrm>
            <a:off x="6096001" y="2372883"/>
            <a:ext cx="5568951" cy="3839535"/>
          </a:xfrm>
          <a:prstGeom prst="rect">
            <a:avLst/>
          </a:prstGeom>
        </p:spPr>
        <p:txBody>
          <a:bodyPr>
            <a:normAutofit/>
          </a:bodyPr>
          <a:lstStyle>
            <a:lvl1pPr marL="0" indent="0">
              <a:buNone/>
              <a:defRPr sz="1867" b="0" i="0">
                <a:latin typeface="TheSans UHH" panose="020B0502050302020203" pitchFamily="34" charset="0"/>
              </a:defRPr>
            </a:lvl1pPr>
          </a:lstStyle>
          <a:p>
            <a:r>
              <a:rPr lang="de-DE" dirty="0"/>
              <a:t>Tabelle mit Alternativtext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6A29C8C0-874D-ED42-B7AA-9341B574BE5A}"/>
              </a:ext>
            </a:extLst>
          </p:cNvPr>
          <p:cNvSpPr>
            <a:spLocks noGrp="1"/>
          </p:cNvSpPr>
          <p:nvPr>
            <p:ph type="dt" sz="half" idx="17"/>
          </p:nvPr>
        </p:nvSpPr>
        <p:spPr/>
        <p:txBody>
          <a:bodyPr/>
          <a:lstStyle>
            <a:lvl1pPr>
              <a:defRPr/>
            </a:lvl1pPr>
          </a:lstStyle>
          <a:p>
            <a:pPr defTabSz="609585"/>
            <a:fld id="{96CA0E57-CA06-43FC-8583-E6433A087788}" type="datetime1">
              <a:rPr lang="de-DE" smtClean="0">
                <a:solidFill>
                  <a:srgbClr val="3B515B"/>
                </a:solidFill>
              </a:rPr>
              <a:t>27.08.2025</a:t>
            </a:fld>
            <a:endParaRPr lang="de-DE" dirty="0">
              <a:solidFill>
                <a:srgbClr val="3B515B"/>
              </a:solidFill>
            </a:endParaRPr>
          </a:p>
        </p:txBody>
      </p:sp>
      <p:sp>
        <p:nvSpPr>
          <p:cNvPr id="4" name="Fußzeilenplatzhalter 3">
            <a:extLst>
              <a:ext uri="{FF2B5EF4-FFF2-40B4-BE49-F238E27FC236}">
                <a16:creationId xmlns:a16="http://schemas.microsoft.com/office/drawing/2014/main" id="{FBB6B01C-4FCF-CB4D-90CE-C326DBD9D207}"/>
              </a:ext>
            </a:extLst>
          </p:cNvPr>
          <p:cNvSpPr>
            <a:spLocks noGrp="1"/>
          </p:cNvSpPr>
          <p:nvPr>
            <p:ph type="ftr" sz="quarter" idx="18"/>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5" name="Foliennummernplatzhalter 4">
            <a:extLst>
              <a:ext uri="{FF2B5EF4-FFF2-40B4-BE49-F238E27FC236}">
                <a16:creationId xmlns:a16="http://schemas.microsoft.com/office/drawing/2014/main" id="{676C3BC2-5241-2242-9D91-48AF5119BBEB}"/>
              </a:ext>
            </a:extLst>
          </p:cNvPr>
          <p:cNvSpPr>
            <a:spLocks noGrp="1"/>
          </p:cNvSpPr>
          <p:nvPr>
            <p:ph type="sldNum" sz="quarter" idx="19"/>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3556309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Grafiken_Tabellen_Bilder_unischtbare_Headline">
    <p:spTree>
      <p:nvGrpSpPr>
        <p:cNvPr id="1" name=""/>
        <p:cNvGrpSpPr/>
        <p:nvPr/>
      </p:nvGrpSpPr>
      <p:grpSpPr>
        <a:xfrm>
          <a:off x="0" y="0"/>
          <a:ext cx="0" cy="0"/>
          <a:chOff x="0" y="0"/>
          <a:chExt cx="0" cy="0"/>
        </a:xfrm>
      </p:grpSpPr>
      <p:sp>
        <p:nvSpPr>
          <p:cNvPr id="15" name="Inhaltsplatzhalter 21"/>
          <p:cNvSpPr>
            <a:spLocks noGrp="1"/>
          </p:cNvSpPr>
          <p:nvPr>
            <p:ph sz="quarter" idx="13" hasCustomPrompt="1"/>
          </p:nvPr>
        </p:nvSpPr>
        <p:spPr>
          <a:xfrm>
            <a:off x="431371" y="1796819"/>
            <a:ext cx="11233580" cy="4416491"/>
          </a:xfrm>
          <a:prstGeom prst="rect">
            <a:avLst/>
          </a:prstGeom>
        </p:spPr>
        <p:txBody>
          <a:bodyPr>
            <a:noAutofit/>
          </a:bodyPr>
          <a:lstStyle>
            <a:lvl1pPr marL="0" indent="0">
              <a:buNone/>
              <a:defRPr sz="2667">
                <a:latin typeface="TheSans UHH"/>
              </a:defRPr>
            </a:lvl1pPr>
            <a:lvl2pPr>
              <a:defRPr sz="3467">
                <a:latin typeface="TheSans UHH"/>
              </a:defRPr>
            </a:lvl2pPr>
            <a:lvl3pPr>
              <a:defRPr sz="3467">
                <a:latin typeface="TheSans UHH"/>
              </a:defRPr>
            </a:lvl3pPr>
            <a:lvl4pPr>
              <a:defRPr sz="3467">
                <a:latin typeface="TheSans UHH"/>
              </a:defRPr>
            </a:lvl4pPr>
            <a:lvl5pPr>
              <a:defRPr sz="3467">
                <a:latin typeface="TheSans UHH"/>
              </a:defRPr>
            </a:lvl5pPr>
          </a:lstStyle>
          <a:p>
            <a:pPr lvl="0"/>
            <a:r>
              <a:rPr lang="de-DE" dirty="0"/>
              <a:t>Grafiken, Tabellen, Bilder, etc. Bitte mit Alternativtext versehen.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97F74627-F125-8D49-A3F9-96166A0B0D2C}"/>
              </a:ext>
            </a:extLst>
          </p:cNvPr>
          <p:cNvSpPr>
            <a:spLocks noGrp="1"/>
          </p:cNvSpPr>
          <p:nvPr>
            <p:ph type="dt" sz="half" idx="14"/>
          </p:nvPr>
        </p:nvSpPr>
        <p:spPr/>
        <p:txBody>
          <a:bodyPr/>
          <a:lstStyle>
            <a:lvl1pPr>
              <a:defRPr/>
            </a:lvl1pPr>
          </a:lstStyle>
          <a:p>
            <a:pPr defTabSz="609585"/>
            <a:fld id="{375BBD68-EED1-4D6B-82B3-B69E00F5413B}"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69BBD305-837C-0E41-BEBC-3280C7391E7E}"/>
              </a:ext>
            </a:extLst>
          </p:cNvPr>
          <p:cNvSpPr>
            <a:spLocks noGrp="1"/>
          </p:cNvSpPr>
          <p:nvPr>
            <p:ph type="ftr" sz="quarter" idx="15"/>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4" name="Foliennummernplatzhalter 3">
            <a:extLst>
              <a:ext uri="{FF2B5EF4-FFF2-40B4-BE49-F238E27FC236}">
                <a16:creationId xmlns:a16="http://schemas.microsoft.com/office/drawing/2014/main" id="{1B9C95E0-F0B8-9D41-8D2F-FD01943EF118}"/>
              </a:ext>
            </a:extLst>
          </p:cNvPr>
          <p:cNvSpPr>
            <a:spLocks noGrp="1"/>
          </p:cNvSpPr>
          <p:nvPr>
            <p:ph type="sldNum" sz="quarter" idx="16"/>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269388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a_Kap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402675"/>
            <a:ext cx="12192000" cy="545532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sp>
        <p:nvSpPr>
          <p:cNvPr id="6" name="Titel 1">
            <a:extLst>
              <a:ext uri="{FF2B5EF4-FFF2-40B4-BE49-F238E27FC236}">
                <a16:creationId xmlns:a16="http://schemas.microsoft.com/office/drawing/2014/main" id="{CA9E1338-AB7B-1147-B97A-34E5222669C5}"/>
              </a:ext>
            </a:extLst>
          </p:cNvPr>
          <p:cNvSpPr>
            <a:spLocks noGrp="1"/>
          </p:cNvSpPr>
          <p:nvPr>
            <p:ph type="title" hasCustomPrompt="1"/>
          </p:nvPr>
        </p:nvSpPr>
        <p:spPr>
          <a:xfrm>
            <a:off x="335360" y="5326571"/>
            <a:ext cx="10795200" cy="1353600"/>
          </a:xfrm>
          <a:prstGeom prst="rect">
            <a:avLst/>
          </a:prstGeom>
        </p:spPr>
        <p:txBody>
          <a:bodyPr/>
          <a:lstStyle>
            <a:lvl1pPr algn="l">
              <a:defRPr sz="4000" b="1" i="0">
                <a:solidFill>
                  <a:schemeClr val="bg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cxnSp>
        <p:nvCxnSpPr>
          <p:cNvPr id="5" name="Gerade Verbindung 4">
            <a:extLst>
              <a:ext uri="{FF2B5EF4-FFF2-40B4-BE49-F238E27FC236}">
                <a16:creationId xmlns:a16="http://schemas.microsoft.com/office/drawing/2014/main" id="{5CCBDACE-4486-B244-AD82-ACBF86988F0D}"/>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2189860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b_Kapitelfolie_einfarbiger_HG_weiß">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D2D5666D-DD08-FB4E-89E6-DDEBDE6DA779}"/>
              </a:ext>
            </a:extLst>
          </p:cNvPr>
          <p:cNvSpPr>
            <a:spLocks noGrp="1"/>
          </p:cNvSpPr>
          <p:nvPr>
            <p:ph type="title" hasCustomPrompt="1"/>
          </p:nvPr>
        </p:nvSpPr>
        <p:spPr>
          <a:xfrm>
            <a:off x="335360" y="5326571"/>
            <a:ext cx="10795200" cy="1353600"/>
          </a:xfrm>
          <a:prstGeom prst="rect">
            <a:avLst/>
          </a:prstGeom>
        </p:spPr>
        <p:txBody>
          <a:bodyPr/>
          <a:lstStyle>
            <a:lvl1pPr algn="l">
              <a:defRPr sz="4000" b="1" i="0">
                <a:solidFill>
                  <a:schemeClr val="tx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cxnSp>
        <p:nvCxnSpPr>
          <p:cNvPr id="4" name="Gerade Verbindung 3">
            <a:extLst>
              <a:ext uri="{FF2B5EF4-FFF2-40B4-BE49-F238E27FC236}">
                <a16:creationId xmlns:a16="http://schemas.microsoft.com/office/drawing/2014/main" id="{84877466-D934-E94B-87D7-F45E77A43221}"/>
              </a:ext>
              <a:ext uri="{C183D7F6-B498-43B3-948B-1728B52AA6E4}">
                <adec:decorative xmlns:adec="http://schemas.microsoft.com/office/drawing/2017/decorative" val="1"/>
              </a:ext>
            </a:extLst>
          </p:cNvPr>
          <p:cNvCxnSpPr/>
          <p:nvPr userDrawn="1"/>
        </p:nvCxnSpPr>
        <p:spPr>
          <a:xfrm>
            <a:off x="0" y="5317509"/>
            <a:ext cx="10896533" cy="0"/>
          </a:xfrm>
          <a:prstGeom prst="line">
            <a:avLst/>
          </a:prstGeom>
          <a:noFill/>
          <a:ln w="38100" cap="flat" cmpd="sng" algn="ctr">
            <a:solidFill>
              <a:schemeClr val="tx1"/>
            </a:solidFill>
            <a:prstDash val="solid"/>
          </a:ln>
          <a:effectLst/>
        </p:spPr>
      </p:cxnSp>
    </p:spTree>
    <p:extLst>
      <p:ext uri="{BB962C8B-B14F-4D97-AF65-F5344CB8AC3E}">
        <p14:creationId xmlns:p14="http://schemas.microsoft.com/office/powerpoint/2010/main" val="2954165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Leerseite_unsichtbare_Headline">
    <p:spTree>
      <p:nvGrpSpPr>
        <p:cNvPr id="1" name=""/>
        <p:cNvGrpSpPr/>
        <p:nvPr/>
      </p:nvGrpSpPr>
      <p:grpSpPr>
        <a:xfrm>
          <a:off x="0" y="0"/>
          <a:ext cx="0" cy="0"/>
          <a:chOff x="0" y="0"/>
          <a:chExt cx="0" cy="0"/>
        </a:xfrm>
      </p:grpSpPr>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86358" y="1604797"/>
            <a:ext cx="11378260" cy="671843"/>
          </a:xfrm>
          <a:prstGeom prst="rect">
            <a:avLst/>
          </a:prstGeom>
        </p:spPr>
        <p:txBody>
          <a:bodyPr/>
          <a:lstStyle>
            <a:lvl1pPr algn="l">
              <a:defRPr sz="3467"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412776"/>
            <a:ext cx="12192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lvl1pPr>
              <a:defRPr/>
            </a:lvl1pPr>
          </a:lstStyle>
          <a:p>
            <a:pPr defTabSz="609585"/>
            <a:fld id="{BAF09BEB-7F6C-43D7-8721-E7A8C3210D8E}" type="datetime1">
              <a:rPr lang="de-DE" smtClean="0">
                <a:solidFill>
                  <a:srgbClr val="3B515B"/>
                </a:solidFill>
              </a:rPr>
              <a:t>27.08.2025</a:t>
            </a:fld>
            <a:endParaRPr lang="de-DE" dirty="0">
              <a:solidFill>
                <a:srgbClr val="3B515B"/>
              </a:solidFill>
            </a:endParaRPr>
          </a:p>
        </p:txBody>
      </p:sp>
      <p:sp>
        <p:nvSpPr>
          <p:cNvPr id="3" name="Fußzeilenplatzhalter 2">
            <a:extLst>
              <a:ext uri="{FF2B5EF4-FFF2-40B4-BE49-F238E27FC236}">
                <a16:creationId xmlns:a16="http://schemas.microsoft.com/office/drawing/2014/main" id="{B9531825-4A1E-E045-B431-45CE2BEDC998}"/>
              </a:ext>
            </a:extLst>
          </p:cNvPr>
          <p:cNvSpPr>
            <a:spLocks noGrp="1"/>
          </p:cNvSpPr>
          <p:nvPr>
            <p:ph type="ftr" sz="quarter" idx="11"/>
          </p:nvPr>
        </p:nvSpPr>
        <p:spPr>
          <a:xfrm>
            <a:off x="3978672" y="6356351"/>
            <a:ext cx="4234656" cy="365125"/>
          </a:xfrm>
          <a:prstGeom prst="rect">
            <a:avLst/>
          </a:prstGeom>
        </p:spPr>
        <p:txBody>
          <a:bodyPr/>
          <a:lstStyle>
            <a:lvl1pPr>
              <a:defRPr/>
            </a:lvl1pPr>
          </a:lstStyle>
          <a:p>
            <a:pPr defTabSz="609585"/>
            <a:endParaRPr lang="de-DE" dirty="0">
              <a:solidFill>
                <a:srgbClr val="3B515B"/>
              </a:solidFill>
            </a:endParaRPr>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pPr defTabSz="609585"/>
            <a:fld id="{3E01A2B2-10AD-754B-9B4C-E5B6FED423D0}" type="slidenum">
              <a:rPr lang="de-DE" smtClean="0">
                <a:solidFill>
                  <a:srgbClr val="3B515B"/>
                </a:solidFill>
              </a:rPr>
              <a:pPr defTabSz="609585"/>
              <a:t>‹#›</a:t>
            </a:fld>
            <a:endParaRPr lang="de-DE">
              <a:solidFill>
                <a:srgbClr val="3B515B"/>
              </a:solidFill>
            </a:endParaRPr>
          </a:p>
        </p:txBody>
      </p:sp>
    </p:spTree>
    <p:extLst>
      <p:ext uri="{BB962C8B-B14F-4D97-AF65-F5344CB8AC3E}">
        <p14:creationId xmlns:p14="http://schemas.microsoft.com/office/powerpoint/2010/main" val="3809441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lvl1pPr>
              <a:defRPr/>
            </a:lvl1pPr>
          </a:lstStyle>
          <a:p>
            <a:fld id="{D17AD926-0E3D-40E1-B1D1-5ECCB160D351}" type="datetime1">
              <a:rPr lang="de-DE" smtClean="0"/>
              <a:t>27.08.2025</a:t>
            </a:fld>
            <a:endParaRPr lang="de-DE" dirty="0"/>
          </a:p>
        </p:txBody>
      </p:sp>
      <p:sp>
        <p:nvSpPr>
          <p:cNvPr id="5" name="Fußzeilenplatzhalter 4"/>
          <p:cNvSpPr>
            <a:spLocks noGrp="1"/>
          </p:cNvSpPr>
          <p:nvPr>
            <p:ph type="ftr" sz="quarter" idx="11"/>
          </p:nvPr>
        </p:nvSpPr>
        <p:spPr>
          <a:xfrm>
            <a:off x="3978672" y="6356351"/>
            <a:ext cx="4234656" cy="365125"/>
          </a:xfrm>
          <a:prstGeom prst="rect">
            <a:avLst/>
          </a:prstGeom>
        </p:spPr>
        <p:txBody>
          <a:bodyPr/>
          <a:lstStyle/>
          <a:p>
            <a:endParaRPr lang="de-DE"/>
          </a:p>
        </p:txBody>
      </p:sp>
      <p:sp>
        <p:nvSpPr>
          <p:cNvPr id="6" name="Foliennummernplatzhalter 5"/>
          <p:cNvSpPr>
            <a:spLocks noGrp="1"/>
          </p:cNvSpPr>
          <p:nvPr>
            <p:ph type="sldNum" sz="quarter" idx="12"/>
          </p:nvPr>
        </p:nvSpPr>
        <p:spPr/>
        <p:txBody>
          <a:bodyPr/>
          <a:lstStyle/>
          <a:p>
            <a:fld id="{80DAC584-8BA0-4D95-91C2-61A8AA60A48D}" type="slidenum">
              <a:rPr lang="de-DE" smtClean="0"/>
              <a:t>‹#›</a:t>
            </a:fld>
            <a:endParaRPr lang="de-DE"/>
          </a:p>
        </p:txBody>
      </p:sp>
    </p:spTree>
    <p:extLst>
      <p:ext uri="{BB962C8B-B14F-4D97-AF65-F5344CB8AC3E}">
        <p14:creationId xmlns:p14="http://schemas.microsoft.com/office/powerpoint/2010/main" val="3708536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8760747A-CA50-4A0F-B652-525A71257282}" type="datetime1">
              <a:rPr lang="de-DE" smtClean="0"/>
              <a:t>27.08.2025</a:t>
            </a:fld>
            <a:endParaRPr lang="de-DE" dirty="0"/>
          </a:p>
        </p:txBody>
      </p:sp>
      <p:sp>
        <p:nvSpPr>
          <p:cNvPr id="4" name="Fußzeilenplatzhalter 3"/>
          <p:cNvSpPr>
            <a:spLocks noGrp="1"/>
          </p:cNvSpPr>
          <p:nvPr>
            <p:ph type="ftr" sz="quarter" idx="11"/>
          </p:nvPr>
        </p:nvSpPr>
        <p:spPr>
          <a:xfrm>
            <a:off x="3978672" y="6356351"/>
            <a:ext cx="4234656" cy="365125"/>
          </a:xfrm>
          <a:prstGeom prst="rect">
            <a:avLst/>
          </a:prstGeom>
        </p:spPr>
        <p:txBody>
          <a:bodyPr/>
          <a:lstStyle/>
          <a:p>
            <a:endParaRPr lang="de-DE" dirty="0"/>
          </a:p>
        </p:txBody>
      </p:sp>
      <p:sp>
        <p:nvSpPr>
          <p:cNvPr id="5" name="Foliennummernplatzhalter 4"/>
          <p:cNvSpPr>
            <a:spLocks noGrp="1"/>
          </p:cNvSpPr>
          <p:nvPr>
            <p:ph type="sldNum" sz="quarter" idx="12"/>
          </p:nvPr>
        </p:nvSpPr>
        <p:spPr/>
        <p:txBody>
          <a:bodyPr/>
          <a:lstStyle/>
          <a:p>
            <a:fld id="{427FF3FD-3505-4B51-A581-69D39A8D0D5D}" type="slidenum">
              <a:rPr lang="de-DE" smtClean="0"/>
              <a:t>‹#›</a:t>
            </a:fld>
            <a:endParaRPr lang="de-DE" dirty="0"/>
          </a:p>
        </p:txBody>
      </p:sp>
      <p:sp>
        <p:nvSpPr>
          <p:cNvPr id="6" name="Inhaltsplatzhalter 3"/>
          <p:cNvSpPr>
            <a:spLocks noGrp="1"/>
          </p:cNvSpPr>
          <p:nvPr>
            <p:ph sz="half" idx="2" hasCustomPrompt="1"/>
          </p:nvPr>
        </p:nvSpPr>
        <p:spPr>
          <a:xfrm>
            <a:off x="584325" y="2856736"/>
            <a:ext cx="5217459" cy="3278944"/>
          </a:xfrm>
          <a:prstGeom prst="rect">
            <a:avLst/>
          </a:prstGeom>
        </p:spPr>
        <p:txBody>
          <a:bodyPr lIns="0" tIns="0" rIns="0" bIns="0"/>
          <a:lstStyle>
            <a:lvl1pPr marL="0" indent="0">
              <a:lnSpc>
                <a:spcPts val="2450"/>
              </a:lnSpc>
              <a:spcBef>
                <a:spcPts val="0"/>
              </a:spcBef>
              <a:spcAft>
                <a:spcPts val="1100"/>
              </a:spcAft>
              <a:buClr>
                <a:srgbClr val="E2001A"/>
              </a:buClr>
              <a:buFont typeface="Arial"/>
              <a:buNone/>
              <a:defRPr sz="2000" baseline="0">
                <a:latin typeface="TheSans UHH Regular"/>
                <a:cs typeface="TheSans UHH Regular"/>
              </a:defRPr>
            </a:lvl1pPr>
            <a:lvl2pPr marL="252000" indent="0">
              <a:lnSpc>
                <a:spcPct val="100000"/>
              </a:lnSpc>
              <a:spcBef>
                <a:spcPts val="0"/>
              </a:spcBef>
              <a:spcAft>
                <a:spcPts val="1100"/>
              </a:spcAft>
              <a:buClr>
                <a:srgbClr val="E2001A"/>
              </a:buClr>
              <a:buFont typeface="Arial"/>
              <a:buNone/>
              <a:defRPr sz="2400">
                <a:latin typeface="TheSans UHH Regular"/>
                <a:cs typeface="TheSans UHH Regular"/>
              </a:defRPr>
            </a:lvl2pPr>
            <a:lvl3pPr marL="504000" indent="0">
              <a:lnSpc>
                <a:spcPct val="100000"/>
              </a:lnSpc>
              <a:spcBef>
                <a:spcPts val="0"/>
              </a:spcBef>
              <a:spcAft>
                <a:spcPts val="1100"/>
              </a:spcAft>
              <a:buClr>
                <a:srgbClr val="E2001A"/>
              </a:buClr>
              <a:buFont typeface="Arial"/>
              <a:buNone/>
              <a:defRPr sz="2400">
                <a:latin typeface="TheSans UHH Regular"/>
                <a:cs typeface="TheSans UHH Regular"/>
              </a:defRPr>
            </a:lvl3pPr>
            <a:lvl4pPr marL="504000" indent="0">
              <a:lnSpc>
                <a:spcPct val="100000"/>
              </a:lnSpc>
              <a:spcBef>
                <a:spcPts val="0"/>
              </a:spcBef>
              <a:spcAft>
                <a:spcPts val="1100"/>
              </a:spcAft>
              <a:buClr>
                <a:srgbClr val="E2001A"/>
              </a:buClr>
              <a:buFont typeface="Arial"/>
              <a:buNone/>
              <a:defRPr sz="2400">
                <a:latin typeface="TheSans UHH Regular"/>
                <a:cs typeface="TheSans UHH Regular"/>
              </a:defRPr>
            </a:lvl4pPr>
            <a:lvl5pPr marL="504000" indent="0">
              <a:lnSpc>
                <a:spcPct val="100000"/>
              </a:lnSpc>
              <a:spcBef>
                <a:spcPts val="0"/>
              </a:spcBef>
              <a:spcAft>
                <a:spcPts val="1100"/>
              </a:spcAft>
              <a:buClr>
                <a:srgbClr val="E2001A"/>
              </a:buClr>
              <a:buFont typeface="Arial"/>
              <a:buNone/>
              <a:defRPr sz="2400">
                <a:latin typeface="TheSans UHH Regular"/>
                <a:cs typeface="TheSans UHH Regular"/>
              </a:defRPr>
            </a:lvl5pPr>
            <a:lvl6pPr>
              <a:defRPr sz="1600"/>
            </a:lvl6pPr>
            <a:lvl7pPr>
              <a:defRPr sz="1600"/>
            </a:lvl7pPr>
            <a:lvl8pPr>
              <a:defRPr sz="1600"/>
            </a:lvl8pPr>
            <a:lvl9pPr>
              <a:defRPr sz="1600"/>
            </a:lvl9pPr>
          </a:lstStyle>
          <a:p>
            <a:pPr lvl="0"/>
            <a:r>
              <a:rPr lang="de-DE" dirty="0"/>
              <a:t>Dies ist ein </a:t>
            </a:r>
            <a:r>
              <a:rPr lang="de-DE" dirty="0" err="1"/>
              <a:t>Typoblindtext</a:t>
            </a:r>
            <a:r>
              <a:rPr lang="de-DE" dirty="0"/>
              <a:t>. An ihm kann man sehen, ob alle Buchstaben da sind und wie sie aussehen. Manchmal benutzt man Worte wie </a:t>
            </a:r>
            <a:r>
              <a:rPr lang="de-DE" dirty="0" err="1"/>
              <a:t>Hamburgefonts</a:t>
            </a:r>
            <a:r>
              <a:rPr lang="de-DE" dirty="0"/>
              <a:t>, </a:t>
            </a:r>
            <a:r>
              <a:rPr lang="de-DE" dirty="0" err="1"/>
              <a:t>Rafgenduks</a:t>
            </a:r>
            <a:r>
              <a:rPr lang="de-DE" dirty="0"/>
              <a:t> oder </a:t>
            </a:r>
            <a:r>
              <a:rPr lang="de-DE" dirty="0" err="1"/>
              <a:t>Handgloves</a:t>
            </a:r>
            <a:r>
              <a:rPr lang="de-DE" dirty="0"/>
              <a:t>, um Schriften zu testen. Dies ist ein </a:t>
            </a:r>
            <a:r>
              <a:rPr lang="de-DE" dirty="0" err="1"/>
              <a:t>Typoblindtext</a:t>
            </a:r>
            <a:r>
              <a:rPr lang="de-DE" dirty="0"/>
              <a:t>. An ihm kann man sehen, ob alle Buchstaben da sind und wie sie aussehen. </a:t>
            </a:r>
          </a:p>
        </p:txBody>
      </p:sp>
      <p:sp>
        <p:nvSpPr>
          <p:cNvPr id="7" name="Inhaltsplatzhalter 5"/>
          <p:cNvSpPr>
            <a:spLocks noGrp="1"/>
          </p:cNvSpPr>
          <p:nvPr>
            <p:ph sz="quarter" idx="4"/>
          </p:nvPr>
        </p:nvSpPr>
        <p:spPr>
          <a:xfrm>
            <a:off x="6382928" y="2856737"/>
            <a:ext cx="5809073" cy="3563115"/>
          </a:xfrm>
          <a:prstGeom prst="rect">
            <a:avLst/>
          </a:prstGeom>
          <a:blipFill rotWithShape="1">
            <a:blip r:embed="rId2" cstate="screen">
              <a:extLst>
                <a:ext uri="{28A0092B-C50C-407E-A947-70E740481C1C}">
                  <a14:useLocalDpi xmlns:a14="http://schemas.microsoft.com/office/drawing/2010/main"/>
                </a:ext>
              </a:extLst>
            </a:blip>
            <a:srcRect/>
            <a:stretch>
              <a:fillRect b="2"/>
            </a:stretch>
          </a:blipFill>
        </p:spPr>
        <p:txBody>
          <a:bodyPr lIns="0" tIns="0" bIns="0"/>
          <a:lstStyle>
            <a:lvl1pPr marL="0" indent="0">
              <a:lnSpc>
                <a:spcPts val="3050"/>
              </a:lnSpc>
              <a:spcBef>
                <a:spcPts val="0"/>
              </a:spcBef>
              <a:spcAft>
                <a:spcPts val="1100"/>
              </a:spcAft>
              <a:buClr>
                <a:srgbClr val="009CD1"/>
              </a:buClr>
              <a:buFont typeface="Wingdings" charset="2"/>
              <a:buNone/>
              <a:defRPr sz="2400">
                <a:latin typeface="TheSans UHH Regular"/>
                <a:cs typeface="TheSans UHH Regular"/>
              </a:defRPr>
            </a:lvl1pPr>
            <a:lvl2pPr marL="504000" indent="-252000">
              <a:lnSpc>
                <a:spcPct val="100000"/>
              </a:lnSpc>
              <a:spcBef>
                <a:spcPts val="0"/>
              </a:spcBef>
              <a:spcAft>
                <a:spcPts val="1100"/>
              </a:spcAft>
              <a:buClr>
                <a:srgbClr val="009CD1"/>
              </a:buClr>
              <a:buFont typeface="Wingdings" charset="2"/>
              <a:buChar char="§"/>
              <a:defRPr sz="2400">
                <a:latin typeface="TheSans UHH Regular"/>
                <a:cs typeface="TheSans UHH Regular"/>
              </a:defRPr>
            </a:lvl2pPr>
            <a:lvl3pPr marL="756000" indent="-252000">
              <a:lnSpc>
                <a:spcPct val="100000"/>
              </a:lnSpc>
              <a:spcBef>
                <a:spcPts val="0"/>
              </a:spcBef>
              <a:spcAft>
                <a:spcPts val="1100"/>
              </a:spcAft>
              <a:buClr>
                <a:srgbClr val="009CD1"/>
              </a:buClr>
              <a:buFont typeface="Wingdings" charset="2"/>
              <a:buChar char="§"/>
              <a:defRPr sz="2400">
                <a:latin typeface="TheSans UHH Regular"/>
                <a:cs typeface="TheSans UHH Regular"/>
              </a:defRPr>
            </a:lvl3pPr>
            <a:lvl4pPr marL="756000" indent="-252000">
              <a:lnSpc>
                <a:spcPct val="100000"/>
              </a:lnSpc>
              <a:spcBef>
                <a:spcPts val="0"/>
              </a:spcBef>
              <a:spcAft>
                <a:spcPts val="1100"/>
              </a:spcAft>
              <a:buClr>
                <a:srgbClr val="009CD1"/>
              </a:buClr>
              <a:buFont typeface="Wingdings" charset="2"/>
              <a:buChar char="§"/>
              <a:defRPr sz="2400">
                <a:latin typeface="TheSans UHH Regular"/>
                <a:cs typeface="TheSans UHH Regular"/>
              </a:defRPr>
            </a:lvl4pPr>
            <a:lvl5pPr marL="756000" indent="-252000">
              <a:lnSpc>
                <a:spcPct val="100000"/>
              </a:lnSpc>
              <a:spcBef>
                <a:spcPts val="0"/>
              </a:spcBef>
              <a:spcAft>
                <a:spcPts val="1100"/>
              </a:spcAft>
              <a:buClr>
                <a:srgbClr val="009CD1"/>
              </a:buClr>
              <a:buFont typeface="Wingdings" charset="2"/>
              <a:buChar char="§"/>
              <a:defRPr sz="2400">
                <a:latin typeface="TheSans UHH Regular"/>
                <a:cs typeface="TheSans UHH Regular"/>
              </a:defRPr>
            </a:lvl5pPr>
            <a:lvl6pPr>
              <a:defRPr sz="1600"/>
            </a:lvl6pPr>
            <a:lvl7pPr>
              <a:defRPr sz="1600"/>
            </a:lvl7pPr>
            <a:lvl8pPr>
              <a:defRPr sz="1600"/>
            </a:lvl8pPr>
            <a:lvl9pPr>
              <a:defRPr sz="1600"/>
            </a:lvl9pPr>
          </a:lstStyle>
          <a:p>
            <a:pPr lvl="0"/>
            <a:endParaRPr lang="de-DE" dirty="0"/>
          </a:p>
        </p:txBody>
      </p:sp>
      <p:sp>
        <p:nvSpPr>
          <p:cNvPr id="8" name="Textplatzhalter 2"/>
          <p:cNvSpPr>
            <a:spLocks noGrp="1"/>
          </p:cNvSpPr>
          <p:nvPr>
            <p:ph type="body" idx="13" hasCustomPrompt="1"/>
          </p:nvPr>
        </p:nvSpPr>
        <p:spPr>
          <a:xfrm>
            <a:off x="609600" y="1774801"/>
            <a:ext cx="10972800" cy="778297"/>
          </a:xfrm>
          <a:prstGeom prst="rect">
            <a:avLst/>
          </a:prstGeom>
        </p:spPr>
        <p:txBody>
          <a:bodyPr lIns="0" tIns="0" anchor="t" anchorCtr="0"/>
          <a:lstStyle>
            <a:lvl1pPr marL="0" indent="0">
              <a:lnSpc>
                <a:spcPts val="3200"/>
              </a:lnSpc>
              <a:spcBef>
                <a:spcPts val="0"/>
              </a:spcBef>
              <a:buNone/>
              <a:defRPr sz="2800" b="0" i="0" baseline="0">
                <a:latin typeface="TheSans UHH Bold Caps"/>
                <a:cs typeface="TheSans UHH Bold Cap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Manchmal benutzt man worte Wie der Blindtext</a:t>
            </a:r>
          </a:p>
          <a:p>
            <a:pPr lvl="0"/>
            <a:r>
              <a:rPr lang="de-DE" dirty="0" err="1"/>
              <a:t>Hamburgefonts</a:t>
            </a:r>
            <a:r>
              <a:rPr lang="de-DE" dirty="0"/>
              <a:t> oder </a:t>
            </a:r>
            <a:r>
              <a:rPr lang="de-DE" dirty="0" err="1"/>
              <a:t>Handgloves</a:t>
            </a:r>
            <a:endParaRPr lang="de-DE" dirty="0"/>
          </a:p>
        </p:txBody>
      </p:sp>
    </p:spTree>
    <p:extLst>
      <p:ext uri="{BB962C8B-B14F-4D97-AF65-F5344CB8AC3E}">
        <p14:creationId xmlns:p14="http://schemas.microsoft.com/office/powerpoint/2010/main" val="301217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file://localhost/Users/grafiker/Desktop/UHH_Logo_2010/UHH_Logo_2010_HiRes/UHH-Logo_2010_Farbe_RGB.png"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Datumsplatzhalter 3"/>
          <p:cNvSpPr>
            <a:spLocks noGrp="1"/>
          </p:cNvSpPr>
          <p:nvPr>
            <p:ph type="dt" sz="half" idx="2"/>
          </p:nvPr>
        </p:nvSpPr>
        <p:spPr>
          <a:xfrm>
            <a:off x="431800" y="6356351"/>
            <a:ext cx="2844800" cy="365125"/>
          </a:xfrm>
          <a:prstGeom prst="rect">
            <a:avLst/>
          </a:prstGeom>
        </p:spPr>
        <p:txBody>
          <a:bodyPr vert="horz" lIns="0" tIns="45720" rIns="90000" bIns="45720" rtlCol="0" anchor="ctr"/>
          <a:lstStyle>
            <a:lvl1pPr algn="l">
              <a:defRPr sz="1600">
                <a:solidFill>
                  <a:schemeClr val="tx1"/>
                </a:solidFill>
                <a:latin typeface="TheSans UHH" panose="020B0502050302020203" pitchFamily="34" charset="0"/>
              </a:defRPr>
            </a:lvl1pPr>
          </a:lstStyle>
          <a:p>
            <a:pPr defTabSz="609585"/>
            <a:fld id="{B09EA2B2-9BEA-4673-89B2-3F1494291D40}" type="datetime1">
              <a:rPr lang="de-DE" smtClean="0">
                <a:solidFill>
                  <a:srgbClr val="3B515B"/>
                </a:solidFill>
              </a:rPr>
              <a:t>27.08.2025</a:t>
            </a:fld>
            <a:endParaRPr lang="de-DE" dirty="0">
              <a:solidFill>
                <a:srgbClr val="3B515B"/>
              </a:solidFill>
            </a:endParaRPr>
          </a:p>
        </p:txBody>
      </p:sp>
      <p:sp>
        <p:nvSpPr>
          <p:cNvPr id="10" name="Foliennummernplatzhalter 5"/>
          <p:cNvSpPr>
            <a:spLocks noGrp="1"/>
          </p:cNvSpPr>
          <p:nvPr>
            <p:ph type="sldNum" sz="quarter" idx="4"/>
          </p:nvPr>
        </p:nvSpPr>
        <p:spPr>
          <a:xfrm>
            <a:off x="8819817" y="6356351"/>
            <a:ext cx="2844800" cy="365125"/>
          </a:xfrm>
          <a:prstGeom prst="rect">
            <a:avLst/>
          </a:prstGeom>
        </p:spPr>
        <p:txBody>
          <a:bodyPr vert="horz" lIns="91440" tIns="46800" rIns="0" bIns="45720" rtlCol="0" anchor="ctr"/>
          <a:lstStyle>
            <a:lvl1pPr algn="r">
              <a:defRPr sz="1600">
                <a:solidFill>
                  <a:schemeClr val="tx1"/>
                </a:solidFill>
                <a:latin typeface="TheSans UHH" panose="020B0502050302020203" pitchFamily="34" charset="0"/>
              </a:defRPr>
            </a:lvl1pPr>
          </a:lstStyle>
          <a:p>
            <a:pPr defTabSz="609585"/>
            <a:fld id="{3E01A2B2-10AD-754B-9B4C-E5B6FED423D0}" type="slidenum">
              <a:rPr lang="de-DE" smtClean="0">
                <a:solidFill>
                  <a:srgbClr val="3B515B"/>
                </a:solidFill>
              </a:rPr>
              <a:pPr defTabSz="609585"/>
              <a:t>‹#›</a:t>
            </a:fld>
            <a:endParaRPr lang="de-DE" dirty="0">
              <a:solidFill>
                <a:srgbClr val="3B515B"/>
              </a:solidFill>
            </a:endParaRPr>
          </a:p>
        </p:txBody>
      </p:sp>
      <p:pic>
        <p:nvPicPr>
          <p:cNvPr id="11" name="UHH-Logo_2010_Farbe_RGB.png" descr="Bildbeschreibung: Es handelt sich um das Logo der Universität Hamburg auf weißem Hintergrund. Es besteht aus einem roten Quadrat auf der linken Seite, in dem in weißer Schrift oben links &quot;UHH&quot; steht und unten rechts das Wappen der Stadt Hamburg, eine Burg, abgebildet sind. Rechts neben dem Symbol steht &quot;Universität Hamburg&quot;. Unter dem Symbol und dem Schriftzug steht in Großbuchstaben und durch senkrechte Striche getrennt von links nach rechts: &quot;Der Forschung&quot;; &quot;Der Lehre&quot;; &quot;Der Bildung&quot;. " title="Logo der Universität Hamburg"/>
          <p:cNvPicPr>
            <a:picLocks noChangeAspect="1"/>
          </p:cNvPicPr>
          <p:nvPr userDrawn="1"/>
        </p:nvPicPr>
        <p:blipFill>
          <a:blip r:embed="rId20" r:link="rId21" cstate="print">
            <a:extLst>
              <a:ext uri="{28A0092B-C50C-407E-A947-70E740481C1C}">
                <a14:useLocalDpi xmlns:a14="http://schemas.microsoft.com/office/drawing/2010/main" val="0"/>
              </a:ext>
            </a:extLst>
          </a:blip>
          <a:stretch>
            <a:fillRect/>
          </a:stretch>
        </p:blipFill>
        <p:spPr>
          <a:xfrm>
            <a:off x="0" y="-15478"/>
            <a:ext cx="2610067" cy="1210121"/>
          </a:xfrm>
          <a:prstGeom prst="rect">
            <a:avLst/>
          </a:prstGeom>
        </p:spPr>
      </p:pic>
    </p:spTree>
    <p:extLst>
      <p:ext uri="{BB962C8B-B14F-4D97-AF65-F5344CB8AC3E}">
        <p14:creationId xmlns:p14="http://schemas.microsoft.com/office/powerpoint/2010/main" val="23789996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de-DE"/>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guide id="3" pos="551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uni-hamburg.de/en/piasta/welcome-buddy/to-dos.html#:~:text=To-Dos%20for%20New%20Students%20provides%20an%20overview%20of%20to-dos%20and" TargetMode="External"/><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hyperlink" Target="http://www.stwhh.d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www.wg-gesucht.de/"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saga.hambu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kurzzeitvermietung@stwhh.de"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www.hamburg-tourism.de/" TargetMode="External"/><Relationship Id="rId5" Type="http://schemas.openxmlformats.org/officeDocument/2006/relationships/hyperlink" Target="http://www.jugendherberge.de/" TargetMode="External"/><Relationship Id="rId4" Type="http://schemas.openxmlformats.org/officeDocument/2006/relationships/hyperlink" Target="https://www.stwhh.de/en/counselling/counselling-centre-accommodation-bewo"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rundfunkbeitrag.de/"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serviceportal.hamburg.de/HamburgGateway/FVP/FV/Bezirke/DigiTermin/"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serviceportal.hamburg.de/HamburgGateway/"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stwhh.de/en/counselling/counselling-centre-for-social-international-affairs-besi"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serviceportal.hamburg.de/HamburgGateway/Service/Entry/AFM_Auf_en/"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hyperlink" Target="https://welcome.hamburg.de/formulare/"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www.welcome.hamburg.de/studium-und-forschung/4651370/aufenthaltserlaubnis-fuer-studierend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uni-hamburg.de/en/internationales/studierende/incoming/studium-mit-abschluss/vor-studienbeginn/aufenthaltstitel-beantragen.html"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mailto:international-student-support@uni-hamburg.d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stine.uni-hamburg.de/scripts/mgrqispi.dll?APPNAME=CampusNet&amp;PRGNAME=EXTERNALPAGES&amp;ARGUMENTS=-N000000000000002,-N000339,-A100101e"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hyperlink" Target="http://www.uni-hamburg.de/enrollment-exchange-student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uni-hamburg.de/en/campuscenter/bewerbung/bachelor-staatsexamen/zulassung-einschreibung.html"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hyperlink" Target="https://www.uni-hamburg.de/piasta/welcome-buddy/to-dos/universitaet/_boxes/semesterunterlagen.html"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hyperlink" Target="https://www.uni-hamburg.de/en/piasta/welcome-buddy/to-dos/universitaet/_boxes/it.html"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hyperlink" Target="http://www.uni-hamburg.de/einschreibung"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hyperlink" Target="http://www.uni-hamburg.de/studium" TargetMode="External"/><Relationship Id="rId4" Type="http://schemas.openxmlformats.org/officeDocument/2006/relationships/hyperlink" Target="http://www.uni-hamburg.de/deutschkenntniss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info@sc-fahrpreisnacherhebung.de"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uni-hamburg.de/campuscenter/studienorganisation/studienverlauf/beitraege-gebuehren/semesterbeitrag/semesterticket.html" TargetMode="External"/><Relationship Id="rId7" Type="http://schemas.openxmlformats.org/officeDocument/2006/relationships/image" Target="../media/image15.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s://www.uni-hamburg.de/en/piasta/welcome-buddy/to-dos/universitaet/_boxes/immatrikulation/schritt-3-semesterbeitrag.html" TargetMode="External"/><Relationship Id="rId5" Type="http://schemas.openxmlformats.org/officeDocument/2006/relationships/hyperlink" Target="https://www.uni-hamburg.de/en/piasta/welcome-buddy/to-dos/universitaet/_boxes/immatrikulation/schritt-2-krankenversicherung.html" TargetMode="External"/><Relationship Id="rId4" Type="http://schemas.openxmlformats.org/officeDocument/2006/relationships/hyperlink" Target="https://www.uni-hamburg.de/en/piasta/welcome-buddy/to-dos/universitaet/_boxes/it.html"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bv.uni-hamburg.de/"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hyperlink" Target="https://surfmail.rrz.uni-hamburg.de/"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hyperlink" Target="mailto:firstname.lastname@studium.uni-hambur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uni-hamburg.de/newsroom/campus/2022/1011-film-studi-mailadresse.html" TargetMode="External"/><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hyperlink" Target="https://www.uhh-join.uni-hamburg.de/en/veranstaltung.html?2719" TargetMode="External"/><Relationship Id="rId5" Type="http://schemas.openxmlformats.org/officeDocument/2006/relationships/hyperlink" Target="https://www.stine.uni-hamburg.de/scripts/mgrqispi.dll?APPNAME=CampusNet&amp;PRGNAME=EXTERNALPAGES&amp;ARGUMENTS=-N000000000000001,-N000000,-A0009000%23:~:text=Um%20diese%20Weiterleitung%20einzurichten%2C%20klicken,innerhalb%20des%20STiNE%2DWebportals%20tun." TargetMode="Externa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hyperlink" Target="https://www.uni-hamburg.de/en/internationales/studierende/incoming/austausch-gaststudium/erasmus-incoming.html" TargetMode="External"/><Relationship Id="rId5" Type="http://schemas.openxmlformats.org/officeDocument/2006/relationships/hyperlink" Target="http://www.stine.uni-hamburg.de/" TargetMode="External"/><Relationship Id="rId4" Type="http://schemas.openxmlformats.org/officeDocument/2006/relationships/hyperlink" Target="http://www.uni-hamburg.de/campuscenter"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uni-hamburg.de/internationales/studierende/outgoing/austausch-gaststudium/erasmus/ansprechpartner.html" TargetMode="External"/><Relationship Id="rId7" Type="http://schemas.openxmlformats.org/officeDocument/2006/relationships/hyperlink" Target="https://www.uhh-join.uni-hamburg.de/en/veranstaltung.html?2644"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hyperlink" Target="http://www.uni-hamburg.de/oe" TargetMode="External"/><Relationship Id="rId4" Type="http://schemas.openxmlformats.org/officeDocument/2006/relationships/hyperlink" Target="http://www.uni-hamburg.de/piasta" TargetMode="Externa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8" Type="http://schemas.openxmlformats.org/officeDocument/2006/relationships/hyperlink" Target="https://www.uhh-join.uni-hamburg.de/de/%23rvb"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19.jpg"/><Relationship Id="rId4" Type="http://schemas.openxmlformats.org/officeDocument/2006/relationships/diagramLayout" Target="../diagrams/layout4.xml"/><Relationship Id="rId9"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hyperlink" Target="https://www.uni-hamburg.de/piasta/mitmachen/newsletter.html" TargetMode="External"/><Relationship Id="rId5" Type="http://schemas.openxmlformats.org/officeDocument/2006/relationships/hyperlink" Target="https://www.uhh-join.uni-hamburg.de/de/" TargetMode="External"/><Relationship Id="rId4" Type="http://schemas.openxmlformats.org/officeDocument/2006/relationships/hyperlink" Target="https://www.uni-hamburg.de/piasta/"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 des Referenten / der Referentin">
            <a:extLst>
              <a:ext uri="{FF2B5EF4-FFF2-40B4-BE49-F238E27FC236}">
                <a16:creationId xmlns:a16="http://schemas.microsoft.com/office/drawing/2014/main" id="{569A3AB7-0E47-D140-8CAA-2C9201E85451}"/>
              </a:ext>
            </a:extLst>
          </p:cNvPr>
          <p:cNvSpPr>
            <a:spLocks noGrp="1"/>
          </p:cNvSpPr>
          <p:nvPr>
            <p:ph type="body" sz="quarter" idx="10"/>
          </p:nvPr>
        </p:nvSpPr>
        <p:spPr>
          <a:xfrm>
            <a:off x="335361" y="4754653"/>
            <a:ext cx="6241620" cy="494400"/>
          </a:xfrm>
        </p:spPr>
        <p:txBody>
          <a:bodyPr>
            <a:normAutofit/>
          </a:bodyPr>
          <a:lstStyle/>
          <a:p>
            <a:r>
              <a:rPr lang="en-US">
                <a:solidFill>
                  <a:srgbClr val="3B515B"/>
                </a:solidFill>
              </a:rPr>
              <a:t>PIASTA Welcome Week</a:t>
            </a:r>
          </a:p>
        </p:txBody>
      </p:sp>
      <p:sp>
        <p:nvSpPr>
          <p:cNvPr id="2" name="Titel">
            <a:extLst>
              <a:ext uri="{FF2B5EF4-FFF2-40B4-BE49-F238E27FC236}">
                <a16:creationId xmlns:a16="http://schemas.microsoft.com/office/drawing/2014/main" id="{37BF1678-B493-E845-B2A1-518AFACAEF65}"/>
              </a:ext>
            </a:extLst>
          </p:cNvPr>
          <p:cNvSpPr>
            <a:spLocks noGrp="1"/>
          </p:cNvSpPr>
          <p:nvPr>
            <p:ph type="title"/>
          </p:nvPr>
        </p:nvSpPr>
        <p:spPr>
          <a:xfrm>
            <a:off x="335360" y="5326571"/>
            <a:ext cx="10795200" cy="1353600"/>
          </a:xfrm>
        </p:spPr>
        <p:txBody>
          <a:bodyPr>
            <a:normAutofit/>
          </a:bodyPr>
          <a:lstStyle/>
          <a:p>
            <a:r>
              <a:rPr lang="en-US">
                <a:solidFill>
                  <a:srgbClr val="3B515B"/>
                </a:solidFill>
              </a:rPr>
              <a:t>To-Dos for New Students</a:t>
            </a:r>
          </a:p>
        </p:txBody>
      </p:sp>
      <p:pic>
        <p:nvPicPr>
          <p:cNvPr id="9" name="Bildplatzhalter 5" descr="Ein Bild, das Karte enthält.&#10;&#10;Automatisch generierte Beschreibung">
            <a:extLst>
              <a:ext uri="{FF2B5EF4-FFF2-40B4-BE49-F238E27FC236}">
                <a16:creationId xmlns:a16="http://schemas.microsoft.com/office/drawing/2014/main" id="{E8453711-D965-46C5-A24C-9E885EFD1EE3}"/>
              </a:ext>
            </a:extLst>
          </p:cNvPr>
          <p:cNvPicPr>
            <a:picLocks noChangeAspect="1"/>
          </p:cNvPicPr>
          <p:nvPr/>
        </p:nvPicPr>
        <p:blipFill rotWithShape="1">
          <a:blip r:embed="rId3"/>
          <a:srcRect t="22023" b="22024"/>
          <a:stretch/>
        </p:blipFill>
        <p:spPr>
          <a:xfrm>
            <a:off x="0" y="1402676"/>
            <a:ext cx="12192000" cy="3274461"/>
          </a:xfrm>
          <a:prstGeom prst="rect">
            <a:avLst/>
          </a:prstGeom>
          <a:noFill/>
        </p:spPr>
      </p:pic>
    </p:spTree>
    <p:extLst>
      <p:ext uri="{BB962C8B-B14F-4D97-AF65-F5344CB8AC3E}">
        <p14:creationId xmlns:p14="http://schemas.microsoft.com/office/powerpoint/2010/main" val="1677083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rgbClr val="3B515B"/>
                </a:solidFill>
              </a:rPr>
              <a:t>Welcome!</a:t>
            </a:r>
          </a:p>
        </p:txBody>
      </p:sp>
      <p:sp>
        <p:nvSpPr>
          <p:cNvPr id="3" name="Textplatzhalter 2"/>
          <p:cNvSpPr>
            <a:spLocks noGrp="1"/>
          </p:cNvSpPr>
          <p:nvPr>
            <p:ph type="body" sz="quarter" idx="14"/>
          </p:nvPr>
        </p:nvSpPr>
        <p:spPr>
          <a:xfrm>
            <a:off x="286359" y="2372883"/>
            <a:ext cx="5450412" cy="3840427"/>
          </a:xfrm>
        </p:spPr>
        <p:txBody>
          <a:bodyPr>
            <a:normAutofit/>
          </a:bodyPr>
          <a:lstStyle/>
          <a:p>
            <a:r>
              <a:rPr lang="de-DE" b="1" dirty="0">
                <a:solidFill>
                  <a:srgbClr val="3B515B"/>
                </a:solidFill>
              </a:rPr>
              <a:t>Write </a:t>
            </a:r>
            <a:r>
              <a:rPr lang="de-DE" b="1" dirty="0" err="1">
                <a:solidFill>
                  <a:srgbClr val="3B515B"/>
                </a:solidFill>
              </a:rPr>
              <a:t>us</a:t>
            </a:r>
            <a:r>
              <a:rPr lang="de-DE" b="1" dirty="0">
                <a:solidFill>
                  <a:srgbClr val="3B515B"/>
                </a:solidFill>
              </a:rPr>
              <a:t> in </a:t>
            </a:r>
            <a:r>
              <a:rPr lang="de-DE" b="1" dirty="0" err="1">
                <a:solidFill>
                  <a:srgbClr val="3B515B"/>
                </a:solidFill>
              </a:rPr>
              <a:t>the</a:t>
            </a:r>
            <a:r>
              <a:rPr lang="de-DE" b="1" dirty="0">
                <a:solidFill>
                  <a:srgbClr val="3B515B"/>
                </a:solidFill>
              </a:rPr>
              <a:t> </a:t>
            </a:r>
            <a:r>
              <a:rPr lang="de-DE" b="1" dirty="0" err="1">
                <a:solidFill>
                  <a:srgbClr val="3B515B"/>
                </a:solidFill>
              </a:rPr>
              <a:t>chat</a:t>
            </a:r>
            <a:r>
              <a:rPr lang="de-DE" b="1" dirty="0">
                <a:solidFill>
                  <a:srgbClr val="3B515B"/>
                </a:solidFill>
              </a:rPr>
              <a:t>:</a:t>
            </a:r>
          </a:p>
          <a:p>
            <a:endParaRPr lang="de-DE" b="1" dirty="0">
              <a:solidFill>
                <a:srgbClr val="3B515B"/>
              </a:solidFill>
            </a:endParaRPr>
          </a:p>
          <a:p>
            <a:r>
              <a:rPr lang="de-DE" dirty="0" err="1">
                <a:solidFill>
                  <a:srgbClr val="3B515B"/>
                </a:solidFill>
              </a:rPr>
              <a:t>Let</a:t>
            </a:r>
            <a:r>
              <a:rPr lang="de-DE" dirty="0">
                <a:solidFill>
                  <a:srgbClr val="3B515B"/>
                </a:solidFill>
              </a:rPr>
              <a:t> </a:t>
            </a:r>
            <a:r>
              <a:rPr lang="de-DE" dirty="0" err="1">
                <a:solidFill>
                  <a:srgbClr val="3B515B"/>
                </a:solidFill>
              </a:rPr>
              <a:t>us</a:t>
            </a:r>
            <a:r>
              <a:rPr lang="de-DE" dirty="0">
                <a:solidFill>
                  <a:srgbClr val="3B515B"/>
                </a:solidFill>
              </a:rPr>
              <a:t> </a:t>
            </a:r>
            <a:r>
              <a:rPr lang="de-DE" dirty="0" err="1">
                <a:solidFill>
                  <a:srgbClr val="3B515B"/>
                </a:solidFill>
              </a:rPr>
              <a:t>know</a:t>
            </a:r>
            <a:r>
              <a:rPr lang="de-DE" dirty="0">
                <a:solidFill>
                  <a:srgbClr val="3B515B"/>
                </a:solidFill>
              </a:rPr>
              <a:t> </a:t>
            </a:r>
            <a:r>
              <a:rPr lang="de-DE" dirty="0" err="1">
                <a:solidFill>
                  <a:srgbClr val="3B515B"/>
                </a:solidFill>
              </a:rPr>
              <a:t>where</a:t>
            </a:r>
            <a:r>
              <a:rPr lang="de-DE" dirty="0">
                <a:solidFill>
                  <a:srgbClr val="3B515B"/>
                </a:solidFill>
              </a:rPr>
              <a:t> </a:t>
            </a:r>
            <a:r>
              <a:rPr lang="de-DE" dirty="0" err="1">
                <a:solidFill>
                  <a:srgbClr val="3B515B"/>
                </a:solidFill>
              </a:rPr>
              <a:t>you‘re</a:t>
            </a:r>
            <a:r>
              <a:rPr lang="de-DE" dirty="0">
                <a:solidFill>
                  <a:srgbClr val="3B515B"/>
                </a:solidFill>
              </a:rPr>
              <a:t> </a:t>
            </a:r>
            <a:r>
              <a:rPr lang="de-DE" dirty="0" err="1">
                <a:solidFill>
                  <a:srgbClr val="3B515B"/>
                </a:solidFill>
              </a:rPr>
              <a:t>watching</a:t>
            </a:r>
            <a:r>
              <a:rPr lang="de-DE" dirty="0">
                <a:solidFill>
                  <a:srgbClr val="3B515B"/>
                </a:solidFill>
              </a:rPr>
              <a:t> </a:t>
            </a:r>
            <a:r>
              <a:rPr lang="de-DE" dirty="0" err="1">
                <a:solidFill>
                  <a:srgbClr val="3B515B"/>
                </a:solidFill>
              </a:rPr>
              <a:t>from</a:t>
            </a:r>
            <a:r>
              <a:rPr lang="de-DE" dirty="0">
                <a:solidFill>
                  <a:srgbClr val="3B515B"/>
                </a:solidFill>
              </a:rPr>
              <a:t> and </a:t>
            </a:r>
            <a:r>
              <a:rPr lang="de-DE" dirty="0" err="1">
                <a:solidFill>
                  <a:srgbClr val="3B515B"/>
                </a:solidFill>
              </a:rPr>
              <a:t>what</a:t>
            </a:r>
            <a:r>
              <a:rPr lang="de-DE" dirty="0">
                <a:solidFill>
                  <a:srgbClr val="3B515B"/>
                </a:solidFill>
              </a:rPr>
              <a:t> </a:t>
            </a:r>
            <a:r>
              <a:rPr lang="de-DE" dirty="0" err="1">
                <a:solidFill>
                  <a:srgbClr val="3B515B"/>
                </a:solidFill>
              </a:rPr>
              <a:t>you‘re</a:t>
            </a:r>
            <a:r>
              <a:rPr lang="de-DE" dirty="0">
                <a:solidFill>
                  <a:srgbClr val="3B515B"/>
                </a:solidFill>
              </a:rPr>
              <a:t> </a:t>
            </a:r>
            <a:r>
              <a:rPr lang="de-DE" dirty="0" err="1">
                <a:solidFill>
                  <a:srgbClr val="3B515B"/>
                </a:solidFill>
              </a:rPr>
              <a:t>studying</a:t>
            </a:r>
            <a:r>
              <a:rPr lang="de-DE" dirty="0">
                <a:solidFill>
                  <a:srgbClr val="3B515B"/>
                </a:solidFill>
              </a:rPr>
              <a:t>!</a:t>
            </a:r>
          </a:p>
          <a:p>
            <a:endParaRPr lang="de-DE" dirty="0">
              <a:solidFill>
                <a:srgbClr val="3B515B"/>
              </a:solidFill>
            </a:endParaRPr>
          </a:p>
        </p:txBody>
      </p:sp>
      <p:sp>
        <p:nvSpPr>
          <p:cNvPr id="4" name="Datumsplatzhalter 3"/>
          <p:cNvSpPr>
            <a:spLocks noGrp="1"/>
          </p:cNvSpPr>
          <p:nvPr>
            <p:ph type="dt" sz="half" idx="15"/>
          </p:nvPr>
        </p:nvSpPr>
        <p:spPr/>
        <p:txBody>
          <a:bodyPr/>
          <a:lstStyle/>
          <a:p>
            <a:fld id="{DE9B2E7B-9550-456C-A89F-78213C49BAB7}" type="datetime1">
              <a:rPr lang="de-DE" smtClean="0"/>
              <a:t>27.08.2025</a:t>
            </a:fld>
            <a:endParaRPr lang="de-DE" dirty="0"/>
          </a:p>
        </p:txBody>
      </p:sp>
      <p:sp>
        <p:nvSpPr>
          <p:cNvPr id="5" name="Fußzeilenplatzhalter 4"/>
          <p:cNvSpPr>
            <a:spLocks noGrp="1"/>
          </p:cNvSpPr>
          <p:nvPr>
            <p:ph type="ftr" sz="quarter" idx="16"/>
          </p:nvPr>
        </p:nvSpPr>
        <p:spPr>
          <a:xfrm>
            <a:off x="3627636" y="6356351"/>
            <a:ext cx="4936728" cy="365125"/>
          </a:xfrm>
        </p:spPr>
        <p:txBody>
          <a:bodyPr/>
          <a:lstStyle/>
          <a:p>
            <a:r>
              <a:rPr lang="de-DE" dirty="0"/>
              <a:t>PIASTA Welcome Week | </a:t>
            </a:r>
            <a:r>
              <a:rPr lang="de-DE" dirty="0" err="1"/>
              <a:t>To</a:t>
            </a:r>
            <a:r>
              <a:rPr lang="de-DE" dirty="0"/>
              <a:t> </a:t>
            </a:r>
            <a:r>
              <a:rPr lang="de-DE" dirty="0" err="1"/>
              <a:t>Do‘s</a:t>
            </a:r>
            <a:r>
              <a:rPr lang="de-DE" dirty="0"/>
              <a:t> </a:t>
            </a:r>
            <a:r>
              <a:rPr lang="de-DE" dirty="0" err="1"/>
              <a:t>for</a:t>
            </a:r>
            <a:r>
              <a:rPr lang="de-DE" dirty="0"/>
              <a:t> </a:t>
            </a:r>
            <a:r>
              <a:rPr lang="de-DE" dirty="0" err="1"/>
              <a:t>new</a:t>
            </a:r>
            <a:r>
              <a:rPr lang="de-DE" dirty="0"/>
              <a:t> </a:t>
            </a:r>
            <a:r>
              <a:rPr lang="de-DE" dirty="0" err="1"/>
              <a:t>students</a:t>
            </a:r>
            <a:endParaRPr lang="de-DE" dirty="0"/>
          </a:p>
        </p:txBody>
      </p:sp>
      <p:sp>
        <p:nvSpPr>
          <p:cNvPr id="6" name="Foliennummernplatzhalter 5"/>
          <p:cNvSpPr>
            <a:spLocks noGrp="1"/>
          </p:cNvSpPr>
          <p:nvPr>
            <p:ph type="sldNum" sz="quarter" idx="17"/>
          </p:nvPr>
        </p:nvSpPr>
        <p:spPr/>
        <p:txBody>
          <a:bodyPr/>
          <a:lstStyle/>
          <a:p>
            <a:fld id="{3E01A2B2-10AD-754B-9B4C-E5B6FED423D0}" type="slidenum">
              <a:rPr lang="de-DE" smtClean="0"/>
              <a:pPr/>
              <a:t>2</a:t>
            </a:fld>
            <a:endParaRPr lang="de-DE" dirty="0"/>
          </a:p>
        </p:txBody>
      </p:sp>
      <p:pic>
        <p:nvPicPr>
          <p:cNvPr id="8" name="Grafik 7" descr="Ein Bild, das Kleidung, Jeans, draußen, Person enthält.&#10;&#10;Automatisch generierte Beschreibung">
            <a:extLst>
              <a:ext uri="{FF2B5EF4-FFF2-40B4-BE49-F238E27FC236}">
                <a16:creationId xmlns:a16="http://schemas.microsoft.com/office/drawing/2014/main" id="{B26B78F0-D117-06BF-392F-158FA434D0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972" y="2590799"/>
            <a:ext cx="4653645" cy="3102429"/>
          </a:xfrm>
          <a:prstGeom prst="rect">
            <a:avLst/>
          </a:prstGeom>
          <a:ln>
            <a:noFill/>
          </a:ln>
          <a:effectLst>
            <a:softEdge rad="112500"/>
          </a:effectLst>
        </p:spPr>
      </p:pic>
      <p:sp>
        <p:nvSpPr>
          <p:cNvPr id="9" name="Rechteck 8">
            <a:extLst>
              <a:ext uri="{FF2B5EF4-FFF2-40B4-BE49-F238E27FC236}">
                <a16:creationId xmlns:a16="http://schemas.microsoft.com/office/drawing/2014/main" id="{F3BD630E-CCB3-C9DB-49DD-8034CD6818EC}"/>
              </a:ext>
            </a:extLst>
          </p:cNvPr>
          <p:cNvSpPr/>
          <p:nvPr/>
        </p:nvSpPr>
        <p:spPr>
          <a:xfrm>
            <a:off x="10136615" y="5562927"/>
            <a:ext cx="1465466" cy="246221"/>
          </a:xfrm>
          <a:prstGeom prst="rect">
            <a:avLst/>
          </a:prstGeom>
        </p:spPr>
        <p:txBody>
          <a:bodyPr wrap="none">
            <a:spAutoFit/>
          </a:bodyPr>
          <a:lstStyle/>
          <a:p>
            <a:r>
              <a:rPr lang="de-DE" sz="1000" dirty="0">
                <a:latin typeface="TheSans UHH" panose="020B0502050302020203" pitchFamily="34" charset="0"/>
              </a:rPr>
              <a:t>Copyright: UHH/</a:t>
            </a:r>
            <a:r>
              <a:rPr lang="de-DE" sz="1000" dirty="0" err="1">
                <a:latin typeface="TheSans UHH" panose="020B0502050302020203" pitchFamily="34" charset="0"/>
              </a:rPr>
              <a:t>Göttling</a:t>
            </a:r>
            <a:endParaRPr lang="de-DE" sz="1000" dirty="0">
              <a:latin typeface="TheSans UHH" panose="020B0502050302020203" pitchFamily="34" charset="0"/>
            </a:endParaRPr>
          </a:p>
        </p:txBody>
      </p:sp>
    </p:spTree>
    <p:extLst>
      <p:ext uri="{BB962C8B-B14F-4D97-AF65-F5344CB8AC3E}">
        <p14:creationId xmlns:p14="http://schemas.microsoft.com/office/powerpoint/2010/main" val="389579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To-dos for new students</a:t>
            </a:r>
          </a:p>
        </p:txBody>
      </p:sp>
      <p:sp>
        <p:nvSpPr>
          <p:cNvPr id="4" name="Datumsplatzhalter 3"/>
          <p:cNvSpPr>
            <a:spLocks noGrp="1"/>
          </p:cNvSpPr>
          <p:nvPr>
            <p:ph type="dt" sz="half" idx="16"/>
          </p:nvPr>
        </p:nvSpPr>
        <p:spPr/>
        <p:txBody>
          <a:bodyPr/>
          <a:lstStyle/>
          <a:p>
            <a:fld id="{108D125E-7557-4F92-849C-6B7218FB0460}" type="datetime1">
              <a:rPr lang="de-DE" smtClean="0"/>
              <a:t>27.08.2025</a:t>
            </a:fld>
            <a:endParaRPr lang="en-US"/>
          </a:p>
        </p:txBody>
      </p:sp>
      <p:sp>
        <p:nvSpPr>
          <p:cNvPr id="3" name="Textfeld 2">
            <a:extLst>
              <a:ext uri="{FF2B5EF4-FFF2-40B4-BE49-F238E27FC236}">
                <a16:creationId xmlns:a16="http://schemas.microsoft.com/office/drawing/2014/main" id="{41A8E4A1-469F-4AD6-BD7A-5479FB4BAAF5}"/>
              </a:ext>
            </a:extLst>
          </p:cNvPr>
          <p:cNvSpPr txBox="1"/>
          <p:nvPr/>
        </p:nvSpPr>
        <p:spPr>
          <a:xfrm>
            <a:off x="1555415" y="6356351"/>
            <a:ext cx="10204785" cy="369332"/>
          </a:xfrm>
          <a:prstGeom prst="rect">
            <a:avLst/>
          </a:prstGeom>
          <a:noFill/>
        </p:spPr>
        <p:txBody>
          <a:bodyPr wrap="square" rtlCol="0">
            <a:spAutoFit/>
          </a:bodyPr>
          <a:lstStyle/>
          <a:p>
            <a:r>
              <a:rPr lang="en-US" b="1" dirty="0">
                <a:solidFill>
                  <a:srgbClr val="3B515B"/>
                </a:solidFill>
                <a:latin typeface="TheSans UHH" panose="020B0502050302020203" pitchFamily="34" charset="0"/>
              </a:rPr>
              <a:t>For more detailed </a:t>
            </a:r>
            <a:r>
              <a:rPr lang="en-US" b="1" dirty="0" err="1">
                <a:solidFill>
                  <a:srgbClr val="3B515B"/>
                </a:solidFill>
                <a:latin typeface="TheSans UHH" panose="020B0502050302020203" pitchFamily="34" charset="0"/>
              </a:rPr>
              <a:t>infomation</a:t>
            </a:r>
            <a:r>
              <a:rPr lang="en-US" b="1" dirty="0">
                <a:solidFill>
                  <a:srgbClr val="3B515B"/>
                </a:solidFill>
                <a:latin typeface="TheSans UHH" panose="020B0502050302020203" pitchFamily="34" charset="0"/>
              </a:rPr>
              <a:t>: </a:t>
            </a:r>
            <a:r>
              <a:rPr lang="en-US" dirty="0">
                <a:hlinkClick r:id="rId3"/>
              </a:rPr>
              <a:t>To-dos for new students : PIASTA : Universität Hamburg (uni-hamburg.de)</a:t>
            </a:r>
            <a:endParaRPr lang="en-US" b="1" dirty="0">
              <a:solidFill>
                <a:srgbClr val="3B515B"/>
              </a:solidFill>
              <a:latin typeface="TheSans UHH" panose="020B0502050302020203" pitchFamily="34" charset="0"/>
            </a:endParaRPr>
          </a:p>
        </p:txBody>
      </p:sp>
      <p:graphicFrame>
        <p:nvGraphicFramePr>
          <p:cNvPr id="8" name="Diagramm 7">
            <a:extLst>
              <a:ext uri="{FF2B5EF4-FFF2-40B4-BE49-F238E27FC236}">
                <a16:creationId xmlns:a16="http://schemas.microsoft.com/office/drawing/2014/main" id="{078FB83D-B95E-4D73-9C5F-AEB1828B01C1}"/>
              </a:ext>
            </a:extLst>
          </p:cNvPr>
          <p:cNvGraphicFramePr/>
          <p:nvPr>
            <p:extLst>
              <p:ext uri="{D42A27DB-BD31-4B8C-83A1-F6EECF244321}">
                <p14:modId xmlns:p14="http://schemas.microsoft.com/office/powerpoint/2010/main" val="2240928963"/>
              </p:ext>
            </p:extLst>
          </p:nvPr>
        </p:nvGraphicFramePr>
        <p:xfrm>
          <a:off x="1033011" y="2276640"/>
          <a:ext cx="9524154" cy="3971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54160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New in Hamburg? Everything you need to take care of!</a:t>
            </a:r>
          </a:p>
        </p:txBody>
      </p:sp>
      <p:sp>
        <p:nvSpPr>
          <p:cNvPr id="4" name="Datumsplatzhalter 3"/>
          <p:cNvSpPr>
            <a:spLocks noGrp="1"/>
          </p:cNvSpPr>
          <p:nvPr>
            <p:ph type="dt" sz="half" idx="16"/>
          </p:nvPr>
        </p:nvSpPr>
        <p:spPr/>
        <p:txBody>
          <a:bodyPr/>
          <a:lstStyle/>
          <a:p>
            <a:fld id="{7B62D5B4-018E-42A4-90FE-3BFD82AF9814}" type="datetime1">
              <a:rPr lang="de-DE" smtClean="0"/>
              <a:t>27.08.2025</a:t>
            </a:fld>
            <a:endParaRPr lang="en-US"/>
          </a:p>
        </p:txBody>
      </p:sp>
    </p:spTree>
    <p:extLst>
      <p:ext uri="{BB962C8B-B14F-4D97-AF65-F5344CB8AC3E}">
        <p14:creationId xmlns:p14="http://schemas.microsoft.com/office/powerpoint/2010/main" val="1943205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        Accommodation found! </a:t>
            </a:r>
          </a:p>
        </p:txBody>
      </p:sp>
      <p:sp>
        <p:nvSpPr>
          <p:cNvPr id="4" name="Datumsplatzhalter 3"/>
          <p:cNvSpPr>
            <a:spLocks noGrp="1"/>
          </p:cNvSpPr>
          <p:nvPr>
            <p:ph type="dt" sz="half" idx="17"/>
          </p:nvPr>
        </p:nvSpPr>
        <p:spPr/>
        <p:txBody>
          <a:bodyPr/>
          <a:lstStyle/>
          <a:p>
            <a:pPr defTabSz="609585"/>
            <a:fld id="{24EC5476-241D-4F32-9E2B-AD605B111BD0}"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graphicFrame>
        <p:nvGraphicFramePr>
          <p:cNvPr id="9" name="Diagramm 8">
            <a:extLst>
              <a:ext uri="{FF2B5EF4-FFF2-40B4-BE49-F238E27FC236}">
                <a16:creationId xmlns:a16="http://schemas.microsoft.com/office/drawing/2014/main" id="{5C8984AF-8F63-4669-BB1E-91635F1FE195}"/>
              </a:ext>
            </a:extLst>
          </p:cNvPr>
          <p:cNvGraphicFramePr/>
          <p:nvPr>
            <p:extLst>
              <p:ext uri="{D42A27DB-BD31-4B8C-83A1-F6EECF244321}">
                <p14:modId xmlns:p14="http://schemas.microsoft.com/office/powerpoint/2010/main" val="1707932438"/>
              </p:ext>
            </p:extLst>
          </p:nvPr>
        </p:nvGraphicFramePr>
        <p:xfrm>
          <a:off x="2480441" y="2466593"/>
          <a:ext cx="9066857" cy="36998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platzhalter 9">
            <a:extLst>
              <a:ext uri="{FF2B5EF4-FFF2-40B4-BE49-F238E27FC236}">
                <a16:creationId xmlns:a16="http://schemas.microsoft.com/office/drawing/2014/main" id="{9FC43682-0672-4799-BAFF-3CB1FB1D285C}"/>
              </a:ext>
            </a:extLst>
          </p:cNvPr>
          <p:cNvSpPr>
            <a:spLocks noGrp="1"/>
          </p:cNvSpPr>
          <p:nvPr>
            <p:ph type="body" sz="quarter" idx="16"/>
          </p:nvPr>
        </p:nvSpPr>
        <p:spPr>
          <a:xfrm>
            <a:off x="431799" y="2372883"/>
            <a:ext cx="11232817" cy="441437"/>
          </a:xfrm>
        </p:spPr>
        <p:txBody>
          <a:bodyPr/>
          <a:lstStyle/>
          <a:p>
            <a:r>
              <a:rPr lang="en-US" dirty="0"/>
              <a:t>What options are there?</a:t>
            </a:r>
          </a:p>
        </p:txBody>
      </p:sp>
    </p:spTree>
    <p:extLst>
      <p:ext uri="{BB962C8B-B14F-4D97-AF65-F5344CB8AC3E}">
        <p14:creationId xmlns:p14="http://schemas.microsoft.com/office/powerpoint/2010/main" val="2909526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82" y="1353805"/>
            <a:ext cx="11378260" cy="671843"/>
          </a:xfrm>
        </p:spPr>
        <p:txBody>
          <a:bodyPr/>
          <a:lstStyle/>
          <a:p>
            <a:r>
              <a:rPr lang="en-US" dirty="0"/>
              <a:t>Residence halls</a:t>
            </a:r>
            <a:br>
              <a:rPr lang="en-US" dirty="0"/>
            </a:br>
            <a:endParaRPr lang="en-US" dirty="0"/>
          </a:p>
        </p:txBody>
      </p:sp>
      <p:sp>
        <p:nvSpPr>
          <p:cNvPr id="3" name="Textplatzhalter 2"/>
          <p:cNvSpPr>
            <a:spLocks noGrp="1"/>
          </p:cNvSpPr>
          <p:nvPr>
            <p:ph type="body" sz="quarter" idx="16"/>
          </p:nvPr>
        </p:nvSpPr>
        <p:spPr>
          <a:xfrm>
            <a:off x="527382" y="1957138"/>
            <a:ext cx="4959017" cy="4399214"/>
          </a:xfrm>
          <a:solidFill>
            <a:srgbClr val="F07F8C">
              <a:alpha val="20000"/>
            </a:srgbClr>
          </a:solidFill>
        </p:spPr>
        <p:txBody>
          <a:bodyPr/>
          <a:lstStyle/>
          <a:p>
            <a:pPr marL="0" indent="0">
              <a:buNone/>
            </a:pPr>
            <a:r>
              <a:rPr lang="en-US" sz="1800" b="1" dirty="0"/>
              <a:t>Information</a:t>
            </a:r>
          </a:p>
          <a:p>
            <a:r>
              <a:rPr lang="en-US" sz="1800" dirty="0" err="1"/>
              <a:t>Studierendenwerk</a:t>
            </a:r>
            <a:r>
              <a:rPr lang="en-US" sz="1800" dirty="0"/>
              <a:t> Hamburg has 26 resident halls with a total of 4,400 beds.</a:t>
            </a:r>
          </a:p>
          <a:p>
            <a:r>
              <a:rPr lang="en-US" sz="1800" dirty="0"/>
              <a:t>A furnished room costs approx. €330–€440 per month plus a security deposit of €400.</a:t>
            </a:r>
          </a:p>
          <a:p>
            <a:r>
              <a:rPr lang="en-US" sz="1800" dirty="0"/>
              <a:t>You have your own room (10–13 m²) and a shared kitchen, common room, and bathroom.</a:t>
            </a:r>
          </a:p>
          <a:p>
            <a:r>
              <a:rPr lang="en-US" sz="1800" dirty="0"/>
              <a:t>Rooms are for students younger than 36.</a:t>
            </a:r>
          </a:p>
          <a:p>
            <a:endParaRPr lang="de-DE" sz="1800" dirty="0"/>
          </a:p>
        </p:txBody>
      </p:sp>
      <p:sp>
        <p:nvSpPr>
          <p:cNvPr id="4" name="Datumsplatzhalter 3"/>
          <p:cNvSpPr>
            <a:spLocks noGrp="1"/>
          </p:cNvSpPr>
          <p:nvPr>
            <p:ph type="dt" sz="half" idx="17"/>
          </p:nvPr>
        </p:nvSpPr>
        <p:spPr/>
        <p:txBody>
          <a:bodyPr/>
          <a:lstStyle/>
          <a:p>
            <a:pPr defTabSz="609585"/>
            <a:fld id="{A6B947E1-5832-4109-B3EB-07C3F31CA529}" type="datetime1">
              <a:rPr lang="de-DE" smtClean="0">
                <a:solidFill>
                  <a:srgbClr val="3B515B"/>
                </a:solidFill>
              </a:rPr>
              <a:t>27.08.2025</a:t>
            </a:fld>
            <a:endParaRPr lang="en-US">
              <a:solidFill>
                <a:srgbClr val="3B515B"/>
              </a:solidFill>
            </a:endParaRPr>
          </a:p>
        </p:txBody>
      </p:sp>
      <p:sp>
        <p:nvSpPr>
          <p:cNvPr id="9" name="Textplatzhalter 2"/>
          <p:cNvSpPr txBox="1">
            <a:spLocks/>
          </p:cNvSpPr>
          <p:nvPr/>
        </p:nvSpPr>
        <p:spPr>
          <a:xfrm>
            <a:off x="5892800" y="1957137"/>
            <a:ext cx="5769600" cy="4399214"/>
          </a:xfrm>
          <a:prstGeom prst="rect">
            <a:avLst/>
          </a:prstGeom>
          <a:solidFill>
            <a:srgbClr val="F07F8C">
              <a:alpha val="20000"/>
            </a:srgbClr>
          </a:solidFill>
        </p:spPr>
        <p:txBody>
          <a:bodyPr vert="horz"/>
          <a:lstStyle>
            <a:lvl1pPr marL="239994" indent="-239994" algn="l" defTabSz="609585" rtl="0" eaLnBrk="1" latinLnBrk="0" hangingPunct="1">
              <a:spcBef>
                <a:spcPts val="1933"/>
              </a:spcBef>
              <a:buClr>
                <a:schemeClr val="tx1"/>
              </a:buClr>
              <a:buFont typeface="Wingdings" charset="2"/>
              <a:buChar char="§"/>
              <a:defRPr sz="2667" kern="1200">
                <a:solidFill>
                  <a:srgbClr val="3B515B"/>
                </a:solidFill>
                <a:latin typeface="TheSans UHH" panose="020B0502050302020203" pitchFamily="34" charset="0"/>
                <a:ea typeface="+mn-ea"/>
                <a:cs typeface="TheSans UHH" panose="020B0502050302020203" pitchFamily="34" charset="0"/>
              </a:defRPr>
            </a:lvl1pPr>
            <a:lvl2pPr marL="479988" indent="-239994" algn="l" defTabSz="609585" rtl="0" eaLnBrk="1" latinLnBrk="0" hangingPunct="1">
              <a:spcBef>
                <a:spcPct val="20000"/>
              </a:spcBef>
              <a:buClr>
                <a:schemeClr val="bg2"/>
              </a:buClr>
              <a:buFont typeface="Wingdings" charset="2"/>
              <a:buChar char="§"/>
              <a:defRPr sz="2667" kern="1200">
                <a:solidFill>
                  <a:srgbClr val="3B515B"/>
                </a:solidFill>
                <a:latin typeface="TheSans UHH" panose="020B0502050302020203" pitchFamily="34" charset="0"/>
                <a:ea typeface="+mn-ea"/>
                <a:cs typeface="TheSans UHH" panose="020B0502050302020203" pitchFamily="34" charset="0"/>
              </a:defRPr>
            </a:lvl2pPr>
            <a:lvl3pPr marL="719982" indent="-239994" algn="l" defTabSz="609585" rtl="0" eaLnBrk="1" latinLnBrk="0" hangingPunct="1">
              <a:spcBef>
                <a:spcPct val="20000"/>
              </a:spcBef>
              <a:buClr>
                <a:schemeClr val="bg2"/>
              </a:buClr>
              <a:buFont typeface="Wingdings" charset="2"/>
              <a:buChar char="§"/>
              <a:defRPr sz="2667" kern="1200">
                <a:solidFill>
                  <a:srgbClr val="3B515B"/>
                </a:solidFill>
                <a:latin typeface="TheSans UHH" panose="020B0502050302020203" pitchFamily="34" charset="0"/>
                <a:ea typeface="+mn-ea"/>
                <a:cs typeface="TheSans UHH" panose="020B0502050302020203" pitchFamily="34" charset="0"/>
              </a:defRPr>
            </a:lvl3pPr>
            <a:lvl4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4pPr>
            <a:lvl5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1800" dirty="0"/>
              <a:t>Submitting an application for all residence halls will increase your chances.</a:t>
            </a:r>
          </a:p>
          <a:p>
            <a:r>
              <a:rPr lang="en-US" sz="1800" dirty="0"/>
              <a:t>Rooms are very popular, so expect waiting times. </a:t>
            </a:r>
          </a:p>
          <a:p>
            <a:r>
              <a:rPr lang="en-US" sz="1800" dirty="0"/>
              <a:t>Complete the online application at </a:t>
            </a:r>
            <a:r>
              <a:rPr lang="en-US" sz="1800" dirty="0">
                <a:hlinkClick r:id="rId3"/>
              </a:rPr>
              <a:t>www.stwhh.de/en.</a:t>
            </a:r>
            <a:r>
              <a:rPr lang="en-US" sz="1800" dirty="0"/>
              <a:t> </a:t>
            </a:r>
          </a:p>
          <a:p>
            <a:r>
              <a:rPr lang="en-US" sz="1800" dirty="0"/>
              <a:t>The website also has an overview of student residence halls run by other providers with </a:t>
            </a:r>
            <a:r>
              <a:rPr lang="en-US" sz="1800" b="1" dirty="0"/>
              <a:t>an additional 1,600 beds. </a:t>
            </a:r>
            <a:r>
              <a:rPr lang="en-US" sz="1800" dirty="0"/>
              <a:t>(Apply directly to each individual residence hall.)</a:t>
            </a:r>
          </a:p>
          <a:p>
            <a:r>
              <a:rPr lang="en-US" sz="1800" dirty="0"/>
              <a:t>Erasmus students must have an Erasmus application. ➔ </a:t>
            </a:r>
            <a:r>
              <a:rPr lang="en-US" sz="1800" dirty="0" err="1"/>
              <a:t>Wohnen</a:t>
            </a:r>
            <a:r>
              <a:rPr lang="en-US" sz="1800" dirty="0"/>
              <a:t> für </a:t>
            </a:r>
            <a:r>
              <a:rPr lang="en-US" sz="1800" dirty="0" err="1"/>
              <a:t>Studierende</a:t>
            </a:r>
            <a:r>
              <a:rPr lang="en-US" sz="1800" dirty="0"/>
              <a:t> und </a:t>
            </a:r>
            <a:r>
              <a:rPr lang="en-US" sz="1800" dirty="0" err="1"/>
              <a:t>Auszubildende</a:t>
            </a:r>
            <a:r>
              <a:rPr lang="en-US" sz="1800" dirty="0"/>
              <a:t> (housing for students and trainees) </a:t>
            </a:r>
          </a:p>
          <a:p>
            <a:endParaRPr lang="de-DE" sz="1800" dirty="0"/>
          </a:p>
        </p:txBody>
      </p:sp>
    </p:spTree>
    <p:extLst>
      <p:ext uri="{BB962C8B-B14F-4D97-AF65-F5344CB8AC3E}">
        <p14:creationId xmlns:p14="http://schemas.microsoft.com/office/powerpoint/2010/main" val="2652304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 room in a shared apartment or your own apartment</a:t>
            </a:r>
          </a:p>
        </p:txBody>
      </p:sp>
      <p:sp>
        <p:nvSpPr>
          <p:cNvPr id="3" name="Textplatzhalter 2"/>
          <p:cNvSpPr>
            <a:spLocks noGrp="1"/>
          </p:cNvSpPr>
          <p:nvPr>
            <p:ph type="body" sz="quarter" idx="16"/>
          </p:nvPr>
        </p:nvSpPr>
        <p:spPr>
          <a:xfrm>
            <a:off x="431800" y="2229956"/>
            <a:ext cx="5221210" cy="3957483"/>
          </a:xfrm>
          <a:solidFill>
            <a:srgbClr val="F07F8C">
              <a:alpha val="20000"/>
            </a:srgbClr>
          </a:solidFill>
        </p:spPr>
        <p:txBody>
          <a:bodyPr/>
          <a:lstStyle/>
          <a:p>
            <a:r>
              <a:rPr lang="en-US" sz="1900" dirty="0"/>
              <a:t>A lot of students live in </a:t>
            </a:r>
            <a:r>
              <a:rPr lang="en-US" sz="1900" b="1" dirty="0"/>
              <a:t>shared apartments</a:t>
            </a:r>
            <a:r>
              <a:rPr lang="en-US" sz="1900" dirty="0"/>
              <a:t>.</a:t>
            </a:r>
          </a:p>
          <a:p>
            <a:r>
              <a:rPr lang="en-US" sz="1900" dirty="0"/>
              <a:t>A sublet (</a:t>
            </a:r>
            <a:r>
              <a:rPr lang="en-US" sz="1900" dirty="0" err="1"/>
              <a:t>Zwischenmiete</a:t>
            </a:r>
            <a:r>
              <a:rPr lang="en-US" sz="1900" dirty="0"/>
              <a:t>) is a good possibility for a room at short notice.</a:t>
            </a:r>
          </a:p>
          <a:p>
            <a:r>
              <a:rPr lang="en-US" sz="1900" dirty="0"/>
              <a:t>To find a room in a shared apartment, use Google, social networks, newspapers, and Internet housing exchanges.</a:t>
            </a:r>
          </a:p>
          <a:p>
            <a:r>
              <a:rPr lang="en-US" sz="1900" dirty="0"/>
              <a:t>Tip: Create a profile on </a:t>
            </a:r>
            <a:r>
              <a:rPr lang="en-US" sz="1900" dirty="0">
                <a:hlinkClick r:id="rId3">
                  <a:extLst>
                    <a:ext uri="{A12FA001-AC4F-418D-AE19-62706E023703}">
                      <ahyp:hlinkClr xmlns:ahyp="http://schemas.microsoft.com/office/drawing/2018/hyperlinkcolor" val="tx"/>
                    </a:ext>
                  </a:extLst>
                </a:hlinkClick>
              </a:rPr>
              <a:t>www.wg-gesucht.de</a:t>
            </a:r>
            <a:r>
              <a:rPr lang="en-US" sz="1900" dirty="0"/>
              <a:t> to publish your own request ad.</a:t>
            </a:r>
          </a:p>
        </p:txBody>
      </p:sp>
      <p:sp>
        <p:nvSpPr>
          <p:cNvPr id="4" name="Datumsplatzhalter 3"/>
          <p:cNvSpPr>
            <a:spLocks noGrp="1"/>
          </p:cNvSpPr>
          <p:nvPr>
            <p:ph type="dt" sz="half" idx="17"/>
          </p:nvPr>
        </p:nvSpPr>
        <p:spPr/>
        <p:txBody>
          <a:bodyPr/>
          <a:lstStyle/>
          <a:p>
            <a:pPr defTabSz="609585"/>
            <a:fld id="{6DE0B9CE-6748-496E-B265-33FF8B090E4C}" type="datetime1">
              <a:rPr lang="de-DE" smtClean="0">
                <a:solidFill>
                  <a:srgbClr val="3B515B"/>
                </a:solidFill>
              </a:rPr>
              <a:t>27.08.2025</a:t>
            </a:fld>
            <a:endParaRPr lang="en-US">
              <a:solidFill>
                <a:srgbClr val="3B515B"/>
              </a:solidFill>
            </a:endParaRPr>
          </a:p>
        </p:txBody>
      </p:sp>
      <p:sp>
        <p:nvSpPr>
          <p:cNvPr id="8" name="Textplatzhalter 2">
            <a:extLst>
              <a:ext uri="{FF2B5EF4-FFF2-40B4-BE49-F238E27FC236}">
                <a16:creationId xmlns:a16="http://schemas.microsoft.com/office/drawing/2014/main" id="{EDE74018-EF56-4995-A229-2AAED9EF2442}"/>
              </a:ext>
            </a:extLst>
          </p:cNvPr>
          <p:cNvSpPr txBox="1">
            <a:spLocks/>
          </p:cNvSpPr>
          <p:nvPr/>
        </p:nvSpPr>
        <p:spPr>
          <a:xfrm>
            <a:off x="6179179" y="2229956"/>
            <a:ext cx="5276841" cy="3957483"/>
          </a:xfrm>
          <a:prstGeom prst="rect">
            <a:avLst/>
          </a:prstGeom>
          <a:solidFill>
            <a:srgbClr val="F07F8C">
              <a:alpha val="20000"/>
            </a:srgbClr>
          </a:solidFill>
        </p:spPr>
        <p:txBody>
          <a:bodyPr vert="horz"/>
          <a:lstStyle>
            <a:lvl1pPr marL="239994" indent="-239994" algn="l" defTabSz="609585" rtl="0" eaLnBrk="1" latinLnBrk="0" hangingPunct="1">
              <a:spcBef>
                <a:spcPts val="1933"/>
              </a:spcBef>
              <a:buClr>
                <a:schemeClr val="tx1"/>
              </a:buClr>
              <a:buFont typeface="Wingdings" charset="2"/>
              <a:buChar char="§"/>
              <a:defRPr sz="2667" kern="1200">
                <a:solidFill>
                  <a:srgbClr val="3B515B"/>
                </a:solidFill>
                <a:latin typeface="TheSans UHH" panose="020B0502050302020203" pitchFamily="34" charset="0"/>
                <a:ea typeface="+mn-ea"/>
                <a:cs typeface="TheSans UHH" panose="020B0502050302020203" pitchFamily="34" charset="0"/>
              </a:defRPr>
            </a:lvl1pPr>
            <a:lvl2pPr marL="479988" indent="-239994" algn="l" defTabSz="609585" rtl="0" eaLnBrk="1" latinLnBrk="0" hangingPunct="1">
              <a:spcBef>
                <a:spcPct val="20000"/>
              </a:spcBef>
              <a:buClr>
                <a:schemeClr val="bg2"/>
              </a:buClr>
              <a:buFont typeface="Wingdings" charset="2"/>
              <a:buChar char="§"/>
              <a:defRPr sz="2667" kern="1200">
                <a:solidFill>
                  <a:srgbClr val="3B515B"/>
                </a:solidFill>
                <a:latin typeface="TheSans UHH" panose="020B0502050302020203" pitchFamily="34" charset="0"/>
                <a:ea typeface="+mn-ea"/>
                <a:cs typeface="TheSans UHH" panose="020B0502050302020203" pitchFamily="34" charset="0"/>
              </a:defRPr>
            </a:lvl2pPr>
            <a:lvl3pPr marL="719982" indent="-239994" algn="l" defTabSz="609585" rtl="0" eaLnBrk="1" latinLnBrk="0" hangingPunct="1">
              <a:spcBef>
                <a:spcPct val="20000"/>
              </a:spcBef>
              <a:buClr>
                <a:schemeClr val="bg2"/>
              </a:buClr>
              <a:buFont typeface="Wingdings" charset="2"/>
              <a:buChar char="§"/>
              <a:defRPr sz="2667" kern="1200">
                <a:solidFill>
                  <a:srgbClr val="3B515B"/>
                </a:solidFill>
                <a:latin typeface="TheSans UHH" panose="020B0502050302020203" pitchFamily="34" charset="0"/>
                <a:ea typeface="+mn-ea"/>
                <a:cs typeface="TheSans UHH" panose="020B0502050302020203" pitchFamily="34" charset="0"/>
              </a:defRPr>
            </a:lvl3pPr>
            <a:lvl4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4pPr>
            <a:lvl5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285750" indent="-285750">
              <a:buFont typeface="Wingdings" panose="05000000000000000000" pitchFamily="2" charset="2"/>
              <a:buChar char="§"/>
            </a:pPr>
            <a:r>
              <a:rPr lang="en-US" sz="1900" b="1" dirty="0"/>
              <a:t>Apartments</a:t>
            </a:r>
            <a:r>
              <a:rPr lang="en-US" sz="1900" dirty="0"/>
              <a:t> are rented by individuals or housing companies.</a:t>
            </a:r>
          </a:p>
          <a:p>
            <a:r>
              <a:rPr lang="en-US" sz="1900" dirty="0"/>
              <a:t>If renting from an individual, make sure there is a written rental agreement and a handover certificate that describes the condition of the apartment.</a:t>
            </a:r>
          </a:p>
          <a:p>
            <a:pPr marL="285750" indent="-285750">
              <a:buFont typeface="Wingdings" panose="05000000000000000000" pitchFamily="2" charset="2"/>
              <a:buChar char="§"/>
            </a:pPr>
            <a:r>
              <a:rPr lang="en-US" sz="1900" dirty="0"/>
              <a:t>To find an apartment, use Google, social networks, newspapers, and Internet housing exchanges.</a:t>
            </a:r>
          </a:p>
          <a:p>
            <a:pPr marL="285750" indent="-285750">
              <a:buFont typeface="Wingdings" panose="05000000000000000000" pitchFamily="2" charset="2"/>
              <a:buChar char="§"/>
            </a:pPr>
            <a:r>
              <a:rPr lang="en-US" sz="1900" dirty="0"/>
              <a:t>Tip: Use Saga (</a:t>
            </a:r>
            <a:r>
              <a:rPr lang="en-US" sz="1900" dirty="0">
                <a:hlinkClick r:id="rId4">
                  <a:extLst>
                    <a:ext uri="{A12FA001-AC4F-418D-AE19-62706E023703}">
                      <ahyp:hlinkClr xmlns:ahyp="http://schemas.microsoft.com/office/drawing/2018/hyperlinkcolor" val="tx"/>
                    </a:ext>
                  </a:extLst>
                </a:hlinkClick>
              </a:rPr>
              <a:t>www.saga.hamburg</a:t>
            </a:r>
            <a:r>
              <a:rPr lang="en-US" sz="1900" dirty="0"/>
              <a:t>) to find an apartment.</a:t>
            </a:r>
          </a:p>
        </p:txBody>
      </p:sp>
    </p:spTree>
    <p:extLst>
      <p:ext uri="{BB962C8B-B14F-4D97-AF65-F5344CB8AC3E}">
        <p14:creationId xmlns:p14="http://schemas.microsoft.com/office/powerpoint/2010/main" val="11016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200" dirty="0"/>
              <a:t>Semester start is looming and you still have not found a room? </a:t>
            </a:r>
          </a:p>
        </p:txBody>
      </p:sp>
      <p:sp>
        <p:nvSpPr>
          <p:cNvPr id="4" name="Datumsplatzhalter 3"/>
          <p:cNvSpPr>
            <a:spLocks noGrp="1"/>
          </p:cNvSpPr>
          <p:nvPr>
            <p:ph type="dt" sz="half" idx="17"/>
          </p:nvPr>
        </p:nvSpPr>
        <p:spPr/>
        <p:txBody>
          <a:bodyPr/>
          <a:lstStyle/>
          <a:p>
            <a:pPr defTabSz="609585"/>
            <a:fld id="{992E473B-DAEC-4C2D-B214-E8B948989157}" type="datetime1">
              <a:rPr lang="de-DE" smtClean="0">
                <a:solidFill>
                  <a:srgbClr val="3B515B"/>
                </a:solidFill>
              </a:rPr>
              <a:t>27.08.2025</a:t>
            </a:fld>
            <a:endParaRPr lang="en-US">
              <a:solidFill>
                <a:srgbClr val="3B515B"/>
              </a:solidFill>
            </a:endParaRPr>
          </a:p>
        </p:txBody>
      </p:sp>
      <p:graphicFrame>
        <p:nvGraphicFramePr>
          <p:cNvPr id="7" name="Tabelle 6">
            <a:extLst>
              <a:ext uri="{FF2B5EF4-FFF2-40B4-BE49-F238E27FC236}">
                <a16:creationId xmlns:a16="http://schemas.microsoft.com/office/drawing/2014/main" id="{578E1E07-7EE3-4E7D-ADF9-FF4D17311FB7}"/>
              </a:ext>
            </a:extLst>
          </p:cNvPr>
          <p:cNvGraphicFramePr>
            <a:graphicFrameLocks noGrp="1"/>
          </p:cNvGraphicFramePr>
          <p:nvPr>
            <p:extLst>
              <p:ext uri="{D42A27DB-BD31-4B8C-83A1-F6EECF244321}">
                <p14:modId xmlns:p14="http://schemas.microsoft.com/office/powerpoint/2010/main" val="4274415878"/>
              </p:ext>
            </p:extLst>
          </p:nvPr>
        </p:nvGraphicFramePr>
        <p:xfrm>
          <a:off x="431800" y="2479840"/>
          <a:ext cx="11257747" cy="3268510"/>
        </p:xfrm>
        <a:graphic>
          <a:graphicData uri="http://schemas.openxmlformats.org/drawingml/2006/table">
            <a:tbl>
              <a:tblPr firstRow="1" bandRow="1">
                <a:tableStyleId>{5C22544A-7EE6-4342-B048-85BDC9FD1C3A}</a:tableStyleId>
              </a:tblPr>
              <a:tblGrid>
                <a:gridCol w="3783340">
                  <a:extLst>
                    <a:ext uri="{9D8B030D-6E8A-4147-A177-3AD203B41FA5}">
                      <a16:colId xmlns:a16="http://schemas.microsoft.com/office/drawing/2014/main" val="1592546169"/>
                    </a:ext>
                  </a:extLst>
                </a:gridCol>
                <a:gridCol w="3783340">
                  <a:extLst>
                    <a:ext uri="{9D8B030D-6E8A-4147-A177-3AD203B41FA5}">
                      <a16:colId xmlns:a16="http://schemas.microsoft.com/office/drawing/2014/main" val="1266200379"/>
                    </a:ext>
                  </a:extLst>
                </a:gridCol>
                <a:gridCol w="3691067">
                  <a:extLst>
                    <a:ext uri="{9D8B030D-6E8A-4147-A177-3AD203B41FA5}">
                      <a16:colId xmlns:a16="http://schemas.microsoft.com/office/drawing/2014/main" val="808820553"/>
                    </a:ext>
                  </a:extLst>
                </a:gridCol>
              </a:tblGrid>
              <a:tr h="938230">
                <a:tc>
                  <a:txBody>
                    <a:bodyPr/>
                    <a:lstStyle/>
                    <a:p>
                      <a:r>
                        <a:rPr lang="en-US" sz="2000">
                          <a:solidFill>
                            <a:schemeClr val="bg1"/>
                          </a:solidFill>
                          <a:latin typeface="TheSans UHH" panose="020B0502050302020203" pitchFamily="34" charset="0"/>
                          <a:ea typeface="+mn-ea"/>
                          <a:cs typeface="+mn-cs"/>
                        </a:rPr>
                        <a:t>Studierendenwerk (Central Short-Term Rental Office)</a:t>
                      </a:r>
                    </a:p>
                  </a:txBody>
                  <a:tcPr>
                    <a:solidFill>
                      <a:srgbClr val="0271BB"/>
                    </a:solidFill>
                  </a:tcPr>
                </a:tc>
                <a:tc>
                  <a:txBody>
                    <a:bodyPr/>
                    <a:lstStyle/>
                    <a:p>
                      <a:pPr marL="0" algn="l" defTabSz="457200" rtl="0" eaLnBrk="1" latinLnBrk="0" hangingPunct="1"/>
                      <a:r>
                        <a:rPr lang="en-US" sz="2000" b="1">
                          <a:solidFill>
                            <a:schemeClr val="bg1"/>
                          </a:solidFill>
                          <a:latin typeface="TheSans UHH" panose="020B0502050302020203" pitchFamily="34" charset="0"/>
                          <a:ea typeface="+mn-ea"/>
                          <a:cs typeface="+mn-cs"/>
                        </a:rPr>
                        <a:t>Youth hostels</a:t>
                      </a:r>
                    </a:p>
                  </a:txBody>
                  <a:tcPr>
                    <a:solidFill>
                      <a:srgbClr val="0271BB"/>
                    </a:solidFill>
                  </a:tcPr>
                </a:tc>
                <a:tc>
                  <a:txBody>
                    <a:bodyPr/>
                    <a:lstStyle/>
                    <a:p>
                      <a:pPr marL="0" algn="l" defTabSz="457200" rtl="0" eaLnBrk="1" latinLnBrk="0" hangingPunct="1"/>
                      <a:r>
                        <a:rPr lang="en-US" sz="2000" b="1">
                          <a:solidFill>
                            <a:schemeClr val="bg1"/>
                          </a:solidFill>
                          <a:latin typeface="TheSans UHH" panose="020B0502050302020203" pitchFamily="34" charset="0"/>
                          <a:ea typeface="+mn-ea"/>
                          <a:cs typeface="+mn-cs"/>
                        </a:rPr>
                        <a:t>Hamburg Tourist Information</a:t>
                      </a:r>
                    </a:p>
                  </a:txBody>
                  <a:tcPr>
                    <a:solidFill>
                      <a:srgbClr val="0271BB"/>
                    </a:solidFill>
                  </a:tcPr>
                </a:tc>
                <a:extLst>
                  <a:ext uri="{0D108BD9-81ED-4DB2-BD59-A6C34878D82A}">
                    <a16:rowId xmlns:a16="http://schemas.microsoft.com/office/drawing/2014/main" val="3109529593"/>
                  </a:ext>
                </a:extLst>
              </a:tr>
              <a:tr h="2330280">
                <a:tc>
                  <a:txBody>
                    <a:bodyPr/>
                    <a:lstStyle/>
                    <a:p>
                      <a:pPr marL="342900" lvl="0" indent="-342900">
                        <a:buFont typeface="Arial" panose="020B0604020202020204" pitchFamily="34" charset="0"/>
                        <a:buChar char="•"/>
                      </a:pPr>
                      <a:r>
                        <a:rPr lang="en-US" sz="1800" dirty="0">
                          <a:latin typeface="TheSans UHH" panose="020B0502050302020203" pitchFamily="34" charset="0"/>
                        </a:rPr>
                        <a:t>Tel: +49 40 4190-2287</a:t>
                      </a:r>
                    </a:p>
                    <a:p>
                      <a:pPr marL="342900" lvl="0" indent="-342900">
                        <a:buFont typeface="Arial" panose="020B0604020202020204" pitchFamily="34" charset="0"/>
                        <a:buChar char="•"/>
                      </a:pPr>
                      <a:r>
                        <a:rPr lang="de-DE" sz="1800" dirty="0">
                          <a:hlinkClick r:id="rId3"/>
                        </a:rPr>
                        <a:t>kurzzeitvermietung@stwhh.de</a:t>
                      </a:r>
                      <a:br>
                        <a:rPr lang="en-US" sz="1800" dirty="0">
                          <a:latin typeface="TheSans UHH" panose="020B0502050302020203" pitchFamily="34" charset="0"/>
                        </a:rPr>
                      </a:br>
                      <a:endParaRPr lang="en-US" sz="1800" dirty="0">
                        <a:latin typeface="TheSans UHH" panose="020B0502050302020203" pitchFamily="34" charset="0"/>
                      </a:endParaRPr>
                    </a:p>
                    <a:p>
                      <a:pPr marL="342900" lvl="0" indent="-342900">
                        <a:buFont typeface="Arial" panose="020B0604020202020204" pitchFamily="34" charset="0"/>
                        <a:buChar char="•"/>
                      </a:pPr>
                      <a:r>
                        <a:rPr lang="de-DE" sz="1800" dirty="0">
                          <a:hlinkClick r:id="rId4"/>
                        </a:rPr>
                        <a:t>https://www.stwhh.de/en/counselling/counselling-centre-accommodation-bewo</a:t>
                      </a:r>
                      <a:endParaRPr lang="de-DE" sz="1800" dirty="0"/>
                    </a:p>
                    <a:p>
                      <a:pPr marL="0" lvl="0" indent="0">
                        <a:buFont typeface="Arial" panose="020B0604020202020204" pitchFamily="34" charset="0"/>
                        <a:buNone/>
                      </a:pPr>
                      <a:endParaRPr lang="de-DE" sz="1800" b="0" kern="1200" dirty="0">
                        <a:solidFill>
                          <a:srgbClr val="3B515B"/>
                        </a:solidFill>
                        <a:latin typeface="TheSans UHH" panose="020B0502050302020203" pitchFamily="34" charset="0"/>
                        <a:ea typeface="+mn-ea"/>
                        <a:cs typeface="+mn-cs"/>
                      </a:endParaRPr>
                    </a:p>
                  </a:txBody>
                  <a:tcPr>
                    <a:solidFill>
                      <a:srgbClr val="B6BFC3">
                        <a:alpha val="20000"/>
                      </a:srgbClr>
                    </a:solidFill>
                  </a:tcPr>
                </a:tc>
                <a:tc>
                  <a:txBody>
                    <a:bodyPr/>
                    <a:lstStyle/>
                    <a:p>
                      <a:pPr marL="285750" indent="-285750">
                        <a:buFont typeface="Arial" panose="020B0604020202020204" pitchFamily="34" charset="0"/>
                        <a:buChar char="•"/>
                      </a:pPr>
                      <a:r>
                        <a:rPr lang="en-US" sz="1800" dirty="0">
                          <a:latin typeface="TheSans UHH" panose="020B0502050302020203" pitchFamily="34" charset="0"/>
                          <a:hlinkClick r:id="rId5">
                            <a:extLst>
                              <a:ext uri="{A12FA001-AC4F-418D-AE19-62706E023703}">
                                <ahyp:hlinkClr xmlns:ahyp="http://schemas.microsoft.com/office/drawing/2018/hyperlinkcolor" val="tx"/>
                              </a:ext>
                            </a:extLst>
                          </a:hlinkClick>
                        </a:rPr>
                        <a:t>www.jugendherberge.de</a:t>
                      </a:r>
                      <a:r>
                        <a:rPr lang="en-US" sz="1800" dirty="0">
                          <a:latin typeface="TheSans UHH" panose="020B0502050302020203" pitchFamily="34" charset="0"/>
                        </a:rPr>
                        <a:t> </a:t>
                      </a:r>
                    </a:p>
                  </a:txBody>
                  <a:tcPr>
                    <a:solidFill>
                      <a:srgbClr val="B6BFC3">
                        <a:alpha val="20000"/>
                      </a:srgbClr>
                    </a:solidFill>
                  </a:tcPr>
                </a:tc>
                <a:tc>
                  <a:txBody>
                    <a:bodyPr/>
                    <a:lstStyle/>
                    <a:p>
                      <a:pPr marL="285750" indent="-285750" algn="l" defTabSz="457200" rtl="0" eaLnBrk="1" latinLnBrk="0" hangingPunct="1">
                        <a:buFont typeface="Arial" panose="020B0604020202020204" pitchFamily="34" charset="0"/>
                        <a:buChar char="•"/>
                      </a:pPr>
                      <a:r>
                        <a:rPr lang="en-US" sz="1800" dirty="0">
                          <a:latin typeface="TheSans UHH" panose="020B0502050302020203" pitchFamily="34" charset="0"/>
                          <a:hlinkClick r:id="rId6">
                            <a:extLst>
                              <a:ext uri="{A12FA001-AC4F-418D-AE19-62706E023703}">
                                <ahyp:hlinkClr xmlns:ahyp="http://schemas.microsoft.com/office/drawing/2018/hyperlinkcolor" val="tx"/>
                              </a:ext>
                            </a:extLst>
                          </a:hlinkClick>
                        </a:rPr>
                        <a:t>www.hamburg-tourism.de</a:t>
                      </a:r>
                      <a:r>
                        <a:rPr lang="en-US" sz="1800" dirty="0">
                          <a:latin typeface="TheSans UHH" panose="020B0502050302020203" pitchFamily="34" charset="0"/>
                        </a:rPr>
                        <a:t> </a:t>
                      </a:r>
                    </a:p>
                  </a:txBody>
                  <a:tcPr>
                    <a:solidFill>
                      <a:srgbClr val="B6BFC3">
                        <a:alpha val="20000"/>
                      </a:srgbClr>
                    </a:solidFill>
                  </a:tcPr>
                </a:tc>
                <a:extLst>
                  <a:ext uri="{0D108BD9-81ED-4DB2-BD59-A6C34878D82A}">
                    <a16:rowId xmlns:a16="http://schemas.microsoft.com/office/drawing/2014/main" val="2689887550"/>
                  </a:ext>
                </a:extLst>
              </a:tr>
            </a:tbl>
          </a:graphicData>
        </a:graphic>
      </p:graphicFrame>
    </p:spTree>
    <p:extLst>
      <p:ext uri="{BB962C8B-B14F-4D97-AF65-F5344CB8AC3E}">
        <p14:creationId xmlns:p14="http://schemas.microsoft.com/office/powerpoint/2010/main" val="935130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What costs will I Incur? </a:t>
            </a:r>
          </a:p>
        </p:txBody>
      </p:sp>
      <p:sp>
        <p:nvSpPr>
          <p:cNvPr id="3" name="Textplatzhalter 2"/>
          <p:cNvSpPr>
            <a:spLocks noGrp="1"/>
          </p:cNvSpPr>
          <p:nvPr>
            <p:ph type="body" sz="quarter" idx="16"/>
          </p:nvPr>
        </p:nvSpPr>
        <p:spPr>
          <a:xfrm>
            <a:off x="431800" y="2276639"/>
            <a:ext cx="11232816" cy="3935779"/>
          </a:xfrm>
          <a:solidFill>
            <a:srgbClr val="B6BFC3">
              <a:alpha val="20000"/>
            </a:srgbClr>
          </a:solidFill>
        </p:spPr>
        <p:txBody>
          <a:bodyPr/>
          <a:lstStyle/>
          <a:p>
            <a:r>
              <a:rPr lang="en-US" sz="2000" dirty="0"/>
              <a:t>Basic rent (</a:t>
            </a:r>
            <a:r>
              <a:rPr lang="en-US" sz="2000" dirty="0" err="1"/>
              <a:t>Kaltmiete</a:t>
            </a:r>
            <a:r>
              <a:rPr lang="en-US" sz="2000" dirty="0"/>
              <a:t>), incidental expenses (</a:t>
            </a:r>
            <a:r>
              <a:rPr lang="en-US" sz="2000" dirty="0" err="1"/>
              <a:t>Nebenkosten</a:t>
            </a:r>
            <a:r>
              <a:rPr lang="en-US" sz="2000" dirty="0"/>
              <a:t>), and rental deposit (</a:t>
            </a:r>
            <a:r>
              <a:rPr lang="en-US" sz="2000" dirty="0" err="1"/>
              <a:t>Mietkaution</a:t>
            </a:r>
            <a:r>
              <a:rPr lang="en-US" sz="2000" dirty="0"/>
              <a:t>)</a:t>
            </a:r>
          </a:p>
          <a:p>
            <a:pPr lvl="1"/>
            <a:r>
              <a:rPr lang="en-US" sz="2000" dirty="0"/>
              <a:t>Running costs (e.g., garbage collection and janitor)</a:t>
            </a:r>
          </a:p>
          <a:p>
            <a:pPr lvl="1"/>
            <a:r>
              <a:rPr lang="en-US" sz="2000" dirty="0"/>
              <a:t>Heating (may be included in rent or may be payable directly to gas provider)</a:t>
            </a:r>
          </a:p>
          <a:p>
            <a:pPr lvl="1"/>
            <a:r>
              <a:rPr lang="en-US" sz="2000" dirty="0"/>
              <a:t>Electricity and gas (residents sign contracts independently with provider)</a:t>
            </a:r>
          </a:p>
          <a:p>
            <a:pPr lvl="1"/>
            <a:r>
              <a:rPr lang="en-US" sz="2000" dirty="0"/>
              <a:t>Security deposit (max. three months rent)</a:t>
            </a:r>
          </a:p>
          <a:p>
            <a:pPr lvl="1"/>
            <a:r>
              <a:rPr lang="en-US" sz="2000" dirty="0"/>
              <a:t>Telephone and internet </a:t>
            </a:r>
          </a:p>
          <a:p>
            <a:pPr lvl="1"/>
            <a:r>
              <a:rPr lang="en-US" sz="2000" dirty="0"/>
              <a:t>State TV and radio license fees (mandatory monthly fee per apartment: €18.36)</a:t>
            </a:r>
          </a:p>
          <a:p>
            <a:pPr lvl="2"/>
            <a:r>
              <a:rPr lang="en-US" sz="2000" dirty="0">
                <a:hlinkClick r:id="rId3">
                  <a:extLst>
                    <a:ext uri="{A12FA001-AC4F-418D-AE19-62706E023703}">
                      <ahyp:hlinkClr xmlns:ahyp="http://schemas.microsoft.com/office/drawing/2018/hyperlinkcolor" val="tx"/>
                    </a:ext>
                  </a:extLst>
                </a:hlinkClick>
              </a:rPr>
              <a:t>www.rundfunkbeitrag.de</a:t>
            </a:r>
            <a:r>
              <a:rPr lang="en-US" sz="2000" dirty="0"/>
              <a:t>
➔ “</a:t>
            </a:r>
            <a:r>
              <a:rPr lang="en-US" sz="2000" dirty="0" err="1"/>
              <a:t>Informationen</a:t>
            </a:r>
            <a:r>
              <a:rPr lang="en-US" sz="2000" dirty="0"/>
              <a:t> </a:t>
            </a:r>
            <a:r>
              <a:rPr lang="en-US" sz="2000" dirty="0" err="1"/>
              <a:t>für</a:t>
            </a:r>
            <a:r>
              <a:rPr lang="en-US" sz="2000" dirty="0"/>
              <a:t> </a:t>
            </a:r>
            <a:r>
              <a:rPr lang="en-US" sz="2000" dirty="0" err="1"/>
              <a:t>Bürgerinnen</a:t>
            </a:r>
            <a:r>
              <a:rPr lang="en-US" sz="2000" dirty="0"/>
              <a:t> und </a:t>
            </a:r>
            <a:r>
              <a:rPr lang="en-US" sz="2000" dirty="0" err="1"/>
              <a:t>Bürger</a:t>
            </a:r>
            <a:r>
              <a:rPr lang="en-US" sz="2000" dirty="0"/>
              <a:t>” ➔ “</a:t>
            </a:r>
            <a:r>
              <a:rPr lang="en-US" sz="2000" dirty="0" err="1"/>
              <a:t>Studierende</a:t>
            </a:r>
            <a:r>
              <a:rPr lang="en-US" sz="2000" dirty="0"/>
              <a:t>, </a:t>
            </a:r>
            <a:r>
              <a:rPr lang="en-US" sz="2000" dirty="0" err="1"/>
              <a:t>Azubis</a:t>
            </a:r>
            <a:r>
              <a:rPr lang="en-US" sz="2000" dirty="0"/>
              <a:t> und </a:t>
            </a:r>
            <a:r>
              <a:rPr lang="en-US" sz="2000" dirty="0" err="1"/>
              <a:t>Schüler</a:t>
            </a:r>
            <a:r>
              <a:rPr lang="en-US" sz="2000" dirty="0"/>
              <a:t>”</a:t>
            </a:r>
          </a:p>
        </p:txBody>
      </p:sp>
      <p:sp>
        <p:nvSpPr>
          <p:cNvPr id="4" name="Datumsplatzhalter 3"/>
          <p:cNvSpPr>
            <a:spLocks noGrp="1"/>
          </p:cNvSpPr>
          <p:nvPr>
            <p:ph type="dt" sz="half" idx="17"/>
          </p:nvPr>
        </p:nvSpPr>
        <p:spPr/>
        <p:txBody>
          <a:bodyPr/>
          <a:lstStyle/>
          <a:p>
            <a:pPr defTabSz="609585"/>
            <a:fld id="{2E0C0D35-B0D8-4F96-9776-2DE6C9996005}" type="datetime1">
              <a:rPr lang="de-DE" smtClean="0">
                <a:solidFill>
                  <a:srgbClr val="3B515B"/>
                </a:solidFill>
              </a:rPr>
              <a:t>27.08.2025</a:t>
            </a:fld>
            <a:endParaRPr lang="en-US">
              <a:solidFill>
                <a:srgbClr val="3B515B"/>
              </a:solidFill>
            </a:endParaRPr>
          </a:p>
        </p:txBody>
      </p:sp>
      <p:sp>
        <p:nvSpPr>
          <p:cNvPr id="8" name="Textfeld 7">
            <a:extLst>
              <a:ext uri="{FF2B5EF4-FFF2-40B4-BE49-F238E27FC236}">
                <a16:creationId xmlns:a16="http://schemas.microsoft.com/office/drawing/2014/main" id="{071DE6DF-E8B0-49EB-A336-D4312C8C1761}"/>
              </a:ext>
            </a:extLst>
          </p:cNvPr>
          <p:cNvSpPr txBox="1"/>
          <p:nvPr/>
        </p:nvSpPr>
        <p:spPr>
          <a:xfrm>
            <a:off x="6673517" y="232558"/>
            <a:ext cx="4571998" cy="1708160"/>
          </a:xfrm>
          <a:prstGeom prst="rect">
            <a:avLst/>
          </a:prstGeom>
          <a:solidFill>
            <a:srgbClr val="F07F8C"/>
          </a:solidFill>
        </p:spPr>
        <p:txBody>
          <a:bodyPr wrap="square" rtlCol="0">
            <a:spAutoFit/>
          </a:bodyPr>
          <a:lstStyle/>
          <a:p>
            <a:r>
              <a:rPr lang="en-US" sz="2100" dirty="0">
                <a:solidFill>
                  <a:schemeClr val="bg1"/>
                </a:solidFill>
              </a:rPr>
              <a:t>Important: Never transfer money in advance before having signed a contract! You should always be able to view a flat without paying. </a:t>
            </a:r>
            <a:r>
              <a:rPr lang="en-US" sz="2100" b="1" u="sng" dirty="0">
                <a:solidFill>
                  <a:schemeClr val="bg1"/>
                </a:solidFill>
              </a:rPr>
              <a:t>BEWARE OF FRAUD!</a:t>
            </a:r>
          </a:p>
        </p:txBody>
      </p:sp>
    </p:spTree>
    <p:extLst>
      <p:ext uri="{BB962C8B-B14F-4D97-AF65-F5344CB8AC3E}">
        <p14:creationId xmlns:p14="http://schemas.microsoft.com/office/powerpoint/2010/main" val="86832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dirty="0"/>
              <a:t>        Registered in Hamburg!</a:t>
            </a:r>
          </a:p>
        </p:txBody>
      </p:sp>
      <p:sp>
        <p:nvSpPr>
          <p:cNvPr id="3" name="Textplatzhalter 2"/>
          <p:cNvSpPr>
            <a:spLocks noGrp="1"/>
          </p:cNvSpPr>
          <p:nvPr>
            <p:ph type="body" sz="quarter" idx="16"/>
          </p:nvPr>
        </p:nvSpPr>
        <p:spPr>
          <a:xfrm>
            <a:off x="431799" y="2372883"/>
            <a:ext cx="11232817" cy="3839535"/>
          </a:xfrm>
          <a:solidFill>
            <a:srgbClr val="0271BB">
              <a:alpha val="20000"/>
            </a:srgbClr>
          </a:solidFill>
        </p:spPr>
        <p:txBody>
          <a:bodyPr/>
          <a:lstStyle/>
          <a:p>
            <a:r>
              <a:rPr lang="en-US" sz="2100" dirty="0"/>
              <a:t>Whether you are moving to Hamburg from abroad or from within Germany, you are required to register within two weeks of your arrival.</a:t>
            </a:r>
          </a:p>
          <a:p>
            <a:r>
              <a:rPr lang="en-US" sz="2100" dirty="0"/>
              <a:t>If no appointments are available at the Hamburg Service immediately upon your arrival, ensure you secure an appointment within two weeks of your arrival in Hamburg.</a:t>
            </a:r>
          </a:p>
          <a:p>
            <a:r>
              <a:rPr lang="en-US" sz="2100" dirty="0"/>
              <a:t> If you do not yet have a permanent address, you must register using the address where you are currently staying (relatives, hotel, etc.). Once you find a permanent residence, you will need to register again.</a:t>
            </a:r>
          </a:p>
          <a:p>
            <a:r>
              <a:rPr lang="en-US" sz="2100" dirty="0"/>
              <a:t>Unmarried individuals without minor children from Germany and EU countries can also register digitally without needing to visit the Hamburg Service in person.</a:t>
            </a:r>
          </a:p>
        </p:txBody>
      </p:sp>
      <p:sp>
        <p:nvSpPr>
          <p:cNvPr id="4" name="Datumsplatzhalter 3"/>
          <p:cNvSpPr>
            <a:spLocks noGrp="1"/>
          </p:cNvSpPr>
          <p:nvPr>
            <p:ph type="dt" sz="half" idx="17"/>
          </p:nvPr>
        </p:nvSpPr>
        <p:spPr/>
        <p:txBody>
          <a:bodyPr/>
          <a:lstStyle/>
          <a:p>
            <a:pPr defTabSz="609585"/>
            <a:fld id="{E0F802AF-9824-4FF6-9726-09CD523671D8}"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5" name="TextBox 4">
            <a:extLst>
              <a:ext uri="{FF2B5EF4-FFF2-40B4-BE49-F238E27FC236}">
                <a16:creationId xmlns:a16="http://schemas.microsoft.com/office/drawing/2014/main" id="{A2E0AE82-9B5F-4F81-9913-CF604043417C}"/>
              </a:ext>
            </a:extLst>
          </p:cNvPr>
          <p:cNvSpPr txBox="1"/>
          <p:nvPr/>
        </p:nvSpPr>
        <p:spPr>
          <a:xfrm>
            <a:off x="6000418" y="543579"/>
            <a:ext cx="5809642" cy="1384995"/>
          </a:xfrm>
          <a:prstGeom prst="rect">
            <a:avLst/>
          </a:prstGeom>
          <a:solidFill>
            <a:schemeClr val="accent1">
              <a:lumMod val="40000"/>
              <a:lumOff val="60000"/>
            </a:schemeClr>
          </a:solidFill>
        </p:spPr>
        <p:txBody>
          <a:bodyPr wrap="square" rtlCol="0">
            <a:spAutoFit/>
          </a:bodyPr>
          <a:lstStyle/>
          <a:p>
            <a:r>
              <a:rPr lang="en-US" sz="2100" dirty="0">
                <a:solidFill>
                  <a:schemeClr val="bg1"/>
                </a:solidFill>
              </a:rPr>
              <a:t>Students from non-EU countries need a registration certificate for various purposes (e.g., opening a bank account, residence permit, obtaining a library card). </a:t>
            </a:r>
            <a:r>
              <a:rPr lang="en-US" sz="2100" b="1" dirty="0">
                <a:solidFill>
                  <a:schemeClr val="bg1"/>
                </a:solidFill>
              </a:rPr>
              <a:t>It’s important to register ASAP!</a:t>
            </a:r>
          </a:p>
        </p:txBody>
      </p:sp>
    </p:spTree>
    <p:extLst>
      <p:ext uri="{BB962C8B-B14F-4D97-AF65-F5344CB8AC3E}">
        <p14:creationId xmlns:p14="http://schemas.microsoft.com/office/powerpoint/2010/main" val="2120463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D9DA9-F02D-422F-B87C-D4969E830E04}"/>
              </a:ext>
            </a:extLst>
          </p:cNvPr>
          <p:cNvSpPr>
            <a:spLocks noGrp="1"/>
          </p:cNvSpPr>
          <p:nvPr>
            <p:ph type="title"/>
          </p:nvPr>
        </p:nvSpPr>
        <p:spPr/>
        <p:txBody>
          <a:bodyPr/>
          <a:lstStyle/>
          <a:p>
            <a:r>
              <a:rPr lang="en-US" sz="3600"/>
              <a:t>How do I make an appointment?</a:t>
            </a:r>
          </a:p>
        </p:txBody>
      </p:sp>
      <p:sp>
        <p:nvSpPr>
          <p:cNvPr id="3" name="Textplatzhalter 2">
            <a:extLst>
              <a:ext uri="{FF2B5EF4-FFF2-40B4-BE49-F238E27FC236}">
                <a16:creationId xmlns:a16="http://schemas.microsoft.com/office/drawing/2014/main" id="{01034FC0-BE2A-44A5-9E76-2F1D8EAB0622}"/>
              </a:ext>
            </a:extLst>
          </p:cNvPr>
          <p:cNvSpPr>
            <a:spLocks noGrp="1"/>
          </p:cNvSpPr>
          <p:nvPr>
            <p:ph type="body" sz="quarter" idx="16"/>
          </p:nvPr>
        </p:nvSpPr>
        <p:spPr>
          <a:xfrm>
            <a:off x="285749" y="2372883"/>
            <a:ext cx="5810251" cy="3983468"/>
          </a:xfrm>
          <a:solidFill>
            <a:schemeClr val="accent5">
              <a:lumMod val="40000"/>
              <a:lumOff val="60000"/>
            </a:schemeClr>
          </a:solidFill>
        </p:spPr>
        <p:txBody>
          <a:bodyPr/>
          <a:lstStyle/>
          <a:p>
            <a:pPr lvl="1">
              <a:lnSpc>
                <a:spcPct val="150000"/>
              </a:lnSpc>
            </a:pPr>
            <a:r>
              <a:rPr lang="de-DE" sz="2000" dirty="0">
                <a:hlinkClick r:id="rId3"/>
              </a:rPr>
              <a:t>Digitales Terminmanagement (hamburg.de)</a:t>
            </a:r>
            <a:endParaRPr lang="de-DE" sz="2000" dirty="0"/>
          </a:p>
          <a:p>
            <a:r>
              <a:rPr lang="en-US" sz="1600" dirty="0"/>
              <a:t>Click on </a:t>
            </a:r>
            <a:r>
              <a:rPr lang="en-US" sz="1600" dirty="0" err="1"/>
              <a:t>Einwohnerwesen</a:t>
            </a:r>
            <a:endParaRPr lang="en-US" sz="1600" dirty="0"/>
          </a:p>
          <a:p>
            <a:r>
              <a:rPr lang="en-US" sz="1600" dirty="0" err="1"/>
              <a:t>Datenschutzerklärung</a:t>
            </a:r>
            <a:r>
              <a:rPr lang="en-US" sz="1600" dirty="0"/>
              <a:t> </a:t>
            </a:r>
            <a:r>
              <a:rPr lang="en-US" sz="1600" dirty="0" err="1"/>
              <a:t>zustimmen</a:t>
            </a:r>
            <a:r>
              <a:rPr lang="en-US" sz="1600" dirty="0"/>
              <a:t> (Agree to the Privacy Policy)</a:t>
            </a:r>
          </a:p>
          <a:p>
            <a:r>
              <a:rPr lang="en-US" sz="1600" dirty="0" err="1"/>
              <a:t>Kontaktdaten</a:t>
            </a:r>
            <a:r>
              <a:rPr lang="en-US" sz="1600" dirty="0"/>
              <a:t> </a:t>
            </a:r>
            <a:r>
              <a:rPr lang="en-US" sz="1600" dirty="0" err="1"/>
              <a:t>eingeben</a:t>
            </a:r>
            <a:r>
              <a:rPr lang="en-US" sz="1600" dirty="0"/>
              <a:t> (Enter your contact details)</a:t>
            </a:r>
          </a:p>
          <a:p>
            <a:r>
              <a:rPr lang="en-US" sz="1600" dirty="0" err="1"/>
              <a:t>Anmeldung</a:t>
            </a:r>
            <a:r>
              <a:rPr lang="en-US" sz="1600" dirty="0"/>
              <a:t> der </a:t>
            </a:r>
            <a:r>
              <a:rPr lang="en-US" sz="1600" dirty="0" err="1"/>
              <a:t>alleinigen</a:t>
            </a:r>
            <a:r>
              <a:rPr lang="en-US" sz="1600" dirty="0"/>
              <a:t> </a:t>
            </a:r>
            <a:r>
              <a:rPr lang="en-US" sz="1600" dirty="0" err="1"/>
              <a:t>Wohnung</a:t>
            </a:r>
            <a:r>
              <a:rPr lang="en-US" sz="1600" dirty="0"/>
              <a:t> </a:t>
            </a:r>
            <a:r>
              <a:rPr lang="en-US" sz="1600" dirty="0" err="1"/>
              <a:t>oder</a:t>
            </a:r>
            <a:r>
              <a:rPr lang="en-US" sz="1600" dirty="0"/>
              <a:t> der </a:t>
            </a:r>
            <a:r>
              <a:rPr lang="en-US" sz="1600" dirty="0" err="1"/>
              <a:t>Hauptwohnung</a:t>
            </a:r>
            <a:r>
              <a:rPr lang="en-US" sz="1600" dirty="0"/>
              <a:t> (Register your main address)</a:t>
            </a:r>
          </a:p>
          <a:p>
            <a:r>
              <a:rPr lang="en-US" sz="1600" dirty="0" err="1"/>
              <a:t>Termin</a:t>
            </a:r>
            <a:r>
              <a:rPr lang="en-US" sz="1600" dirty="0"/>
              <a:t> </a:t>
            </a:r>
            <a:r>
              <a:rPr lang="en-US" sz="1600" dirty="0" err="1"/>
              <a:t>buchen</a:t>
            </a:r>
            <a:r>
              <a:rPr lang="en-US" sz="1600" dirty="0"/>
              <a:t> (Book an appointment): Simply choose a Hamburg Service location in a district where appointments are available, regardless of the district you live in.</a:t>
            </a:r>
          </a:p>
          <a:p>
            <a:pPr marL="0" indent="0">
              <a:buNone/>
            </a:pPr>
            <a:endParaRPr lang="de-DE" dirty="0"/>
          </a:p>
        </p:txBody>
      </p:sp>
      <p:sp>
        <p:nvSpPr>
          <p:cNvPr id="4" name="Datumsplatzhalter 3">
            <a:extLst>
              <a:ext uri="{FF2B5EF4-FFF2-40B4-BE49-F238E27FC236}">
                <a16:creationId xmlns:a16="http://schemas.microsoft.com/office/drawing/2014/main" id="{5107FDE2-42C0-41BB-B60C-5B05C79D513A}"/>
              </a:ext>
            </a:extLst>
          </p:cNvPr>
          <p:cNvSpPr>
            <a:spLocks noGrp="1"/>
          </p:cNvSpPr>
          <p:nvPr>
            <p:ph type="dt" sz="half" idx="17"/>
          </p:nvPr>
        </p:nvSpPr>
        <p:spPr/>
        <p:txBody>
          <a:bodyPr/>
          <a:lstStyle/>
          <a:p>
            <a:pPr defTabSz="609585"/>
            <a:fld id="{053ECDA9-94F4-4115-A70E-731B0FD13C2A}" type="datetime1">
              <a:rPr lang="de-DE" smtClean="0">
                <a:solidFill>
                  <a:srgbClr val="3B515B"/>
                </a:solidFill>
              </a:rPr>
              <a:t>27.08.2025</a:t>
            </a:fld>
            <a:endParaRPr lang="en-US">
              <a:solidFill>
                <a:srgbClr val="3B515B"/>
              </a:solidFill>
            </a:endParaRPr>
          </a:p>
        </p:txBody>
      </p:sp>
      <p:sp>
        <p:nvSpPr>
          <p:cNvPr id="7" name="Textfeld 6">
            <a:extLst>
              <a:ext uri="{FF2B5EF4-FFF2-40B4-BE49-F238E27FC236}">
                <a16:creationId xmlns:a16="http://schemas.microsoft.com/office/drawing/2014/main" id="{E36B011A-7DDE-4FB3-9B7C-BF43663771BA}"/>
              </a:ext>
            </a:extLst>
          </p:cNvPr>
          <p:cNvSpPr txBox="1"/>
          <p:nvPr/>
        </p:nvSpPr>
        <p:spPr>
          <a:xfrm>
            <a:off x="6727533" y="149080"/>
            <a:ext cx="4991012" cy="1200329"/>
          </a:xfrm>
          <a:prstGeom prst="rect">
            <a:avLst/>
          </a:prstGeom>
          <a:solidFill>
            <a:srgbClr val="F07F8C"/>
          </a:solidFill>
        </p:spPr>
        <p:txBody>
          <a:bodyPr wrap="square" rtlCol="0">
            <a:spAutoFit/>
          </a:bodyPr>
          <a:lstStyle/>
          <a:p>
            <a:r>
              <a:rPr lang="en-US" dirty="0">
                <a:solidFill>
                  <a:schemeClr val="bg1"/>
                </a:solidFill>
              </a:rPr>
              <a:t>Tip: </a:t>
            </a:r>
          </a:p>
          <a:p>
            <a:r>
              <a:rPr lang="en-US" dirty="0">
                <a:solidFill>
                  <a:schemeClr val="bg1"/>
                </a:solidFill>
              </a:rPr>
              <a:t>Book at any customer service center that has available appointments; it does not have to be your local customer service center.</a:t>
            </a:r>
          </a:p>
        </p:txBody>
      </p:sp>
      <p:pic>
        <p:nvPicPr>
          <p:cNvPr id="5" name="Grafik 4">
            <a:extLst>
              <a:ext uri="{FF2B5EF4-FFF2-40B4-BE49-F238E27FC236}">
                <a16:creationId xmlns:a16="http://schemas.microsoft.com/office/drawing/2014/main" id="{181B5EF7-EFA7-46E2-B272-E4AB55B5028A}"/>
              </a:ext>
            </a:extLst>
          </p:cNvPr>
          <p:cNvPicPr>
            <a:picLocks noChangeAspect="1"/>
          </p:cNvPicPr>
          <p:nvPr/>
        </p:nvPicPr>
        <p:blipFill>
          <a:blip r:embed="rId4"/>
          <a:stretch>
            <a:fillRect/>
          </a:stretch>
        </p:blipFill>
        <p:spPr>
          <a:xfrm>
            <a:off x="8048325" y="2947013"/>
            <a:ext cx="2349429" cy="1943029"/>
          </a:xfrm>
          <a:prstGeom prst="rect">
            <a:avLst/>
          </a:prstGeom>
        </p:spPr>
      </p:pic>
      <p:pic>
        <p:nvPicPr>
          <p:cNvPr id="6" name="Grafik 5">
            <a:extLst>
              <a:ext uri="{FF2B5EF4-FFF2-40B4-BE49-F238E27FC236}">
                <a16:creationId xmlns:a16="http://schemas.microsoft.com/office/drawing/2014/main" id="{FFCBB5E6-586A-40B2-87B9-C3D701EBCB30}"/>
              </a:ext>
            </a:extLst>
          </p:cNvPr>
          <p:cNvPicPr>
            <a:picLocks noChangeAspect="1"/>
          </p:cNvPicPr>
          <p:nvPr/>
        </p:nvPicPr>
        <p:blipFill>
          <a:blip r:embed="rId5"/>
          <a:stretch>
            <a:fillRect/>
          </a:stretch>
        </p:blipFill>
        <p:spPr>
          <a:xfrm>
            <a:off x="7620543" y="5067313"/>
            <a:ext cx="3204994" cy="1471600"/>
          </a:xfrm>
          <a:prstGeom prst="rect">
            <a:avLst/>
          </a:prstGeom>
        </p:spPr>
      </p:pic>
      <p:pic>
        <p:nvPicPr>
          <p:cNvPr id="10" name="Grafik 9">
            <a:extLst>
              <a:ext uri="{FF2B5EF4-FFF2-40B4-BE49-F238E27FC236}">
                <a16:creationId xmlns:a16="http://schemas.microsoft.com/office/drawing/2014/main" id="{5A140B12-1DBF-446E-BC65-CE02BBB9DA02}"/>
              </a:ext>
            </a:extLst>
          </p:cNvPr>
          <p:cNvPicPr>
            <a:picLocks noChangeAspect="1"/>
          </p:cNvPicPr>
          <p:nvPr/>
        </p:nvPicPr>
        <p:blipFill>
          <a:blip r:embed="rId6"/>
          <a:stretch>
            <a:fillRect/>
          </a:stretch>
        </p:blipFill>
        <p:spPr>
          <a:xfrm>
            <a:off x="7620543" y="1489014"/>
            <a:ext cx="3204994" cy="1391453"/>
          </a:xfrm>
          <a:prstGeom prst="rect">
            <a:avLst/>
          </a:prstGeom>
        </p:spPr>
      </p:pic>
      <p:sp>
        <p:nvSpPr>
          <p:cNvPr id="11" name="Pfeil: nach rechts 10">
            <a:extLst>
              <a:ext uri="{FF2B5EF4-FFF2-40B4-BE49-F238E27FC236}">
                <a16:creationId xmlns:a16="http://schemas.microsoft.com/office/drawing/2014/main" id="{DA225EAE-4E40-4D14-825E-006B3F52E307}"/>
              </a:ext>
            </a:extLst>
          </p:cNvPr>
          <p:cNvSpPr/>
          <p:nvPr/>
        </p:nvSpPr>
        <p:spPr>
          <a:xfrm>
            <a:off x="6962659" y="2134462"/>
            <a:ext cx="657883" cy="257961"/>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Pfeil: nach rechts 11">
            <a:extLst>
              <a:ext uri="{FF2B5EF4-FFF2-40B4-BE49-F238E27FC236}">
                <a16:creationId xmlns:a16="http://schemas.microsoft.com/office/drawing/2014/main" id="{CE054B70-955A-4250-9A8C-4F9821FD6366}"/>
              </a:ext>
            </a:extLst>
          </p:cNvPr>
          <p:cNvSpPr/>
          <p:nvPr/>
        </p:nvSpPr>
        <p:spPr>
          <a:xfrm>
            <a:off x="7039777" y="5371584"/>
            <a:ext cx="657883" cy="257961"/>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88118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D9DA9-F02D-422F-B87C-D4969E830E04}"/>
              </a:ext>
            </a:extLst>
          </p:cNvPr>
          <p:cNvSpPr>
            <a:spLocks noGrp="1"/>
          </p:cNvSpPr>
          <p:nvPr>
            <p:ph type="title"/>
          </p:nvPr>
        </p:nvSpPr>
        <p:spPr/>
        <p:txBody>
          <a:bodyPr/>
          <a:lstStyle/>
          <a:p>
            <a:r>
              <a:rPr lang="en-US" sz="3600" dirty="0"/>
              <a:t>What do I need to bring to the appointment?</a:t>
            </a:r>
          </a:p>
        </p:txBody>
      </p:sp>
      <p:sp>
        <p:nvSpPr>
          <p:cNvPr id="3" name="Textplatzhalter 2">
            <a:extLst>
              <a:ext uri="{FF2B5EF4-FFF2-40B4-BE49-F238E27FC236}">
                <a16:creationId xmlns:a16="http://schemas.microsoft.com/office/drawing/2014/main" id="{01034FC0-BE2A-44A5-9E76-2F1D8EAB0622}"/>
              </a:ext>
            </a:extLst>
          </p:cNvPr>
          <p:cNvSpPr>
            <a:spLocks noGrp="1"/>
          </p:cNvSpPr>
          <p:nvPr>
            <p:ph type="body" sz="quarter" idx="16"/>
          </p:nvPr>
        </p:nvSpPr>
        <p:spPr>
          <a:xfrm>
            <a:off x="285749" y="2372883"/>
            <a:ext cx="11378260" cy="3129559"/>
          </a:xfrm>
          <a:solidFill>
            <a:schemeClr val="accent5">
              <a:lumMod val="40000"/>
              <a:lumOff val="60000"/>
            </a:schemeClr>
          </a:solidFill>
        </p:spPr>
        <p:txBody>
          <a:bodyPr/>
          <a:lstStyle/>
          <a:p>
            <a:r>
              <a:rPr lang="en-US" dirty="0"/>
              <a:t>A personal ID or passport.</a:t>
            </a:r>
          </a:p>
          <a:p>
            <a:r>
              <a:rPr lang="en-US" dirty="0"/>
              <a:t>A completed and signed registration form.</a:t>
            </a:r>
          </a:p>
          <a:p>
            <a:r>
              <a:rPr lang="en-US" dirty="0"/>
              <a:t>A completed and signed confirmation of housing (</a:t>
            </a:r>
            <a:r>
              <a:rPr lang="en-US" dirty="0" err="1"/>
              <a:t>Wohnungsgeberbestätigung</a:t>
            </a:r>
            <a:r>
              <a:rPr lang="en-US" dirty="0"/>
              <a:t>).</a:t>
            </a:r>
          </a:p>
          <a:p>
            <a:r>
              <a:rPr lang="en-US" dirty="0"/>
              <a:t>Fee: € 13</a:t>
            </a:r>
          </a:p>
          <a:p>
            <a:pPr marL="0" indent="0">
              <a:buNone/>
            </a:pPr>
            <a:endParaRPr lang="de-DE" dirty="0"/>
          </a:p>
        </p:txBody>
      </p:sp>
      <p:sp>
        <p:nvSpPr>
          <p:cNvPr id="4" name="Datumsplatzhalter 3">
            <a:extLst>
              <a:ext uri="{FF2B5EF4-FFF2-40B4-BE49-F238E27FC236}">
                <a16:creationId xmlns:a16="http://schemas.microsoft.com/office/drawing/2014/main" id="{5107FDE2-42C0-41BB-B60C-5B05C79D513A}"/>
              </a:ext>
            </a:extLst>
          </p:cNvPr>
          <p:cNvSpPr>
            <a:spLocks noGrp="1"/>
          </p:cNvSpPr>
          <p:nvPr>
            <p:ph type="dt" sz="half" idx="17"/>
          </p:nvPr>
        </p:nvSpPr>
        <p:spPr/>
        <p:txBody>
          <a:bodyPr/>
          <a:lstStyle/>
          <a:p>
            <a:pPr defTabSz="609585"/>
            <a:fld id="{053ECDA9-94F4-4115-A70E-731B0FD13C2A}"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899328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D9DA9-F02D-422F-B87C-D4969E830E04}"/>
              </a:ext>
            </a:extLst>
          </p:cNvPr>
          <p:cNvSpPr>
            <a:spLocks noGrp="1"/>
          </p:cNvSpPr>
          <p:nvPr>
            <p:ph type="title"/>
          </p:nvPr>
        </p:nvSpPr>
        <p:spPr/>
        <p:txBody>
          <a:bodyPr/>
          <a:lstStyle/>
          <a:p>
            <a:r>
              <a:rPr lang="en-US" sz="3600" dirty="0"/>
              <a:t>How do I register online? (for unmarried individuals without minor children from Germany EU countries)</a:t>
            </a:r>
          </a:p>
        </p:txBody>
      </p:sp>
      <p:sp>
        <p:nvSpPr>
          <p:cNvPr id="3" name="Textplatzhalter 2">
            <a:extLst>
              <a:ext uri="{FF2B5EF4-FFF2-40B4-BE49-F238E27FC236}">
                <a16:creationId xmlns:a16="http://schemas.microsoft.com/office/drawing/2014/main" id="{01034FC0-BE2A-44A5-9E76-2F1D8EAB0622}"/>
              </a:ext>
            </a:extLst>
          </p:cNvPr>
          <p:cNvSpPr>
            <a:spLocks noGrp="1"/>
          </p:cNvSpPr>
          <p:nvPr>
            <p:ph type="body" sz="quarter" idx="16"/>
          </p:nvPr>
        </p:nvSpPr>
        <p:spPr>
          <a:xfrm>
            <a:off x="285749" y="2775283"/>
            <a:ext cx="11378260" cy="3581067"/>
          </a:xfrm>
          <a:solidFill>
            <a:schemeClr val="accent5">
              <a:lumMod val="40000"/>
              <a:lumOff val="60000"/>
            </a:schemeClr>
          </a:solidFill>
        </p:spPr>
        <p:txBody>
          <a:bodyPr/>
          <a:lstStyle/>
          <a:p>
            <a:r>
              <a:rPr lang="en-US" dirty="0"/>
              <a:t>Simply register your new address in Hamburg online.</a:t>
            </a:r>
          </a:p>
          <a:p>
            <a:r>
              <a:rPr lang="en-US" dirty="0"/>
              <a:t>You will receive a digital registration confirmation.</a:t>
            </a:r>
          </a:p>
          <a:p>
            <a:r>
              <a:rPr lang="en-US" dirty="0"/>
              <a:t>Updates to your personal ID, passport, or </a:t>
            </a:r>
            <a:r>
              <a:rPr lang="en-US" dirty="0" err="1"/>
              <a:t>eID</a:t>
            </a:r>
            <a:r>
              <a:rPr lang="en-US" dirty="0"/>
              <a:t> card can also be made through the online service.</a:t>
            </a:r>
          </a:p>
          <a:p>
            <a:r>
              <a:rPr lang="en-US" dirty="0"/>
              <a:t>Hamburg Service Account Plus (if you do not have one, you can set it up at </a:t>
            </a:r>
            <a:r>
              <a:rPr lang="en-US" u="sng" dirty="0" err="1">
                <a:hlinkClick r:id="rId3"/>
              </a:rPr>
              <a:t>Serviceportal</a:t>
            </a:r>
            <a:r>
              <a:rPr lang="en-US" u="sng" dirty="0">
                <a:hlinkClick r:id="rId3"/>
              </a:rPr>
              <a:t> Hamburg</a:t>
            </a:r>
            <a:r>
              <a:rPr lang="en-US" dirty="0"/>
              <a:t> ➔ </a:t>
            </a:r>
            <a:r>
              <a:rPr lang="en-US" dirty="0" err="1"/>
              <a:t>Ihr</a:t>
            </a:r>
            <a:r>
              <a:rPr lang="en-US" dirty="0"/>
              <a:t> </a:t>
            </a:r>
            <a:r>
              <a:rPr lang="en-US" dirty="0" err="1"/>
              <a:t>Servicekonto</a:t>
            </a:r>
            <a:r>
              <a:rPr lang="en-US" dirty="0"/>
              <a:t> ➔ </a:t>
            </a:r>
            <a:r>
              <a:rPr lang="en-US" dirty="0" err="1"/>
              <a:t>Registrieren</a:t>
            </a:r>
            <a:r>
              <a:rPr lang="en-US" dirty="0"/>
              <a:t> ➔ </a:t>
            </a:r>
            <a:r>
              <a:rPr lang="en-US" dirty="0" err="1"/>
              <a:t>als</a:t>
            </a:r>
            <a:r>
              <a:rPr lang="en-US" dirty="0"/>
              <a:t> </a:t>
            </a:r>
            <a:r>
              <a:rPr lang="en-US" dirty="0" err="1"/>
              <a:t>Privatperson</a:t>
            </a:r>
            <a:r>
              <a:rPr lang="en-US" dirty="0"/>
              <a:t> ➔ </a:t>
            </a:r>
            <a:r>
              <a:rPr lang="en-US" dirty="0" err="1"/>
              <a:t>Servicekonto</a:t>
            </a:r>
            <a:r>
              <a:rPr lang="en-US" dirty="0"/>
              <a:t> Plus).</a:t>
            </a:r>
          </a:p>
          <a:p>
            <a:pPr marL="0" indent="0">
              <a:buNone/>
            </a:pPr>
            <a:endParaRPr lang="de-DE" dirty="0"/>
          </a:p>
        </p:txBody>
      </p:sp>
      <p:sp>
        <p:nvSpPr>
          <p:cNvPr id="4" name="Datumsplatzhalter 3">
            <a:extLst>
              <a:ext uri="{FF2B5EF4-FFF2-40B4-BE49-F238E27FC236}">
                <a16:creationId xmlns:a16="http://schemas.microsoft.com/office/drawing/2014/main" id="{5107FDE2-42C0-41BB-B60C-5B05C79D513A}"/>
              </a:ext>
            </a:extLst>
          </p:cNvPr>
          <p:cNvSpPr>
            <a:spLocks noGrp="1"/>
          </p:cNvSpPr>
          <p:nvPr>
            <p:ph type="dt" sz="half" idx="17"/>
          </p:nvPr>
        </p:nvSpPr>
        <p:spPr/>
        <p:txBody>
          <a:bodyPr/>
          <a:lstStyle/>
          <a:p>
            <a:pPr defTabSz="609585"/>
            <a:fld id="{053ECDA9-94F4-4115-A70E-731B0FD13C2A}"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1732313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D9DA9-F02D-422F-B87C-D4969E830E04}"/>
              </a:ext>
            </a:extLst>
          </p:cNvPr>
          <p:cNvSpPr>
            <a:spLocks noGrp="1"/>
          </p:cNvSpPr>
          <p:nvPr>
            <p:ph type="title"/>
          </p:nvPr>
        </p:nvSpPr>
        <p:spPr/>
        <p:txBody>
          <a:bodyPr/>
          <a:lstStyle/>
          <a:p>
            <a:r>
              <a:rPr lang="en-US" sz="3600" dirty="0"/>
              <a:t>Requirements for using the new online services:</a:t>
            </a:r>
          </a:p>
        </p:txBody>
      </p:sp>
      <p:sp>
        <p:nvSpPr>
          <p:cNvPr id="3" name="Textplatzhalter 2">
            <a:extLst>
              <a:ext uri="{FF2B5EF4-FFF2-40B4-BE49-F238E27FC236}">
                <a16:creationId xmlns:a16="http://schemas.microsoft.com/office/drawing/2014/main" id="{01034FC0-BE2A-44A5-9E76-2F1D8EAB0622}"/>
              </a:ext>
            </a:extLst>
          </p:cNvPr>
          <p:cNvSpPr>
            <a:spLocks noGrp="1"/>
          </p:cNvSpPr>
          <p:nvPr>
            <p:ph type="body" sz="quarter" idx="16"/>
          </p:nvPr>
        </p:nvSpPr>
        <p:spPr>
          <a:xfrm>
            <a:off x="285749" y="2276641"/>
            <a:ext cx="11378260" cy="4079710"/>
          </a:xfrm>
          <a:solidFill>
            <a:schemeClr val="accent5">
              <a:lumMod val="40000"/>
              <a:lumOff val="60000"/>
            </a:schemeClr>
          </a:solidFill>
        </p:spPr>
        <p:txBody>
          <a:bodyPr/>
          <a:lstStyle/>
          <a:p>
            <a:r>
              <a:rPr lang="en-US" dirty="0"/>
              <a:t>Personal ID with activated online ID function.</a:t>
            </a:r>
          </a:p>
          <a:p>
            <a:r>
              <a:rPr lang="en-US" dirty="0"/>
              <a:t>Hamburg Service Account Plus (if you do not have one, you can set it up at serviceportal.hamburg.de).</a:t>
            </a:r>
          </a:p>
          <a:p>
            <a:r>
              <a:rPr lang="en-US" dirty="0"/>
              <a:t>AusweisApp2.</a:t>
            </a:r>
          </a:p>
          <a:p>
            <a:r>
              <a:rPr lang="en-US" dirty="0"/>
              <a:t>EU citizens and residents of the European Economic Area can also use the online service, for which an </a:t>
            </a:r>
            <a:r>
              <a:rPr lang="en-US" dirty="0" err="1"/>
              <a:t>eID</a:t>
            </a:r>
            <a:r>
              <a:rPr lang="en-US" dirty="0"/>
              <a:t> card is needed.</a:t>
            </a:r>
          </a:p>
          <a:p>
            <a:pPr marL="0" indent="0">
              <a:buNone/>
            </a:pPr>
            <a:endParaRPr lang="de-DE" dirty="0"/>
          </a:p>
        </p:txBody>
      </p:sp>
      <p:sp>
        <p:nvSpPr>
          <p:cNvPr id="4" name="Datumsplatzhalter 3">
            <a:extLst>
              <a:ext uri="{FF2B5EF4-FFF2-40B4-BE49-F238E27FC236}">
                <a16:creationId xmlns:a16="http://schemas.microsoft.com/office/drawing/2014/main" id="{5107FDE2-42C0-41BB-B60C-5B05C79D513A}"/>
              </a:ext>
            </a:extLst>
          </p:cNvPr>
          <p:cNvSpPr>
            <a:spLocks noGrp="1"/>
          </p:cNvSpPr>
          <p:nvPr>
            <p:ph type="dt" sz="half" idx="17"/>
          </p:nvPr>
        </p:nvSpPr>
        <p:spPr/>
        <p:txBody>
          <a:bodyPr/>
          <a:lstStyle/>
          <a:p>
            <a:pPr defTabSz="609585"/>
            <a:fld id="{053ECDA9-94F4-4115-A70E-731B0FD13C2A}"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2995488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a:t>        Opened a bank account!</a:t>
            </a:r>
          </a:p>
        </p:txBody>
      </p:sp>
      <p:sp>
        <p:nvSpPr>
          <p:cNvPr id="3" name="Textplatzhalter 2"/>
          <p:cNvSpPr>
            <a:spLocks noGrp="1"/>
          </p:cNvSpPr>
          <p:nvPr>
            <p:ph type="body" sz="quarter" idx="16"/>
          </p:nvPr>
        </p:nvSpPr>
        <p:spPr>
          <a:xfrm>
            <a:off x="431799" y="2372883"/>
            <a:ext cx="11232817" cy="3839535"/>
          </a:xfrm>
          <a:solidFill>
            <a:srgbClr val="3B515B">
              <a:alpha val="20000"/>
            </a:srgbClr>
          </a:solidFill>
        </p:spPr>
        <p:txBody>
          <a:bodyPr/>
          <a:lstStyle/>
          <a:p>
            <a:r>
              <a:rPr lang="en-US" sz="2500" dirty="0"/>
              <a:t>Open a </a:t>
            </a:r>
            <a:r>
              <a:rPr lang="en-US" sz="2500" b="1" dirty="0"/>
              <a:t>bank account</a:t>
            </a:r>
            <a:r>
              <a:rPr lang="en-US" sz="2500" dirty="0"/>
              <a:t> at a bank in Hamburg or with an online bank.</a:t>
            </a:r>
          </a:p>
          <a:p>
            <a:r>
              <a:rPr lang="en-US" sz="2500" dirty="0"/>
              <a:t>They are usually free of charge for students but credit cards aren’t typically free.</a:t>
            </a:r>
          </a:p>
          <a:p>
            <a:r>
              <a:rPr lang="en-US" sz="2500" b="1" dirty="0"/>
              <a:t>Important for </a:t>
            </a:r>
            <a:r>
              <a:rPr lang="en-US" sz="2500" dirty="0"/>
              <a:t>paying rent, your health insurance payments, your semester contribution to the University, and credit card payments (credit cards are not accepted everywhere).</a:t>
            </a:r>
          </a:p>
          <a:p>
            <a:r>
              <a:rPr lang="en-US" sz="2500" b="1" dirty="0"/>
              <a:t>You will need </a:t>
            </a:r>
            <a:r>
              <a:rPr lang="en-US" sz="2500" dirty="0"/>
              <a:t>your passport or identification card, registration certificate, and proof of enrollment (from your </a:t>
            </a:r>
            <a:r>
              <a:rPr lang="en-US" sz="2500" dirty="0" err="1"/>
              <a:t>STiNE</a:t>
            </a:r>
            <a:r>
              <a:rPr lang="en-US" sz="2500" dirty="0"/>
              <a:t> account).</a:t>
            </a:r>
          </a:p>
        </p:txBody>
      </p:sp>
      <p:sp>
        <p:nvSpPr>
          <p:cNvPr id="4" name="Datumsplatzhalter 3"/>
          <p:cNvSpPr>
            <a:spLocks noGrp="1"/>
          </p:cNvSpPr>
          <p:nvPr>
            <p:ph type="dt" sz="half" idx="17"/>
          </p:nvPr>
        </p:nvSpPr>
        <p:spPr/>
        <p:txBody>
          <a:bodyPr/>
          <a:lstStyle/>
          <a:p>
            <a:pPr defTabSz="609585"/>
            <a:fld id="{0CED0653-1293-4D1F-B54A-A5E1B80300DF}"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Tree>
    <p:extLst>
      <p:ext uri="{BB962C8B-B14F-4D97-AF65-F5344CB8AC3E}">
        <p14:creationId xmlns:p14="http://schemas.microsoft.com/office/powerpoint/2010/main" val="438290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a:t>        Got health insurance!</a:t>
            </a:r>
          </a:p>
        </p:txBody>
      </p:sp>
      <p:sp>
        <p:nvSpPr>
          <p:cNvPr id="4" name="Datumsplatzhalter 3"/>
          <p:cNvSpPr>
            <a:spLocks noGrp="1"/>
          </p:cNvSpPr>
          <p:nvPr>
            <p:ph type="dt" sz="half" idx="17"/>
          </p:nvPr>
        </p:nvSpPr>
        <p:spPr/>
        <p:txBody>
          <a:bodyPr/>
          <a:lstStyle/>
          <a:p>
            <a:pPr defTabSz="609585"/>
            <a:fld id="{3D8F9AAD-EC07-4863-85F4-BD13C1D2A0A1}"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graphicFrame>
        <p:nvGraphicFramePr>
          <p:cNvPr id="11" name="Tabelle 10">
            <a:extLst>
              <a:ext uri="{FF2B5EF4-FFF2-40B4-BE49-F238E27FC236}">
                <a16:creationId xmlns:a16="http://schemas.microsoft.com/office/drawing/2014/main" id="{336E25D2-6E9D-43DD-B44B-74146CC8200E}"/>
              </a:ext>
            </a:extLst>
          </p:cNvPr>
          <p:cNvGraphicFramePr>
            <a:graphicFrameLocks noGrp="1"/>
          </p:cNvGraphicFramePr>
          <p:nvPr>
            <p:extLst>
              <p:ext uri="{D42A27DB-BD31-4B8C-83A1-F6EECF244321}">
                <p14:modId xmlns:p14="http://schemas.microsoft.com/office/powerpoint/2010/main" val="1610158786"/>
              </p:ext>
            </p:extLst>
          </p:nvPr>
        </p:nvGraphicFramePr>
        <p:xfrm>
          <a:off x="467126" y="2783840"/>
          <a:ext cx="11257747" cy="3268510"/>
        </p:xfrm>
        <a:graphic>
          <a:graphicData uri="http://schemas.openxmlformats.org/drawingml/2006/table">
            <a:tbl>
              <a:tblPr firstRow="1" bandRow="1">
                <a:tableStyleId>{5C22544A-7EE6-4342-B048-85BDC9FD1C3A}</a:tableStyleId>
              </a:tblPr>
              <a:tblGrid>
                <a:gridCol w="3783340">
                  <a:extLst>
                    <a:ext uri="{9D8B030D-6E8A-4147-A177-3AD203B41FA5}">
                      <a16:colId xmlns:a16="http://schemas.microsoft.com/office/drawing/2014/main" val="1592546169"/>
                    </a:ext>
                  </a:extLst>
                </a:gridCol>
                <a:gridCol w="3783340">
                  <a:extLst>
                    <a:ext uri="{9D8B030D-6E8A-4147-A177-3AD203B41FA5}">
                      <a16:colId xmlns:a16="http://schemas.microsoft.com/office/drawing/2014/main" val="1266200379"/>
                    </a:ext>
                  </a:extLst>
                </a:gridCol>
                <a:gridCol w="3691067">
                  <a:extLst>
                    <a:ext uri="{9D8B030D-6E8A-4147-A177-3AD203B41FA5}">
                      <a16:colId xmlns:a16="http://schemas.microsoft.com/office/drawing/2014/main" val="808820553"/>
                    </a:ext>
                  </a:extLst>
                </a:gridCol>
              </a:tblGrid>
              <a:tr h="938230">
                <a:tc>
                  <a:txBody>
                    <a:bodyPr/>
                    <a:lstStyle/>
                    <a:p>
                      <a:r>
                        <a:rPr lang="en-US" sz="2000">
                          <a:solidFill>
                            <a:schemeClr val="bg1"/>
                          </a:solidFill>
                          <a:latin typeface="TheSans UHH" panose="020B0502050302020203" pitchFamily="34" charset="0"/>
                          <a:ea typeface="+mn-ea"/>
                          <a:cs typeface="+mn-cs"/>
                        </a:rPr>
                        <a:t>German students</a:t>
                      </a:r>
                    </a:p>
                  </a:txBody>
                  <a:tcPr>
                    <a:solidFill>
                      <a:srgbClr val="0271BB"/>
                    </a:solidFill>
                  </a:tcPr>
                </a:tc>
                <a:tc>
                  <a:txBody>
                    <a:bodyPr/>
                    <a:lstStyle/>
                    <a:p>
                      <a:pPr marL="0" algn="l" defTabSz="457200" rtl="0" eaLnBrk="1" latinLnBrk="0" hangingPunct="1"/>
                      <a:r>
                        <a:rPr lang="en-US" sz="2000" b="1">
                          <a:solidFill>
                            <a:schemeClr val="bg1"/>
                          </a:solidFill>
                          <a:latin typeface="TheSans UHH" panose="020B0502050302020203" pitchFamily="34" charset="0"/>
                          <a:ea typeface="+mn-ea"/>
                          <a:cs typeface="+mn-cs"/>
                        </a:rPr>
                        <a:t>Students from EU countries</a:t>
                      </a:r>
                    </a:p>
                  </a:txBody>
                  <a:tcPr>
                    <a:solidFill>
                      <a:srgbClr val="0271BB"/>
                    </a:solidFill>
                  </a:tcPr>
                </a:tc>
                <a:tc>
                  <a:txBody>
                    <a:bodyPr/>
                    <a:lstStyle/>
                    <a:p>
                      <a:pPr marL="0" algn="l" defTabSz="457200" rtl="0" eaLnBrk="1" latinLnBrk="0" hangingPunct="1"/>
                      <a:r>
                        <a:rPr lang="en-US" sz="2000" b="1">
                          <a:solidFill>
                            <a:schemeClr val="bg1"/>
                          </a:solidFill>
                          <a:latin typeface="TheSans UHH" panose="020B0502050302020203" pitchFamily="34" charset="0"/>
                          <a:ea typeface="+mn-ea"/>
                          <a:cs typeface="+mn-cs"/>
                        </a:rPr>
                        <a:t>Students from non-EU countries</a:t>
                      </a:r>
                    </a:p>
                  </a:txBody>
                  <a:tcPr>
                    <a:solidFill>
                      <a:srgbClr val="0271BB"/>
                    </a:solidFill>
                  </a:tcPr>
                </a:tc>
                <a:extLst>
                  <a:ext uri="{0D108BD9-81ED-4DB2-BD59-A6C34878D82A}">
                    <a16:rowId xmlns:a16="http://schemas.microsoft.com/office/drawing/2014/main" val="3109529593"/>
                  </a:ext>
                </a:extLst>
              </a:tr>
              <a:tr h="2330280">
                <a:tc>
                  <a:txBody>
                    <a:bodyPr/>
                    <a:lstStyle/>
                    <a:p>
                      <a:pPr marL="342900" lvl="0" indent="-342900">
                        <a:buFont typeface="Arial" panose="020B0604020202020204" pitchFamily="34" charset="0"/>
                        <a:buChar char="•"/>
                      </a:pPr>
                      <a:r>
                        <a:rPr lang="en-US" sz="1800">
                          <a:latin typeface="TheSans UHH" panose="020B0502050302020203" pitchFamily="34" charset="0"/>
                        </a:rPr>
                        <a:t>They are usually insured under their</a:t>
                      </a:r>
                      <a:r>
                        <a:rPr lang="en-US" sz="1800" baseline="0">
                          <a:latin typeface="TheSans UHH" panose="020B0502050302020203" pitchFamily="34" charset="0"/>
                        </a:rPr>
                        <a:t> </a:t>
                      </a:r>
                      <a:r>
                        <a:rPr lang="en-US" sz="1800">
                          <a:latin typeface="TheSans UHH" panose="020B0502050302020203" pitchFamily="34" charset="0"/>
                        </a:rPr>
                        <a:t>parents’ policies until the age of 25.</a:t>
                      </a:r>
                    </a:p>
                  </a:txBody>
                  <a:tcPr>
                    <a:solidFill>
                      <a:srgbClr val="F07F8C">
                        <a:alpha val="20000"/>
                      </a:srgbClr>
                    </a:solidFill>
                  </a:tcPr>
                </a:tc>
                <a:tc>
                  <a:txBody>
                    <a:bodyPr/>
                    <a:lstStyle/>
                    <a:p>
                      <a:pPr marL="342900" lvl="0" indent="-342900" algn="l" defTabSz="609585" rtl="0" eaLnBrk="1" latinLnBrk="0" hangingPunct="1">
                        <a:buFont typeface="Arial" panose="020B0604020202020204" pitchFamily="34" charset="0"/>
                        <a:buChar char="•"/>
                      </a:pPr>
                      <a:r>
                        <a:rPr lang="en-US" sz="1800" dirty="0">
                          <a:solidFill>
                            <a:schemeClr val="dk1"/>
                          </a:solidFill>
                          <a:latin typeface="TheSans UHH" panose="020B0502050302020203" pitchFamily="34" charset="0"/>
                          <a:ea typeface="+mn-ea"/>
                          <a:cs typeface="+mn-cs"/>
                        </a:rPr>
                        <a:t>They can keep their foreign health insurance if they have been issued a European Health Insurance Card (EHIC).</a:t>
                      </a:r>
                    </a:p>
                    <a:p>
                      <a:pPr marL="342900" lvl="0" indent="-342900" algn="l" defTabSz="609585" rtl="0" eaLnBrk="1" latinLnBrk="0" hangingPunct="1">
                        <a:buFont typeface="Arial" panose="020B0604020202020204" pitchFamily="34" charset="0"/>
                        <a:buChar char="•"/>
                      </a:pPr>
                      <a:r>
                        <a:rPr lang="en-US" sz="1800" dirty="0">
                          <a:solidFill>
                            <a:schemeClr val="dk1"/>
                          </a:solidFill>
                          <a:latin typeface="TheSans UHH" panose="020B0502050302020203" pitchFamily="34" charset="0"/>
                          <a:ea typeface="+mn-ea"/>
                          <a:cs typeface="+mn-cs"/>
                        </a:rPr>
                        <a:t>The EHIC</a:t>
                      </a:r>
                      <a:r>
                        <a:rPr lang="en-US" sz="1800" baseline="0" dirty="0">
                          <a:solidFill>
                            <a:schemeClr val="dk1"/>
                          </a:solidFill>
                          <a:latin typeface="TheSans UHH" panose="020B0502050302020203" pitchFamily="34" charset="0"/>
                          <a:ea typeface="+mn-ea"/>
                          <a:cs typeface="+mn-cs"/>
                        </a:rPr>
                        <a:t> </a:t>
                      </a:r>
                      <a:r>
                        <a:rPr lang="en-US" sz="1800" b="1" u="sng" dirty="0">
                          <a:solidFill>
                            <a:schemeClr val="dk1"/>
                          </a:solidFill>
                          <a:latin typeface="TheSans UHH" panose="020B0502050302020203" pitchFamily="34" charset="0"/>
                          <a:ea typeface="+mn-ea"/>
                          <a:cs typeface="+mn-cs"/>
                        </a:rPr>
                        <a:t>does not ensure free health services</a:t>
                      </a:r>
                      <a:r>
                        <a:rPr lang="en-US" sz="1800" dirty="0">
                          <a:solidFill>
                            <a:schemeClr val="dk1"/>
                          </a:solidFill>
                          <a:latin typeface="TheSans UHH" panose="020B0502050302020203" pitchFamily="34" charset="0"/>
                          <a:ea typeface="+mn-ea"/>
                          <a:cs typeface="+mn-cs"/>
                        </a:rPr>
                        <a:t>. Be sure to get accurate information! </a:t>
                      </a:r>
                    </a:p>
                  </a:txBody>
                  <a:tcPr>
                    <a:solidFill>
                      <a:srgbClr val="F07F8C">
                        <a:alpha val="20000"/>
                      </a:srgbClr>
                    </a:solidFill>
                  </a:tcPr>
                </a:tc>
                <a:tc>
                  <a:txBody>
                    <a:bodyPr/>
                    <a:lstStyle/>
                    <a:p>
                      <a:pPr marL="342900" indent="-342900">
                        <a:spcBef>
                          <a:spcPts val="488"/>
                        </a:spcBef>
                        <a:buFont typeface="Arial" panose="020B0604020202020204" pitchFamily="34" charset="0"/>
                        <a:buChar char="•"/>
                      </a:pPr>
                      <a:r>
                        <a:rPr lang="en-US" sz="1800" dirty="0">
                          <a:solidFill>
                            <a:schemeClr val="dk1"/>
                          </a:solidFill>
                          <a:latin typeface="TheSans UHH" panose="020B0502050302020203" pitchFamily="34" charset="0"/>
                          <a:ea typeface="+mn-ea"/>
                          <a:cs typeface="+mn-cs"/>
                        </a:rPr>
                        <a:t>Foreign health insurance is often not recognized, and travel insurance is not enough.</a:t>
                      </a:r>
                    </a:p>
                    <a:p>
                      <a:pPr marL="342900" lvl="0" indent="-342900">
                        <a:spcBef>
                          <a:spcPts val="488"/>
                        </a:spcBef>
                        <a:buFont typeface="Arial" panose="020B0604020202020204" pitchFamily="34" charset="0"/>
                        <a:buChar char="•"/>
                      </a:pPr>
                      <a:r>
                        <a:rPr lang="en-US" sz="1800" b="1" dirty="0">
                          <a:solidFill>
                            <a:schemeClr val="dk1"/>
                          </a:solidFill>
                          <a:latin typeface="TheSans UHH" panose="020B0502050302020203" pitchFamily="34" charset="0"/>
                          <a:ea typeface="+mn-ea"/>
                          <a:cs typeface="+mn-cs"/>
                        </a:rPr>
                        <a:t>You will need to take out German health insurance!</a:t>
                      </a:r>
                    </a:p>
                  </a:txBody>
                  <a:tcPr>
                    <a:solidFill>
                      <a:srgbClr val="F07F8C">
                        <a:alpha val="20000"/>
                      </a:srgbClr>
                    </a:solidFill>
                  </a:tcPr>
                </a:tc>
                <a:extLst>
                  <a:ext uri="{0D108BD9-81ED-4DB2-BD59-A6C34878D82A}">
                    <a16:rowId xmlns:a16="http://schemas.microsoft.com/office/drawing/2014/main" val="2689887550"/>
                  </a:ext>
                </a:extLst>
              </a:tr>
            </a:tbl>
          </a:graphicData>
        </a:graphic>
      </p:graphicFrame>
    </p:spTree>
    <p:extLst>
      <p:ext uri="{BB962C8B-B14F-4D97-AF65-F5344CB8AC3E}">
        <p14:creationId xmlns:p14="http://schemas.microsoft.com/office/powerpoint/2010/main" val="604000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323706" y="645582"/>
            <a:ext cx="11378260" cy="671843"/>
          </a:xfrm>
        </p:spPr>
        <p:txBody>
          <a:bodyPr/>
          <a:lstStyle/>
          <a:p>
            <a:r>
              <a:rPr lang="en-US" dirty="0"/>
              <a:t>Got health insurance in Germany!</a:t>
            </a:r>
          </a:p>
        </p:txBody>
      </p:sp>
      <p:sp>
        <p:nvSpPr>
          <p:cNvPr id="3" name="Textplatzhalter 2"/>
          <p:cNvSpPr>
            <a:spLocks noGrp="1"/>
          </p:cNvSpPr>
          <p:nvPr>
            <p:ph type="body" sz="quarter" idx="16"/>
          </p:nvPr>
        </p:nvSpPr>
        <p:spPr>
          <a:xfrm>
            <a:off x="431799" y="1491916"/>
            <a:ext cx="11232817" cy="4864435"/>
          </a:xfrm>
          <a:solidFill>
            <a:srgbClr val="F07F8C">
              <a:alpha val="40000"/>
            </a:srgbClr>
          </a:solidFill>
        </p:spPr>
        <p:txBody>
          <a:bodyPr/>
          <a:lstStyle/>
          <a:p>
            <a:r>
              <a:rPr lang="en-US" sz="2000" b="1" dirty="0"/>
              <a:t>German students</a:t>
            </a:r>
            <a:r>
              <a:rPr lang="en-US" sz="2000" dirty="0"/>
              <a:t> are typically covered under their parents' insurance until the age of 25, as long as their own income does not exceed certain limits. From age 26 or with an income over 505 euros per month (556 euros for minor jobs, as of Jan. 2025), they must secure their own insurance.</a:t>
            </a:r>
          </a:p>
          <a:p>
            <a:r>
              <a:rPr lang="en-US" sz="2000" b="1" dirty="0"/>
              <a:t>Students from EU countries</a:t>
            </a:r>
            <a:r>
              <a:rPr lang="en-US" sz="2000" dirty="0"/>
              <a:t> can generally remain with their foreign health insurance if they have a European Health Insurance Card (EHIC). It is essential to check with your health insurance provider in your home country about which treatments and medications are covered for free in Germany and which costs you will need to bear. The EHIC does not guarantee free treatment! If EU/EAA students relocate their primary residence to Germany during their studies (e.g., through self-funding, marriage, or children), they must insure themselves with a German health insurance provider.</a:t>
            </a:r>
          </a:p>
          <a:p>
            <a:r>
              <a:rPr lang="en-US" sz="2000" b="1" dirty="0"/>
              <a:t>Students from non-EU countries:</a:t>
            </a:r>
            <a:r>
              <a:rPr lang="en-US" sz="2000" dirty="0"/>
              <a:t> Health insurances from non-EU countries are generally not recognized, and travel health insurances are not sufficient for studying in Germany, neither for university enrollment nor for obtaining a residence permit from the immigration authorities. Therefore, non-EU students usually need to obtain German health insurance.</a:t>
            </a:r>
          </a:p>
        </p:txBody>
      </p:sp>
      <p:sp>
        <p:nvSpPr>
          <p:cNvPr id="4" name="Datumsplatzhalter 3"/>
          <p:cNvSpPr>
            <a:spLocks noGrp="1"/>
          </p:cNvSpPr>
          <p:nvPr>
            <p:ph type="dt" sz="half" idx="17"/>
          </p:nvPr>
        </p:nvSpPr>
        <p:spPr/>
        <p:txBody>
          <a:bodyPr/>
          <a:lstStyle/>
          <a:p>
            <a:pPr defTabSz="609585"/>
            <a:fld id="{3F797F5E-9034-4589-81D3-41A5CB4677B3}"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4110542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Applying</a:t>
            </a:r>
          </a:p>
        </p:txBody>
      </p:sp>
      <p:sp>
        <p:nvSpPr>
          <p:cNvPr id="3" name="Textplatzhalter 2"/>
          <p:cNvSpPr>
            <a:spLocks noGrp="1"/>
          </p:cNvSpPr>
          <p:nvPr>
            <p:ph type="body" sz="quarter" idx="16"/>
          </p:nvPr>
        </p:nvSpPr>
        <p:spPr>
          <a:xfrm>
            <a:off x="431799" y="2372883"/>
            <a:ext cx="11232817" cy="3839535"/>
          </a:xfrm>
          <a:solidFill>
            <a:srgbClr val="F07F8C">
              <a:alpha val="40000"/>
            </a:srgbClr>
          </a:solidFill>
        </p:spPr>
        <p:txBody>
          <a:bodyPr/>
          <a:lstStyle/>
          <a:p>
            <a:r>
              <a:rPr lang="en-US" sz="2100" dirty="0"/>
              <a:t>In most cases, you can apply for health insurance and upload your documents online.</a:t>
            </a:r>
          </a:p>
          <a:p>
            <a:r>
              <a:rPr lang="en-US" sz="2100" dirty="0"/>
              <a:t>You will need a photo and your proof of enrollment.</a:t>
            </a:r>
          </a:p>
          <a:p>
            <a:pPr marL="0" indent="0">
              <a:buNone/>
            </a:pPr>
            <a:r>
              <a:rPr lang="en-US" sz="2100" b="1" dirty="0" err="1"/>
              <a:t>Beratungszentrum</a:t>
            </a:r>
            <a:r>
              <a:rPr lang="en-US" sz="2100" b="1" dirty="0"/>
              <a:t> </a:t>
            </a:r>
            <a:r>
              <a:rPr lang="en-US" sz="2100" b="1" dirty="0" err="1"/>
              <a:t>Soziales</a:t>
            </a:r>
            <a:r>
              <a:rPr lang="en-US" sz="2100" b="1" dirty="0"/>
              <a:t> &amp; </a:t>
            </a:r>
            <a:r>
              <a:rPr lang="en-US" sz="2100" b="1" dirty="0" err="1"/>
              <a:t>Internationales</a:t>
            </a:r>
            <a:r>
              <a:rPr lang="en-US" sz="2100" b="1" dirty="0"/>
              <a:t> – </a:t>
            </a:r>
            <a:r>
              <a:rPr lang="en-US" sz="2100" b="1" dirty="0" err="1"/>
              <a:t>BeSI</a:t>
            </a:r>
            <a:r>
              <a:rPr lang="en-US" sz="2100" b="1" dirty="0"/>
              <a:t> (Social and International Advisory Center)</a:t>
            </a:r>
          </a:p>
          <a:p>
            <a:r>
              <a:rPr lang="en-US" sz="2100" dirty="0"/>
              <a:t>Advice is available via phone, email, or in person – several times a week, with or without an appointment!</a:t>
            </a:r>
          </a:p>
          <a:p>
            <a:r>
              <a:rPr lang="en-US" sz="2100" dirty="0"/>
              <a:t>On the </a:t>
            </a:r>
            <a:r>
              <a:rPr lang="en-US" sz="2100" u="sng" dirty="0" err="1">
                <a:hlinkClick r:id="rId3"/>
              </a:rPr>
              <a:t>BeSI</a:t>
            </a:r>
            <a:r>
              <a:rPr lang="en-US" sz="2100" u="sng" dirty="0">
                <a:hlinkClick r:id="rId3"/>
              </a:rPr>
              <a:t> website</a:t>
            </a:r>
            <a:r>
              <a:rPr lang="en-US" sz="2100" dirty="0"/>
              <a:t>, you will find current opening hours as well as helpful and detailed information on health insurance. You can also book an appointment for a personal consultation.</a:t>
            </a:r>
          </a:p>
          <a:p>
            <a:pPr marL="0" indent="0">
              <a:buNone/>
            </a:pPr>
            <a:endParaRPr lang="en-US" sz="2100" b="1" dirty="0"/>
          </a:p>
        </p:txBody>
      </p:sp>
      <p:sp>
        <p:nvSpPr>
          <p:cNvPr id="4" name="Datumsplatzhalter 3"/>
          <p:cNvSpPr>
            <a:spLocks noGrp="1"/>
          </p:cNvSpPr>
          <p:nvPr>
            <p:ph type="dt" sz="half" idx="17"/>
          </p:nvPr>
        </p:nvSpPr>
        <p:spPr/>
        <p:txBody>
          <a:bodyPr/>
          <a:lstStyle/>
          <a:p>
            <a:pPr defTabSz="609585"/>
            <a:fld id="{6D9F7125-C6E4-490E-AF18-0C2C44275926}"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914926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dirty="0"/>
              <a:t>        </a:t>
            </a:r>
            <a:r>
              <a:rPr lang="en-US" sz="3200" dirty="0"/>
              <a:t>Applied for a registration certificate (EU students)!</a:t>
            </a:r>
          </a:p>
        </p:txBody>
      </p:sp>
      <p:sp>
        <p:nvSpPr>
          <p:cNvPr id="3" name="Textplatzhalter 2"/>
          <p:cNvSpPr>
            <a:spLocks noGrp="1"/>
          </p:cNvSpPr>
          <p:nvPr>
            <p:ph type="body" sz="quarter" idx="16"/>
          </p:nvPr>
        </p:nvSpPr>
        <p:spPr>
          <a:xfrm>
            <a:off x="431799" y="2372884"/>
            <a:ext cx="11232817" cy="3017264"/>
          </a:xfrm>
          <a:solidFill>
            <a:srgbClr val="80B8DD">
              <a:alpha val="20000"/>
            </a:srgbClr>
          </a:solidFill>
        </p:spPr>
        <p:txBody>
          <a:bodyPr/>
          <a:lstStyle/>
          <a:p>
            <a:r>
              <a:rPr lang="en-US" sz="2500" dirty="0"/>
              <a:t>International students from EU countries do not need a visa.</a:t>
            </a:r>
          </a:p>
          <a:p>
            <a:r>
              <a:rPr lang="en-US" sz="2500" dirty="0"/>
              <a:t>A </a:t>
            </a:r>
            <a:r>
              <a:rPr lang="en-US" sz="2500" b="1" dirty="0"/>
              <a:t>registration certificate</a:t>
            </a:r>
            <a:r>
              <a:rPr lang="en-US" sz="2500" dirty="0"/>
              <a:t> serves as proof that EU and EAA citizens have the right to reside and travel in Germany. </a:t>
            </a:r>
          </a:p>
          <a:p>
            <a:r>
              <a:rPr lang="en-US" sz="2500" dirty="0"/>
              <a:t>However, family members from third countries must have a residence card from the immigration authorities (proof: family status, sufficient funds to cover costs of living, health insurance).</a:t>
            </a:r>
          </a:p>
        </p:txBody>
      </p:sp>
      <p:sp>
        <p:nvSpPr>
          <p:cNvPr id="4" name="Datumsplatzhalter 3"/>
          <p:cNvSpPr>
            <a:spLocks noGrp="1"/>
          </p:cNvSpPr>
          <p:nvPr>
            <p:ph type="dt" sz="half" idx="17"/>
          </p:nvPr>
        </p:nvSpPr>
        <p:spPr/>
        <p:txBody>
          <a:bodyPr/>
          <a:lstStyle/>
          <a:p>
            <a:pPr defTabSz="609585"/>
            <a:fld id="{1092F532-7012-4889-94FD-8C76370539F0}"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Tree>
    <p:extLst>
      <p:ext uri="{BB962C8B-B14F-4D97-AF65-F5344CB8AC3E}">
        <p14:creationId xmlns:p14="http://schemas.microsoft.com/office/powerpoint/2010/main" val="2349144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sz="2800" dirty="0"/>
              <a:t>          Applied for a residence permit (non-EU students)!</a:t>
            </a:r>
          </a:p>
        </p:txBody>
      </p:sp>
      <p:sp>
        <p:nvSpPr>
          <p:cNvPr id="3" name="Textplatzhalter 2"/>
          <p:cNvSpPr>
            <a:spLocks noGrp="1"/>
          </p:cNvSpPr>
          <p:nvPr>
            <p:ph type="body" sz="quarter" idx="16"/>
          </p:nvPr>
        </p:nvSpPr>
        <p:spPr>
          <a:xfrm>
            <a:off x="431799" y="2372883"/>
            <a:ext cx="11232817" cy="3983468"/>
          </a:xfrm>
          <a:solidFill>
            <a:srgbClr val="80B8DD">
              <a:alpha val="20000"/>
            </a:srgbClr>
          </a:solidFill>
        </p:spPr>
        <p:txBody>
          <a:bodyPr/>
          <a:lstStyle/>
          <a:p>
            <a:r>
              <a:rPr lang="en-US" sz="2300" dirty="0"/>
              <a:t>Students from non-EU countries must apply for a residence permit for their studies. This permit is valid for a maximum of two years and must be regularly renewed during your studies.</a:t>
            </a:r>
          </a:p>
          <a:p>
            <a:r>
              <a:rPr lang="en-US" sz="2300" b="1" dirty="0"/>
              <a:t>The waiting time for an appointment at the </a:t>
            </a:r>
            <a:r>
              <a:rPr lang="en-US" sz="2300" b="1" dirty="0" err="1"/>
              <a:t>Ausländerbehörde</a:t>
            </a:r>
            <a:r>
              <a:rPr lang="en-US" sz="2300" b="1" dirty="0"/>
              <a:t> (Immigration Authority) ranges from several weeks up to two or three months.</a:t>
            </a:r>
          </a:p>
          <a:p>
            <a:r>
              <a:rPr lang="en-US" sz="2300" dirty="0"/>
              <a:t>If you entered Germany with a visa, make sure to book your appointment before your entry visa expires.</a:t>
            </a:r>
          </a:p>
          <a:p>
            <a:r>
              <a:rPr lang="en-US" sz="2300" dirty="0"/>
              <a:t>If you were allowed to enter without a visa, you can stay for up to 3 months without one. Book your appointment shortly after arriving in Hamburg.</a:t>
            </a:r>
          </a:p>
        </p:txBody>
      </p:sp>
      <p:sp>
        <p:nvSpPr>
          <p:cNvPr id="4" name="Datumsplatzhalter 3"/>
          <p:cNvSpPr>
            <a:spLocks noGrp="1"/>
          </p:cNvSpPr>
          <p:nvPr>
            <p:ph type="dt" sz="half" idx="17"/>
          </p:nvPr>
        </p:nvSpPr>
        <p:spPr/>
        <p:txBody>
          <a:bodyPr/>
          <a:lstStyle/>
          <a:p>
            <a:pPr defTabSz="609585"/>
            <a:fld id="{2B50E92E-7A85-43A9-B08C-C8F3D953E960}" type="datetime1">
              <a:rPr lang="de-DE" smtClean="0">
                <a:solidFill>
                  <a:srgbClr val="3B515B"/>
                </a:solidFill>
              </a:rPr>
              <a:t>27.08.2025</a:t>
            </a:fld>
            <a:endParaRPr lang="en-US">
              <a:solidFill>
                <a:srgbClr val="3B515B"/>
              </a:solidFill>
            </a:endParaRPr>
          </a:p>
        </p:txBody>
      </p:sp>
      <p:pic>
        <p:nvPicPr>
          <p:cNvPr id="7" name="Grafik 6"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Tree>
    <p:extLst>
      <p:ext uri="{BB962C8B-B14F-4D97-AF65-F5344CB8AC3E}">
        <p14:creationId xmlns:p14="http://schemas.microsoft.com/office/powerpoint/2010/main" val="4096238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sz="2800" dirty="0"/>
              <a:t>          Applied for a residence permit (non-EU students)!</a:t>
            </a:r>
          </a:p>
        </p:txBody>
      </p:sp>
      <p:sp>
        <p:nvSpPr>
          <p:cNvPr id="3" name="Textplatzhalter 2"/>
          <p:cNvSpPr>
            <a:spLocks noGrp="1"/>
          </p:cNvSpPr>
          <p:nvPr>
            <p:ph type="body" sz="quarter" idx="16"/>
          </p:nvPr>
        </p:nvSpPr>
        <p:spPr>
          <a:xfrm>
            <a:off x="431799" y="2372883"/>
            <a:ext cx="11232817" cy="3839535"/>
          </a:xfrm>
          <a:solidFill>
            <a:srgbClr val="80B8DD">
              <a:alpha val="20000"/>
            </a:srgbClr>
          </a:solidFill>
        </p:spPr>
        <p:txBody>
          <a:bodyPr/>
          <a:lstStyle/>
          <a:p>
            <a:r>
              <a:rPr lang="en-US" sz="2500" b="1" dirty="0"/>
              <a:t>Which </a:t>
            </a:r>
            <a:r>
              <a:rPr lang="en-US" sz="2500" b="1" dirty="0" err="1"/>
              <a:t>Ausländerbehörde</a:t>
            </a:r>
            <a:r>
              <a:rPr lang="en-US" sz="2500" b="1" dirty="0"/>
              <a:t> should I go to?</a:t>
            </a:r>
          </a:p>
          <a:p>
            <a:r>
              <a:rPr lang="en-US" sz="2500" dirty="0"/>
              <a:t>If you apply for a residence permit in Hamburg for the first time, the Hamburg Welcome Center is responsible for processing your residence permit application.</a:t>
            </a:r>
          </a:p>
          <a:p>
            <a:r>
              <a:rPr lang="en-US" sz="2500" dirty="0"/>
              <a:t>For further applications the foreigner's office in the district where you reside will be responsible.</a:t>
            </a:r>
          </a:p>
          <a:p>
            <a:r>
              <a:rPr lang="en-US" sz="2500" dirty="0"/>
              <a:t>When you book your appointment online, you will automatically receive an appointment with the authority responsible for you.</a:t>
            </a:r>
          </a:p>
        </p:txBody>
      </p:sp>
      <p:sp>
        <p:nvSpPr>
          <p:cNvPr id="4" name="Datumsplatzhalter 3"/>
          <p:cNvSpPr>
            <a:spLocks noGrp="1"/>
          </p:cNvSpPr>
          <p:nvPr>
            <p:ph type="dt" sz="half" idx="17"/>
          </p:nvPr>
        </p:nvSpPr>
        <p:spPr/>
        <p:txBody>
          <a:bodyPr/>
          <a:lstStyle/>
          <a:p>
            <a:pPr defTabSz="609585"/>
            <a:fld id="{2B50E92E-7A85-43A9-B08C-C8F3D953E960}" type="datetime1">
              <a:rPr lang="de-DE" smtClean="0">
                <a:solidFill>
                  <a:srgbClr val="3B515B"/>
                </a:solidFill>
              </a:rPr>
              <a:t>27.08.2025</a:t>
            </a:fld>
            <a:endParaRPr lang="en-US">
              <a:solidFill>
                <a:srgbClr val="3B515B"/>
              </a:solidFill>
            </a:endParaRPr>
          </a:p>
        </p:txBody>
      </p:sp>
      <p:pic>
        <p:nvPicPr>
          <p:cNvPr id="7" name="Grafik 6"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Tree>
    <p:extLst>
      <p:ext uri="{BB962C8B-B14F-4D97-AF65-F5344CB8AC3E}">
        <p14:creationId xmlns:p14="http://schemas.microsoft.com/office/powerpoint/2010/main" val="525043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sz="2800" dirty="0"/>
              <a:t>          Applied for a residence permit (non-EU students)!</a:t>
            </a:r>
          </a:p>
        </p:txBody>
      </p:sp>
      <p:sp>
        <p:nvSpPr>
          <p:cNvPr id="3" name="Textplatzhalter 2"/>
          <p:cNvSpPr>
            <a:spLocks noGrp="1"/>
          </p:cNvSpPr>
          <p:nvPr>
            <p:ph type="body" sz="quarter" idx="16"/>
          </p:nvPr>
        </p:nvSpPr>
        <p:spPr>
          <a:xfrm>
            <a:off x="431799" y="2372883"/>
            <a:ext cx="11329069" cy="3839535"/>
          </a:xfrm>
          <a:solidFill>
            <a:srgbClr val="80B8DD">
              <a:alpha val="20000"/>
            </a:srgbClr>
          </a:solidFill>
        </p:spPr>
        <p:txBody>
          <a:bodyPr/>
          <a:lstStyle/>
          <a:p>
            <a:r>
              <a:rPr lang="en-US" sz="2000" b="1" dirty="0"/>
              <a:t>How? </a:t>
            </a:r>
          </a:p>
          <a:p>
            <a:r>
              <a:rPr lang="en-US" sz="2000" dirty="0"/>
              <a:t>Make an appointment online at </a:t>
            </a:r>
            <a:r>
              <a:rPr lang="de-DE" sz="2000" dirty="0">
                <a:hlinkClick r:id="rId3"/>
              </a:rPr>
              <a:t>Residence Permit Hamburg - Online-Dienst Einstiegsseite - </a:t>
            </a:r>
            <a:r>
              <a:rPr lang="de-DE" sz="2000" dirty="0" err="1">
                <a:hlinkClick r:id="rId3"/>
              </a:rPr>
              <a:t>HamburgService</a:t>
            </a:r>
            <a:endParaRPr lang="de-DE" sz="2000" dirty="0"/>
          </a:p>
          <a:p>
            <a:r>
              <a:rPr lang="en-US" sz="2000" b="1" dirty="0"/>
              <a:t>The waiting period for an appointment can take anywhere from several weeks to two months.</a:t>
            </a:r>
          </a:p>
          <a:p>
            <a:r>
              <a:rPr lang="en-US" sz="2000" dirty="0"/>
              <a:t>You can pick up your residence permit (similarly to your personal ID) four weeks after your appointment at the earliest. </a:t>
            </a:r>
          </a:p>
          <a:p>
            <a:r>
              <a:rPr lang="en-US" sz="2000" dirty="0"/>
              <a:t>You will receive a letter, after which you must book your own appointment online to pick up the permit.</a:t>
            </a:r>
            <a:r>
              <a:rPr lang="en-US" sz="2400" dirty="0"/>
              <a:t> </a:t>
            </a:r>
          </a:p>
        </p:txBody>
      </p:sp>
      <p:sp>
        <p:nvSpPr>
          <p:cNvPr id="4" name="Datumsplatzhalter 3"/>
          <p:cNvSpPr>
            <a:spLocks noGrp="1"/>
          </p:cNvSpPr>
          <p:nvPr>
            <p:ph type="dt" sz="half" idx="17"/>
          </p:nvPr>
        </p:nvSpPr>
        <p:spPr/>
        <p:txBody>
          <a:bodyPr/>
          <a:lstStyle/>
          <a:p>
            <a:pPr defTabSz="609585"/>
            <a:fld id="{448B7D55-515A-4EDE-8D96-8A427497F7FB}" type="datetime1">
              <a:rPr lang="de-DE" smtClean="0">
                <a:solidFill>
                  <a:srgbClr val="3B515B"/>
                </a:solidFill>
              </a:rPr>
              <a:t>27.08.2025</a:t>
            </a:fld>
            <a:endParaRPr lang="en-US">
              <a:solidFill>
                <a:srgbClr val="3B515B"/>
              </a:solidFill>
            </a:endParaRPr>
          </a:p>
        </p:txBody>
      </p:sp>
      <p:pic>
        <p:nvPicPr>
          <p:cNvPr id="7" name="Grafik 6" descr="Häkchen – Wikisłownik, wolny słownik wielojęzyczn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Tree>
    <p:extLst>
      <p:ext uri="{BB962C8B-B14F-4D97-AF65-F5344CB8AC3E}">
        <p14:creationId xmlns:p14="http://schemas.microsoft.com/office/powerpoint/2010/main" val="1865379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03611" y="645582"/>
            <a:ext cx="11378260" cy="671843"/>
          </a:xfrm>
        </p:spPr>
        <p:txBody>
          <a:bodyPr/>
          <a:lstStyle/>
          <a:p>
            <a:r>
              <a:rPr lang="en-US" sz="3600" dirty="0"/>
              <a:t>What you will need </a:t>
            </a:r>
          </a:p>
        </p:txBody>
      </p:sp>
      <p:sp>
        <p:nvSpPr>
          <p:cNvPr id="3" name="Textplatzhalter 2"/>
          <p:cNvSpPr>
            <a:spLocks noGrp="1"/>
          </p:cNvSpPr>
          <p:nvPr>
            <p:ph type="body" sz="quarter" idx="16"/>
          </p:nvPr>
        </p:nvSpPr>
        <p:spPr>
          <a:xfrm>
            <a:off x="431799" y="1556085"/>
            <a:ext cx="11232817" cy="4656333"/>
          </a:xfrm>
          <a:solidFill>
            <a:srgbClr val="80B8DD">
              <a:alpha val="20000"/>
            </a:srgbClr>
          </a:solidFill>
        </p:spPr>
        <p:txBody>
          <a:bodyPr/>
          <a:lstStyle/>
          <a:p>
            <a:r>
              <a:rPr lang="en-US" sz="1800" dirty="0"/>
              <a:t>Fully completed </a:t>
            </a:r>
            <a:r>
              <a:rPr lang="en-US" sz="1800" u="sng" dirty="0">
                <a:hlinkClick r:id="rId3"/>
              </a:rPr>
              <a:t>application form</a:t>
            </a:r>
            <a:r>
              <a:rPr lang="en-US" sz="1800" dirty="0"/>
              <a:t> (available in many languages)</a:t>
            </a:r>
          </a:p>
          <a:p>
            <a:r>
              <a:rPr lang="en-US" sz="1800" dirty="0"/>
              <a:t>National passport and biometric photo (not older than 6 months)</a:t>
            </a:r>
          </a:p>
          <a:p>
            <a:r>
              <a:rPr lang="en-US" sz="1800" dirty="0"/>
              <a:t>Current registration certificate (how to obtain your registration certificate is explained under registration in Hamburg)</a:t>
            </a:r>
          </a:p>
          <a:p>
            <a:r>
              <a:rPr lang="en-US" sz="1800" dirty="0"/>
              <a:t>Proof of health insurance</a:t>
            </a:r>
          </a:p>
          <a:p>
            <a:r>
              <a:rPr lang="en-US" sz="1800" dirty="0"/>
              <a:t>Current student enrollment certificate</a:t>
            </a:r>
          </a:p>
          <a:p>
            <a:r>
              <a:rPr lang="en-US" sz="1800" dirty="0"/>
              <a:t>Proof of financial resources (bank balance of 992€ per month or 11,904€ for one year or net income over 812€ per month) or a declaration of commitment</a:t>
            </a:r>
          </a:p>
          <a:p>
            <a:r>
              <a:rPr lang="en-US" sz="1800" dirty="0"/>
              <a:t>The fee for an electronic residence title is 110€ (payment in cash or by EC card only, credit card payment is not possible).</a:t>
            </a:r>
          </a:p>
          <a:p>
            <a:pPr lvl="1"/>
            <a:r>
              <a:rPr lang="de-DE" sz="1600" b="1" dirty="0"/>
              <a:t>More info:</a:t>
            </a:r>
            <a:r>
              <a:rPr lang="de-DE" sz="1600" dirty="0"/>
              <a:t> </a:t>
            </a:r>
            <a:r>
              <a:rPr lang="de-DE" sz="1600" dirty="0">
                <a:hlinkClick r:id="rId4"/>
              </a:rPr>
              <a:t>www.welcome.hamburg.de/studium-und-forschung/4651370/aufenthaltserlaubnis-fuer-studierende</a:t>
            </a:r>
            <a:r>
              <a:rPr lang="de-DE" sz="1600" dirty="0"/>
              <a:t> </a:t>
            </a:r>
          </a:p>
          <a:p>
            <a:pPr lvl="1"/>
            <a:endParaRPr lang="en-US" sz="1800" dirty="0"/>
          </a:p>
        </p:txBody>
      </p:sp>
      <p:sp>
        <p:nvSpPr>
          <p:cNvPr id="4" name="Datumsplatzhalter 3"/>
          <p:cNvSpPr>
            <a:spLocks noGrp="1"/>
          </p:cNvSpPr>
          <p:nvPr>
            <p:ph type="dt" sz="half" idx="17"/>
          </p:nvPr>
        </p:nvSpPr>
        <p:spPr/>
        <p:txBody>
          <a:bodyPr/>
          <a:lstStyle/>
          <a:p>
            <a:pPr defTabSz="609585"/>
            <a:fld id="{95F71913-92A2-4BEB-9D71-8F5AC44C874D}"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137499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Advising</a:t>
            </a:r>
          </a:p>
        </p:txBody>
      </p:sp>
      <p:sp>
        <p:nvSpPr>
          <p:cNvPr id="3" name="Textplatzhalter 2"/>
          <p:cNvSpPr>
            <a:spLocks noGrp="1"/>
          </p:cNvSpPr>
          <p:nvPr>
            <p:ph type="body" sz="quarter" idx="16"/>
          </p:nvPr>
        </p:nvSpPr>
        <p:spPr>
          <a:xfrm>
            <a:off x="431799" y="2372883"/>
            <a:ext cx="11232817" cy="3839535"/>
          </a:xfrm>
          <a:solidFill>
            <a:srgbClr val="80B8DD">
              <a:alpha val="20000"/>
            </a:srgbClr>
          </a:solidFill>
        </p:spPr>
        <p:txBody>
          <a:bodyPr/>
          <a:lstStyle/>
          <a:p>
            <a:pPr marL="0" indent="0">
              <a:buNone/>
            </a:pPr>
            <a:r>
              <a:rPr lang="en-US" dirty="0"/>
              <a:t>The International Department at the University of Hamburg offers advice for international students on all questions related to the residence permit for studies.</a:t>
            </a:r>
          </a:p>
          <a:p>
            <a:pPr marL="0" indent="0">
              <a:buNone/>
            </a:pPr>
            <a:r>
              <a:rPr lang="en-US" u="sng" dirty="0">
                <a:hlinkClick r:id="rId3"/>
              </a:rPr>
              <a:t>International Student Support</a:t>
            </a:r>
            <a:endParaRPr lang="en-US" dirty="0"/>
          </a:p>
          <a:p>
            <a:pPr marL="0" indent="0">
              <a:buNone/>
            </a:pPr>
            <a:r>
              <a:rPr lang="en-US" dirty="0"/>
              <a:t>Email: </a:t>
            </a:r>
            <a:r>
              <a:rPr lang="en-US" u="sng" dirty="0">
                <a:hlinkClick r:id="rId4"/>
              </a:rPr>
              <a:t>international-student-support@uni-hamburg.de</a:t>
            </a:r>
            <a:r>
              <a:rPr lang="en-US" dirty="0"/>
              <a:t> </a:t>
            </a:r>
          </a:p>
        </p:txBody>
      </p:sp>
      <p:sp>
        <p:nvSpPr>
          <p:cNvPr id="4" name="Datumsplatzhalter 3"/>
          <p:cNvSpPr>
            <a:spLocks noGrp="1"/>
          </p:cNvSpPr>
          <p:nvPr>
            <p:ph type="dt" sz="half" idx="17"/>
          </p:nvPr>
        </p:nvSpPr>
        <p:spPr/>
        <p:txBody>
          <a:bodyPr/>
          <a:lstStyle/>
          <a:p>
            <a:pPr defTabSz="609585"/>
            <a:fld id="{14952F2A-3759-4B92-AE68-F795798F7585}"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2983491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To-dos at the University</a:t>
            </a:r>
          </a:p>
        </p:txBody>
      </p:sp>
      <p:sp>
        <p:nvSpPr>
          <p:cNvPr id="4" name="Datumsplatzhalter 3"/>
          <p:cNvSpPr>
            <a:spLocks noGrp="1"/>
          </p:cNvSpPr>
          <p:nvPr>
            <p:ph type="dt" sz="half" idx="16"/>
          </p:nvPr>
        </p:nvSpPr>
        <p:spPr/>
        <p:txBody>
          <a:bodyPr/>
          <a:lstStyle/>
          <a:p>
            <a:fld id="{2A5EBFBE-5EA9-442F-BE82-8747E101B64C}" type="datetime1">
              <a:rPr lang="de-DE" smtClean="0"/>
              <a:t>27.08.2025</a:t>
            </a:fld>
            <a:endParaRPr lang="en-US"/>
          </a:p>
        </p:txBody>
      </p:sp>
    </p:spTree>
    <p:extLst>
      <p:ext uri="{BB962C8B-B14F-4D97-AF65-F5344CB8AC3E}">
        <p14:creationId xmlns:p14="http://schemas.microsoft.com/office/powerpoint/2010/main" val="1098886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6357" y="1557107"/>
            <a:ext cx="11378260" cy="671843"/>
          </a:xfrm>
        </p:spPr>
        <p:txBody>
          <a:bodyPr anchor="ctr"/>
          <a:lstStyle/>
          <a:p>
            <a:r>
              <a:rPr lang="en-US" dirty="0"/>
              <a:t>        Enrolled! Step 1 for Exchange Students</a:t>
            </a:r>
          </a:p>
        </p:txBody>
      </p:sp>
      <p:sp>
        <p:nvSpPr>
          <p:cNvPr id="3" name="Textplatzhalter 2"/>
          <p:cNvSpPr>
            <a:spLocks noGrp="1"/>
          </p:cNvSpPr>
          <p:nvPr>
            <p:ph type="body" sz="quarter" idx="14"/>
          </p:nvPr>
        </p:nvSpPr>
        <p:spPr>
          <a:xfrm>
            <a:off x="431800" y="2388925"/>
            <a:ext cx="11232817" cy="3840427"/>
          </a:xfrm>
          <a:solidFill>
            <a:srgbClr val="0271BB">
              <a:alpha val="20000"/>
            </a:srgbClr>
          </a:solidFill>
        </p:spPr>
        <p:txBody>
          <a:bodyPr>
            <a:normAutofit fontScale="85000" lnSpcReduction="20000"/>
          </a:bodyPr>
          <a:lstStyle/>
          <a:p>
            <a:r>
              <a:rPr lang="en-US" dirty="0"/>
              <a:t>Erasmus and other exchange students enroll at Universität Hamburg by completing the online application in the </a:t>
            </a:r>
            <a:r>
              <a:rPr lang="en-US" dirty="0" err="1"/>
              <a:t>STiNE</a:t>
            </a:r>
            <a:r>
              <a:rPr lang="en-US" dirty="0"/>
              <a:t> portal. </a:t>
            </a:r>
          </a:p>
          <a:p>
            <a:r>
              <a:rPr lang="en-US" dirty="0"/>
              <a:t>1. Create an </a:t>
            </a:r>
            <a:r>
              <a:rPr lang="en-US" u="sng" dirty="0">
                <a:hlinkClick r:id="rId3"/>
              </a:rPr>
              <a:t>applicant account</a:t>
            </a:r>
            <a:r>
              <a:rPr lang="en-US" dirty="0"/>
              <a:t> ➔ </a:t>
            </a:r>
            <a:r>
              <a:rPr lang="en-US" dirty="0" err="1"/>
              <a:t>Bewerberaccount</a:t>
            </a:r>
            <a:r>
              <a:rPr lang="en-US" dirty="0"/>
              <a:t> </a:t>
            </a:r>
            <a:r>
              <a:rPr lang="en-US" dirty="0" err="1"/>
              <a:t>anlegen</a:t>
            </a:r>
            <a:r>
              <a:rPr lang="en-US" dirty="0"/>
              <a:t> (create an applicant account)</a:t>
            </a:r>
          </a:p>
          <a:p>
            <a:r>
              <a:rPr lang="en-US" dirty="0"/>
              <a:t>2. You will receive your login details by email.</a:t>
            </a:r>
          </a:p>
          <a:p>
            <a:r>
              <a:rPr lang="en-US" dirty="0"/>
              <a:t>3. Log in with your new login details on the same website and select your field of study and the application process for "Guest Programs for International Students (Erasmus and </a:t>
            </a:r>
            <a:r>
              <a:rPr lang="en-US" dirty="0" err="1"/>
              <a:t>Freemover</a:t>
            </a:r>
            <a:r>
              <a:rPr lang="en-US" dirty="0"/>
              <a:t>)".</a:t>
            </a:r>
          </a:p>
          <a:p>
            <a:r>
              <a:rPr lang="en-US" dirty="0"/>
              <a:t>4. Please provide your coordinator's institute address in your online application.</a:t>
            </a:r>
          </a:p>
          <a:p>
            <a:r>
              <a:rPr lang="en-US" dirty="0"/>
              <a:t>5. Fill out the application and submit it electronically. </a:t>
            </a:r>
          </a:p>
          <a:p>
            <a:r>
              <a:rPr lang="en-US" u="sng" dirty="0">
                <a:hlinkClick r:id="rId4"/>
              </a:rPr>
              <a:t>Instructions for the Online Application</a:t>
            </a:r>
            <a:endParaRPr lang="en-US" dirty="0"/>
          </a:p>
        </p:txBody>
      </p:sp>
      <p:sp>
        <p:nvSpPr>
          <p:cNvPr id="4" name="Datumsplatzhalter 3"/>
          <p:cNvSpPr>
            <a:spLocks noGrp="1"/>
          </p:cNvSpPr>
          <p:nvPr>
            <p:ph type="dt" sz="half" idx="16"/>
          </p:nvPr>
        </p:nvSpPr>
        <p:spPr/>
        <p:txBody>
          <a:bodyPr/>
          <a:lstStyle/>
          <a:p>
            <a:pPr defTabSz="609585"/>
            <a:fld id="{5637494B-9669-422E-BB8D-C2BD3393EC3A}"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9" name="Textfeld 8">
            <a:extLst>
              <a:ext uri="{FF2B5EF4-FFF2-40B4-BE49-F238E27FC236}">
                <a16:creationId xmlns:a16="http://schemas.microsoft.com/office/drawing/2014/main" id="{FFEC7810-1144-4C54-BAB0-1653DF1A2236}"/>
              </a:ext>
            </a:extLst>
          </p:cNvPr>
          <p:cNvSpPr txBox="1"/>
          <p:nvPr/>
        </p:nvSpPr>
        <p:spPr>
          <a:xfrm>
            <a:off x="8662737" y="62168"/>
            <a:ext cx="3242906" cy="2246769"/>
          </a:xfrm>
          <a:prstGeom prst="rect">
            <a:avLst/>
          </a:prstGeom>
          <a:solidFill>
            <a:srgbClr val="F07F8C"/>
          </a:solidFill>
        </p:spPr>
        <p:txBody>
          <a:bodyPr wrap="square" rtlCol="0">
            <a:spAutoFit/>
          </a:bodyPr>
          <a:lstStyle/>
          <a:p>
            <a:r>
              <a:rPr lang="en-US" sz="2000" dirty="0">
                <a:solidFill>
                  <a:schemeClr val="bg1"/>
                </a:solidFill>
              </a:rPr>
              <a:t>After online enrollment, you will receive your provisional semester documents (valid only for April or October) and a one-month Deutschland-</a:t>
            </a:r>
            <a:r>
              <a:rPr lang="en-US" sz="2000" dirty="0" err="1">
                <a:solidFill>
                  <a:schemeClr val="bg1"/>
                </a:solidFill>
              </a:rPr>
              <a:t>Semesterticket</a:t>
            </a:r>
            <a:r>
              <a:rPr lang="en-US" sz="2000" dirty="0">
                <a:solidFill>
                  <a:schemeClr val="bg1"/>
                </a:solidFill>
              </a:rPr>
              <a:t> (valid only for October).</a:t>
            </a:r>
          </a:p>
        </p:txBody>
      </p:sp>
    </p:spTree>
    <p:extLst>
      <p:ext uri="{BB962C8B-B14F-4D97-AF65-F5344CB8AC3E}">
        <p14:creationId xmlns:p14="http://schemas.microsoft.com/office/powerpoint/2010/main" val="837860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6357" y="1557107"/>
            <a:ext cx="11247917" cy="671843"/>
          </a:xfrm>
        </p:spPr>
        <p:txBody>
          <a:bodyPr anchor="ctr"/>
          <a:lstStyle/>
          <a:p>
            <a:r>
              <a:rPr lang="en-US" dirty="0"/>
              <a:t>        Enrolled! Step 1 for Degree Students</a:t>
            </a:r>
          </a:p>
        </p:txBody>
      </p:sp>
      <p:sp>
        <p:nvSpPr>
          <p:cNvPr id="3" name="Textplatzhalter 2"/>
          <p:cNvSpPr>
            <a:spLocks noGrp="1"/>
          </p:cNvSpPr>
          <p:nvPr>
            <p:ph type="body" sz="quarter" idx="14"/>
          </p:nvPr>
        </p:nvSpPr>
        <p:spPr>
          <a:xfrm>
            <a:off x="431800" y="2372883"/>
            <a:ext cx="11102474" cy="3840427"/>
          </a:xfrm>
          <a:solidFill>
            <a:srgbClr val="0271BB">
              <a:alpha val="20000"/>
            </a:srgbClr>
          </a:solidFill>
        </p:spPr>
        <p:txBody>
          <a:bodyPr>
            <a:noAutofit/>
          </a:bodyPr>
          <a:lstStyle/>
          <a:p>
            <a:pPr marL="457200" indent="-457200">
              <a:buFont typeface="Arial" panose="020B0604020202020204" pitchFamily="34" charset="0"/>
              <a:buChar char="•"/>
            </a:pPr>
            <a:r>
              <a:rPr lang="en-US" sz="1900" dirty="0"/>
              <a:t>Your </a:t>
            </a:r>
            <a:r>
              <a:rPr lang="en-US" sz="1900" dirty="0" err="1"/>
              <a:t>Zulassungsbescheid</a:t>
            </a:r>
            <a:r>
              <a:rPr lang="en-US" sz="1900" dirty="0"/>
              <a:t> (notice of admission) from Universität Hamburg states your enrollment deadline, which you must meet. The deadline usually ends seven days after receiving your notice of admission. </a:t>
            </a:r>
            <a:r>
              <a:rPr lang="en-US" sz="1900" b="1" dirty="0"/>
              <a:t>If you don't enroll on time, you will lose your study place.</a:t>
            </a:r>
          </a:p>
          <a:p>
            <a:pPr marL="457200" indent="-457200">
              <a:buFont typeface="Arial" panose="020B0604020202020204" pitchFamily="34" charset="0"/>
              <a:buChar char="•"/>
            </a:pPr>
            <a:r>
              <a:rPr lang="en-US" sz="1900" dirty="0"/>
              <a:t>The</a:t>
            </a:r>
            <a:r>
              <a:rPr lang="en-US" sz="1900" b="1" dirty="0"/>
              <a:t> online enrollment in your </a:t>
            </a:r>
            <a:r>
              <a:rPr lang="en-US" sz="1900" b="1" dirty="0" err="1"/>
              <a:t>STiNE</a:t>
            </a:r>
            <a:r>
              <a:rPr lang="en-US" sz="1900" b="1" dirty="0"/>
              <a:t> applicant account</a:t>
            </a:r>
            <a:r>
              <a:rPr lang="en-US" sz="1900" dirty="0"/>
              <a:t> is straightforward: You fill out everything online and upload all the required documents.</a:t>
            </a:r>
          </a:p>
          <a:p>
            <a:pPr marL="457200" indent="-457200">
              <a:buFont typeface="Arial" panose="020B0604020202020204" pitchFamily="34" charset="0"/>
              <a:buChar char="•"/>
            </a:pPr>
            <a:r>
              <a:rPr lang="en-US" sz="1900" dirty="0"/>
              <a:t>The documents you need to upload vary depending on nationality, field of study, etc. For example, international bachelor's students must upload proof of German language skills in addition to their higher education entrance qualification, and for certain programs like medicine, sports, or teaching, additional proof is required.</a:t>
            </a:r>
          </a:p>
          <a:p>
            <a:pPr marL="457200" indent="-457200">
              <a:buFont typeface="Arial" panose="020B0604020202020204" pitchFamily="34" charset="0"/>
              <a:buChar char="•"/>
            </a:pPr>
            <a:r>
              <a:rPr lang="en-US" sz="1900" dirty="0"/>
              <a:t>Here you can find </a:t>
            </a:r>
            <a:r>
              <a:rPr lang="en-US" sz="1900" u="sng" dirty="0">
                <a:hlinkClick r:id="rId3"/>
              </a:rPr>
              <a:t>the checklists from the Campus Center</a:t>
            </a:r>
            <a:r>
              <a:rPr lang="en-US" sz="1900" dirty="0"/>
              <a:t>.</a:t>
            </a:r>
          </a:p>
          <a:p>
            <a:pPr marL="457200" indent="-457200">
              <a:buFont typeface="Arial" panose="020B0604020202020204" pitchFamily="34" charset="0"/>
              <a:buChar char="•"/>
            </a:pPr>
            <a:r>
              <a:rPr lang="en-US" sz="1900" dirty="0"/>
              <a:t>After your online enrollment, you will receive an automatic email confirmation. If you don't receive an email, check your spam folder. If you still can't find an email, contact the Campus-Center.</a:t>
            </a:r>
          </a:p>
        </p:txBody>
      </p:sp>
      <p:sp>
        <p:nvSpPr>
          <p:cNvPr id="4" name="Datumsplatzhalter 3"/>
          <p:cNvSpPr>
            <a:spLocks noGrp="1"/>
          </p:cNvSpPr>
          <p:nvPr>
            <p:ph type="dt" sz="half" idx="16"/>
          </p:nvPr>
        </p:nvSpPr>
        <p:spPr/>
        <p:txBody>
          <a:bodyPr/>
          <a:lstStyle/>
          <a:p>
            <a:pPr defTabSz="609585"/>
            <a:fld id="{5637494B-9669-422E-BB8D-C2BD3393EC3A}"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9" name="Textfeld 8">
            <a:extLst>
              <a:ext uri="{FF2B5EF4-FFF2-40B4-BE49-F238E27FC236}">
                <a16:creationId xmlns:a16="http://schemas.microsoft.com/office/drawing/2014/main" id="{CA7EEAA3-D39B-4F74-9FBB-3623BD3D57F0}"/>
              </a:ext>
            </a:extLst>
          </p:cNvPr>
          <p:cNvSpPr txBox="1"/>
          <p:nvPr/>
        </p:nvSpPr>
        <p:spPr>
          <a:xfrm>
            <a:off x="8154197" y="138702"/>
            <a:ext cx="3751446" cy="1938992"/>
          </a:xfrm>
          <a:prstGeom prst="rect">
            <a:avLst/>
          </a:prstGeom>
          <a:solidFill>
            <a:srgbClr val="F07F8C"/>
          </a:solidFill>
        </p:spPr>
        <p:txBody>
          <a:bodyPr wrap="square" rtlCol="0">
            <a:spAutoFit/>
          </a:bodyPr>
          <a:lstStyle/>
          <a:p>
            <a:r>
              <a:rPr lang="en-US" sz="2000" dirty="0">
                <a:solidFill>
                  <a:schemeClr val="bg1"/>
                </a:solidFill>
              </a:rPr>
              <a:t>After online enrollment, you will receive your provisional semester documents (valid only for April or October) and a one-month Deutschland-</a:t>
            </a:r>
            <a:r>
              <a:rPr lang="en-US" sz="2000" dirty="0" err="1">
                <a:solidFill>
                  <a:schemeClr val="bg1"/>
                </a:solidFill>
              </a:rPr>
              <a:t>Semesterticket</a:t>
            </a:r>
            <a:r>
              <a:rPr lang="en-US" sz="2000" dirty="0">
                <a:solidFill>
                  <a:schemeClr val="bg1"/>
                </a:solidFill>
              </a:rPr>
              <a:t> (valid only for October).</a:t>
            </a:r>
          </a:p>
        </p:txBody>
      </p:sp>
    </p:spTree>
    <p:extLst>
      <p:ext uri="{BB962C8B-B14F-4D97-AF65-F5344CB8AC3E}">
        <p14:creationId xmlns:p14="http://schemas.microsoft.com/office/powerpoint/2010/main" val="2128055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dirty="0"/>
              <a:t>        Enrolled! Step 2: Health Insurance</a:t>
            </a:r>
          </a:p>
        </p:txBody>
      </p:sp>
      <p:sp>
        <p:nvSpPr>
          <p:cNvPr id="3" name="Textplatzhalter 2"/>
          <p:cNvSpPr>
            <a:spLocks noGrp="1"/>
          </p:cNvSpPr>
          <p:nvPr>
            <p:ph type="body" sz="quarter" idx="14"/>
          </p:nvPr>
        </p:nvSpPr>
        <p:spPr>
          <a:xfrm>
            <a:off x="431800" y="2372883"/>
            <a:ext cx="11232818" cy="3840427"/>
          </a:xfrm>
          <a:solidFill>
            <a:srgbClr val="0271BB">
              <a:alpha val="20000"/>
            </a:srgbClr>
          </a:solidFill>
        </p:spPr>
        <p:txBody>
          <a:bodyPr>
            <a:normAutofit fontScale="70000" lnSpcReduction="20000"/>
          </a:bodyPr>
          <a:lstStyle/>
          <a:p>
            <a:pPr marL="457200" indent="-457200">
              <a:buFont typeface="Arial" panose="020B0604020202020204" pitchFamily="34" charset="0"/>
              <a:buChar char="•"/>
            </a:pPr>
            <a:r>
              <a:rPr lang="en-US" dirty="0"/>
              <a:t>Universität Hamburg requires </a:t>
            </a:r>
            <a:r>
              <a:rPr lang="en-US" b="1" dirty="0"/>
              <a:t>a report of your insurance status from a German public health insurance provider.</a:t>
            </a:r>
          </a:p>
          <a:p>
            <a:pPr marL="457200" indent="-457200">
              <a:buFont typeface="Arial" panose="020B0604020202020204" pitchFamily="34" charset="0"/>
              <a:buChar char="•"/>
            </a:pPr>
            <a:r>
              <a:rPr lang="en-US" dirty="0"/>
              <a:t>This report can be submitted after the enrollment deadline. For full enrollment and final semester documents (valid for a semester, unlike the provisional semester documents, which are only valid for one month), the university must receive the report. Therefore, take care of this as soon as possible, so you receive your</a:t>
            </a:r>
            <a:r>
              <a:rPr lang="en-US" u="sng" dirty="0">
                <a:hlinkClick r:id="rId3"/>
              </a:rPr>
              <a:t> Deutschland-</a:t>
            </a:r>
            <a:r>
              <a:rPr lang="en-US" u="sng" dirty="0" err="1">
                <a:hlinkClick r:id="rId3"/>
              </a:rPr>
              <a:t>Semesterticket</a:t>
            </a:r>
            <a:r>
              <a:rPr lang="en-US" dirty="0"/>
              <a:t> on time.</a:t>
            </a:r>
          </a:p>
          <a:p>
            <a:pPr marL="457200" indent="-457200">
              <a:buFont typeface="Arial" panose="020B0604020202020204" pitchFamily="34" charset="0"/>
              <a:buChar char="•"/>
            </a:pPr>
            <a:r>
              <a:rPr lang="en-US" dirty="0"/>
              <a:t>If you are insured with a German public health insurance provider, ask your provider to report your status to Universität Hamburg. You can often do this online.</a:t>
            </a:r>
          </a:p>
          <a:p>
            <a:pPr marL="457200" indent="-457200">
              <a:buFont typeface="Arial" panose="020B0604020202020204" pitchFamily="34" charset="0"/>
              <a:buChar char="•"/>
            </a:pPr>
            <a:r>
              <a:rPr lang="en-US" dirty="0"/>
              <a:t>If you have a European Health Insurance Card (EHIC) or are insured with a German private health insurance provider, ask a German public health insurance provider to notify Universität Hamburg that you are exempt from mandatory insurance. There are offices of public health insurance providers near the campus. You can go in person or contact them via email and handle everything while you are still abroad. In the case of the EHIC, the health insurance provider will need a scan of the EHIC and your passport.</a:t>
            </a:r>
          </a:p>
        </p:txBody>
      </p:sp>
      <p:sp>
        <p:nvSpPr>
          <p:cNvPr id="4" name="Datumsplatzhalter 3"/>
          <p:cNvSpPr>
            <a:spLocks noGrp="1"/>
          </p:cNvSpPr>
          <p:nvPr>
            <p:ph type="dt" sz="half" idx="16"/>
          </p:nvPr>
        </p:nvSpPr>
        <p:spPr/>
        <p:txBody>
          <a:bodyPr/>
          <a:lstStyle/>
          <a:p>
            <a:pPr defTabSz="609585"/>
            <a:fld id="{6D99A1F6-1AC8-4741-92A4-5A49F0E35641}" type="datetime1">
              <a:rPr lang="de-DE" smtClean="0">
                <a:solidFill>
                  <a:srgbClr val="3B515B"/>
                </a:solidFill>
              </a:rPr>
              <a:t>27.08.2025</a:t>
            </a:fld>
            <a:endParaRPr lang="en-US">
              <a:solidFill>
                <a:srgbClr val="3B515B"/>
              </a:solidFill>
            </a:endParaRPr>
          </a:p>
        </p:txBody>
      </p:sp>
      <p:pic>
        <p:nvPicPr>
          <p:cNvPr id="7" name="Grafik 6" descr="Häkchen – Wikisłownik, wolny słownik wielojęzyczn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9" name="Textfeld 8">
            <a:extLst>
              <a:ext uri="{FF2B5EF4-FFF2-40B4-BE49-F238E27FC236}">
                <a16:creationId xmlns:a16="http://schemas.microsoft.com/office/drawing/2014/main" id="{4B416423-6293-4A7A-A260-A4B572745A63}"/>
              </a:ext>
            </a:extLst>
          </p:cNvPr>
          <p:cNvSpPr txBox="1"/>
          <p:nvPr/>
        </p:nvSpPr>
        <p:spPr>
          <a:xfrm>
            <a:off x="8234680" y="404468"/>
            <a:ext cx="3525520" cy="1200329"/>
          </a:xfrm>
          <a:prstGeom prst="rect">
            <a:avLst/>
          </a:prstGeom>
          <a:solidFill>
            <a:srgbClr val="F07F8C"/>
          </a:solidFill>
        </p:spPr>
        <p:txBody>
          <a:bodyPr wrap="square" rtlCol="0">
            <a:spAutoFit/>
          </a:bodyPr>
          <a:lstStyle/>
          <a:p>
            <a:r>
              <a:rPr lang="en-US" dirty="0">
                <a:solidFill>
                  <a:schemeClr val="bg1"/>
                </a:solidFill>
              </a:rPr>
              <a:t>You should take care of everything no later than two weeks before the provisional semester documents expire.</a:t>
            </a:r>
          </a:p>
        </p:txBody>
      </p:sp>
    </p:spTree>
    <p:extLst>
      <p:ext uri="{BB962C8B-B14F-4D97-AF65-F5344CB8AC3E}">
        <p14:creationId xmlns:p14="http://schemas.microsoft.com/office/powerpoint/2010/main" val="2316168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dirty="0"/>
              <a:t>        Enrolled! Step 3: Pay/Transfer Semester Contribution</a:t>
            </a:r>
          </a:p>
        </p:txBody>
      </p:sp>
      <p:sp>
        <p:nvSpPr>
          <p:cNvPr id="3" name="Textplatzhalter 2"/>
          <p:cNvSpPr>
            <a:spLocks noGrp="1"/>
          </p:cNvSpPr>
          <p:nvPr>
            <p:ph type="body" sz="quarter" idx="14"/>
          </p:nvPr>
        </p:nvSpPr>
        <p:spPr>
          <a:xfrm>
            <a:off x="431800" y="2372883"/>
            <a:ext cx="11232818" cy="3840427"/>
          </a:xfrm>
          <a:solidFill>
            <a:srgbClr val="0271BB">
              <a:alpha val="20000"/>
            </a:srgbClr>
          </a:solidFill>
        </p:spPr>
        <p:txBody>
          <a:bodyPr>
            <a:normAutofit lnSpcReduction="10000"/>
          </a:bodyPr>
          <a:lstStyle/>
          <a:p>
            <a:pPr marL="457200" indent="-457200">
              <a:buFont typeface="Arial" panose="020B0604020202020204" pitchFamily="34" charset="0"/>
              <a:buChar char="•"/>
            </a:pPr>
            <a:r>
              <a:rPr lang="en-US" dirty="0"/>
              <a:t>The semester contribution for the winter semester </a:t>
            </a:r>
            <a:r>
              <a:rPr lang="en-US" dirty="0">
                <a:solidFill>
                  <a:schemeClr val="tx2">
                    <a:lumMod val="65000"/>
                    <a:lumOff val="35000"/>
                  </a:schemeClr>
                </a:solidFill>
              </a:rPr>
              <a:t>2025 is €384. </a:t>
            </a:r>
            <a:r>
              <a:rPr lang="en-US" dirty="0"/>
              <a:t>(There are exceptions, for example, Erasmus students pay a lower contribution.)</a:t>
            </a:r>
          </a:p>
          <a:p>
            <a:pPr marL="457200" indent="-457200">
              <a:buFont typeface="Arial" panose="020B0604020202020204" pitchFamily="34" charset="0"/>
              <a:buChar char="•"/>
            </a:pPr>
            <a:r>
              <a:rPr lang="en-US" dirty="0"/>
              <a:t>The semester contribution is not a tuition fee; it includes, for example, a Deutschland-</a:t>
            </a:r>
            <a:r>
              <a:rPr lang="en-US" dirty="0" err="1"/>
              <a:t>Semesterticket</a:t>
            </a:r>
            <a:r>
              <a:rPr lang="en-US" dirty="0"/>
              <a:t> for public transport.</a:t>
            </a:r>
          </a:p>
          <a:p>
            <a:pPr marL="457200" indent="-457200">
              <a:buFont typeface="Arial" panose="020B0604020202020204" pitchFamily="34" charset="0"/>
              <a:buChar char="•"/>
            </a:pPr>
            <a:r>
              <a:rPr lang="en-US" dirty="0"/>
              <a:t>After processing your online enrollment, the Campus Center will send you your</a:t>
            </a:r>
            <a:r>
              <a:rPr lang="en-US" u="sng" dirty="0">
                <a:hlinkClick r:id="rId3"/>
              </a:rPr>
              <a:t> new user ID </a:t>
            </a:r>
            <a:r>
              <a:rPr lang="en-US" dirty="0"/>
              <a:t>by email. In your </a:t>
            </a:r>
            <a:r>
              <a:rPr lang="en-US" dirty="0" err="1"/>
              <a:t>STiNE</a:t>
            </a:r>
            <a:r>
              <a:rPr lang="en-US" dirty="0"/>
              <a:t> account under ➔ Studying ➔ Documents, you will find the amount you need to pay and the bank details of Universität Hamburg. </a:t>
            </a:r>
          </a:p>
        </p:txBody>
      </p:sp>
      <p:sp>
        <p:nvSpPr>
          <p:cNvPr id="4" name="Datumsplatzhalter 3"/>
          <p:cNvSpPr>
            <a:spLocks noGrp="1"/>
          </p:cNvSpPr>
          <p:nvPr>
            <p:ph type="dt" sz="half" idx="16"/>
          </p:nvPr>
        </p:nvSpPr>
        <p:spPr/>
        <p:txBody>
          <a:bodyPr/>
          <a:lstStyle/>
          <a:p>
            <a:pPr defTabSz="609585"/>
            <a:fld id="{6D99A1F6-1AC8-4741-92A4-5A49F0E35641}" type="datetime1">
              <a:rPr lang="de-DE" smtClean="0">
                <a:solidFill>
                  <a:srgbClr val="3B515B"/>
                </a:solidFill>
              </a:rPr>
              <a:t>27.08.2025</a:t>
            </a:fld>
            <a:endParaRPr lang="en-US">
              <a:solidFill>
                <a:srgbClr val="3B515B"/>
              </a:solidFill>
            </a:endParaRPr>
          </a:p>
        </p:txBody>
      </p:sp>
      <p:pic>
        <p:nvPicPr>
          <p:cNvPr id="7" name="Grafik 6" descr="Häkchen – Wikisłownik, wolny słownik wielojęzyczn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9" name="Textfeld 8">
            <a:extLst>
              <a:ext uri="{FF2B5EF4-FFF2-40B4-BE49-F238E27FC236}">
                <a16:creationId xmlns:a16="http://schemas.microsoft.com/office/drawing/2014/main" id="{4B416423-6293-4A7A-A260-A4B572745A63}"/>
              </a:ext>
            </a:extLst>
          </p:cNvPr>
          <p:cNvSpPr txBox="1"/>
          <p:nvPr/>
        </p:nvSpPr>
        <p:spPr>
          <a:xfrm>
            <a:off x="8234680" y="404468"/>
            <a:ext cx="3525520" cy="1200329"/>
          </a:xfrm>
          <a:prstGeom prst="rect">
            <a:avLst/>
          </a:prstGeom>
          <a:solidFill>
            <a:srgbClr val="F07F8C"/>
          </a:solidFill>
        </p:spPr>
        <p:txBody>
          <a:bodyPr wrap="square" rtlCol="0">
            <a:spAutoFit/>
          </a:bodyPr>
          <a:lstStyle/>
          <a:p>
            <a:r>
              <a:rPr lang="en-US" dirty="0">
                <a:solidFill>
                  <a:schemeClr val="bg1"/>
                </a:solidFill>
              </a:rPr>
              <a:t>You should take care of everything no later than two weeks before the provisional semester documents expire.</a:t>
            </a:r>
          </a:p>
        </p:txBody>
      </p:sp>
    </p:spTree>
    <p:extLst>
      <p:ext uri="{BB962C8B-B14F-4D97-AF65-F5344CB8AC3E}">
        <p14:creationId xmlns:p14="http://schemas.microsoft.com/office/powerpoint/2010/main" val="1432152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a:t>        Got your semester documents!</a:t>
            </a:r>
          </a:p>
        </p:txBody>
      </p:sp>
      <p:sp>
        <p:nvSpPr>
          <p:cNvPr id="3" name="Textplatzhalter 2"/>
          <p:cNvSpPr>
            <a:spLocks noGrp="1"/>
          </p:cNvSpPr>
          <p:nvPr>
            <p:ph type="body" sz="quarter" idx="16"/>
          </p:nvPr>
        </p:nvSpPr>
        <p:spPr>
          <a:xfrm>
            <a:off x="431799" y="2276641"/>
            <a:ext cx="11232817" cy="3935778"/>
          </a:xfrm>
          <a:solidFill>
            <a:srgbClr val="B6BFC3">
              <a:alpha val="20000"/>
            </a:srgbClr>
          </a:solidFill>
        </p:spPr>
        <p:txBody>
          <a:bodyPr/>
          <a:lstStyle/>
          <a:p>
            <a:pPr marL="0" indent="0">
              <a:buNone/>
            </a:pPr>
            <a:r>
              <a:rPr lang="en-US" sz="2200" dirty="0"/>
              <a:t>You will receive the </a:t>
            </a:r>
            <a:r>
              <a:rPr lang="en-US" sz="2200" b="1" dirty="0"/>
              <a:t>permanent</a:t>
            </a:r>
            <a:r>
              <a:rPr lang="en-US" sz="2200" dirty="0"/>
              <a:t> semester documents only after</a:t>
            </a:r>
          </a:p>
          <a:p>
            <a:r>
              <a:rPr lang="en-US" sz="2200" dirty="0"/>
              <a:t>you pay the semester contribution</a:t>
            </a:r>
          </a:p>
          <a:p>
            <a:r>
              <a:rPr lang="en-US" sz="2200" dirty="0"/>
              <a:t>Universität Hamburg receives proof of your insurance coverage from your provider</a:t>
            </a:r>
          </a:p>
          <a:p>
            <a:r>
              <a:rPr lang="en-US" sz="2200" dirty="0"/>
              <a:t>you upload all required documents. Make sure you submit proof of German/English language proficiency by the deadline!</a:t>
            </a:r>
          </a:p>
          <a:p>
            <a:pPr lvl="1"/>
            <a:r>
              <a:rPr lang="en-US" sz="2200" dirty="0">
                <a:hlinkClick r:id="rId3">
                  <a:extLst>
                    <a:ext uri="{A12FA001-AC4F-418D-AE19-62706E023703}">
                      <ahyp:hlinkClr xmlns:ahyp="http://schemas.microsoft.com/office/drawing/2018/hyperlinkcolor" val="tx"/>
                    </a:ext>
                  </a:extLst>
                </a:hlinkClick>
              </a:rPr>
              <a:t>www.uni-hamburg.de/einschreibung</a:t>
            </a:r>
            <a:r>
              <a:rPr lang="en-US" sz="2200" dirty="0"/>
              <a:t> </a:t>
            </a:r>
          </a:p>
          <a:p>
            <a:pPr lvl="1"/>
            <a:r>
              <a:rPr lang="en-US" sz="2200" dirty="0">
                <a:hlinkClick r:id="rId4">
                  <a:extLst>
                    <a:ext uri="{A12FA001-AC4F-418D-AE19-62706E023703}">
                      <ahyp:hlinkClr xmlns:ahyp="http://schemas.microsoft.com/office/drawing/2018/hyperlinkcolor" val="tx"/>
                    </a:ext>
                  </a:extLst>
                </a:hlinkClick>
              </a:rPr>
              <a:t>www.uni-hamburg.de/deutschkenntnisse</a:t>
            </a:r>
            <a:r>
              <a:rPr lang="en-US" sz="2200" dirty="0"/>
              <a:t> </a:t>
            </a:r>
          </a:p>
          <a:p>
            <a:pPr marL="0" indent="0">
              <a:buNone/>
            </a:pPr>
            <a:r>
              <a:rPr lang="en-US" sz="2200" b="1" dirty="0"/>
              <a:t>If you move, remember to register your new address at </a:t>
            </a:r>
            <a:r>
              <a:rPr lang="en-US" sz="2200" dirty="0">
                <a:hlinkClick r:id="rId5">
                  <a:extLst>
                    <a:ext uri="{A12FA001-AC4F-418D-AE19-62706E023703}">
                      <ahyp:hlinkClr xmlns:ahyp="http://schemas.microsoft.com/office/drawing/2018/hyperlinkcolor" val="tx"/>
                    </a:ext>
                  </a:extLst>
                </a:hlinkClick>
              </a:rPr>
              <a:t>www.uni-hamburg.de/studium.</a:t>
            </a:r>
            <a:r>
              <a:rPr lang="en-US" sz="2200" dirty="0"/>
              <a:t> </a:t>
            </a:r>
          </a:p>
        </p:txBody>
      </p:sp>
      <p:sp>
        <p:nvSpPr>
          <p:cNvPr id="4" name="Datumsplatzhalter 3"/>
          <p:cNvSpPr>
            <a:spLocks noGrp="1"/>
          </p:cNvSpPr>
          <p:nvPr>
            <p:ph type="dt" sz="half" idx="17"/>
          </p:nvPr>
        </p:nvSpPr>
        <p:spPr/>
        <p:txBody>
          <a:bodyPr/>
          <a:lstStyle/>
          <a:p>
            <a:pPr defTabSz="609585"/>
            <a:fld id="{EC95510A-0400-4B74-96CD-EA1B2835D402}"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9" name="Textfeld 8">
            <a:extLst>
              <a:ext uri="{FF2B5EF4-FFF2-40B4-BE49-F238E27FC236}">
                <a16:creationId xmlns:a16="http://schemas.microsoft.com/office/drawing/2014/main" id="{9B7DC221-8A13-425A-AF97-EEE1EEC14AA5}"/>
              </a:ext>
            </a:extLst>
          </p:cNvPr>
          <p:cNvSpPr txBox="1"/>
          <p:nvPr/>
        </p:nvSpPr>
        <p:spPr>
          <a:xfrm>
            <a:off x="7955500" y="655381"/>
            <a:ext cx="3525520" cy="1477328"/>
          </a:xfrm>
          <a:prstGeom prst="rect">
            <a:avLst/>
          </a:prstGeom>
          <a:solidFill>
            <a:srgbClr val="F07F8C"/>
          </a:solidFill>
        </p:spPr>
        <p:txBody>
          <a:bodyPr wrap="square" rtlCol="0">
            <a:spAutoFit/>
          </a:bodyPr>
          <a:lstStyle/>
          <a:p>
            <a:r>
              <a:rPr lang="en-US" dirty="0">
                <a:solidFill>
                  <a:schemeClr val="bg1"/>
                </a:solidFill>
              </a:rPr>
              <a:t>Procedure for Erasmus and exchange students: </a:t>
            </a:r>
            <a:br>
              <a:rPr lang="en-US" dirty="0">
                <a:solidFill>
                  <a:schemeClr val="bg1"/>
                </a:solidFill>
              </a:rPr>
            </a:br>
            <a:r>
              <a:rPr lang="en-US" dirty="0">
                <a:solidFill>
                  <a:schemeClr val="bg1"/>
                </a:solidFill>
              </a:rPr>
              <a:t>Enrollment: Apply online via </a:t>
            </a:r>
            <a:r>
              <a:rPr lang="en-US" dirty="0" err="1">
                <a:solidFill>
                  <a:schemeClr val="bg1"/>
                </a:solidFill>
              </a:rPr>
              <a:t>STiNE</a:t>
            </a:r>
            <a:r>
              <a:rPr lang="en-US" dirty="0">
                <a:solidFill>
                  <a:schemeClr val="bg1"/>
                </a:solidFill>
              </a:rPr>
              <a:t>; pick up semester documents from your coordinator.</a:t>
            </a:r>
          </a:p>
        </p:txBody>
      </p:sp>
    </p:spTree>
    <p:extLst>
      <p:ext uri="{BB962C8B-B14F-4D97-AF65-F5344CB8AC3E}">
        <p14:creationId xmlns:p14="http://schemas.microsoft.com/office/powerpoint/2010/main" val="3603662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900" dirty="0"/>
              <a:t>No semester public transport pass at the beginning of the semester?</a:t>
            </a:r>
          </a:p>
        </p:txBody>
      </p:sp>
      <p:sp>
        <p:nvSpPr>
          <p:cNvPr id="3" name="Textplatzhalter 2"/>
          <p:cNvSpPr>
            <a:spLocks noGrp="1"/>
          </p:cNvSpPr>
          <p:nvPr>
            <p:ph type="body" sz="quarter" idx="14"/>
          </p:nvPr>
        </p:nvSpPr>
        <p:spPr>
          <a:xfrm>
            <a:off x="431800" y="2372883"/>
            <a:ext cx="5415931" cy="3840427"/>
          </a:xfrm>
          <a:solidFill>
            <a:srgbClr val="0271BB">
              <a:alpha val="20000"/>
            </a:srgbClr>
          </a:solidFill>
        </p:spPr>
        <p:txBody>
          <a:bodyPr>
            <a:normAutofit/>
          </a:bodyPr>
          <a:lstStyle/>
          <a:p>
            <a:r>
              <a:rPr lang="en-US" sz="1700" dirty="0"/>
              <a:t>You can purchase a travel pass yourself and you will be reimbursed later.</a:t>
            </a:r>
          </a:p>
          <a:p>
            <a:endParaRPr lang="de-DE" sz="1700" dirty="0"/>
          </a:p>
          <a:p>
            <a:r>
              <a:rPr lang="en-US" sz="1700" b="1" dirty="0"/>
              <a:t>What do I need to keep in mind? </a:t>
            </a:r>
          </a:p>
          <a:p>
            <a:pPr lvl="1"/>
            <a:r>
              <a:rPr lang="en-US" sz="1700" dirty="0"/>
              <a:t>Only weekly or monthly passes from the Hamburg Public Transport Association (HVV) that bear your name will be reimbursed. </a:t>
            </a:r>
          </a:p>
          <a:p>
            <a:pPr lvl="1"/>
            <a:r>
              <a:rPr lang="en-US" sz="1700" dirty="0"/>
              <a:t>Single tickets will not be reimbursed. </a:t>
            </a:r>
          </a:p>
          <a:p>
            <a:pPr lvl="1"/>
            <a:r>
              <a:rPr lang="en-US" sz="1700" dirty="0"/>
              <a:t>The weekly or monthly pass may only be valid as of 1 April (summer semester) or </a:t>
            </a:r>
            <a:br>
              <a:rPr lang="en-US" sz="1700" dirty="0"/>
            </a:br>
            <a:r>
              <a:rPr lang="en-US" sz="1700" dirty="0"/>
              <a:t>1 October (winter semester), respectively.</a:t>
            </a:r>
          </a:p>
        </p:txBody>
      </p:sp>
      <p:sp>
        <p:nvSpPr>
          <p:cNvPr id="4" name="Textplatzhalter 3"/>
          <p:cNvSpPr>
            <a:spLocks noGrp="1"/>
          </p:cNvSpPr>
          <p:nvPr>
            <p:ph type="body" sz="quarter" idx="15"/>
          </p:nvPr>
        </p:nvSpPr>
        <p:spPr>
          <a:xfrm>
            <a:off x="6248686" y="2372883"/>
            <a:ext cx="5415931" cy="3840427"/>
          </a:xfrm>
          <a:solidFill>
            <a:srgbClr val="0271BB">
              <a:alpha val="20000"/>
            </a:srgbClr>
          </a:solidFill>
        </p:spPr>
        <p:txBody>
          <a:bodyPr>
            <a:noAutofit/>
          </a:bodyPr>
          <a:lstStyle/>
          <a:p>
            <a:pPr>
              <a:lnSpc>
                <a:spcPct val="120000"/>
              </a:lnSpc>
              <a:spcBef>
                <a:spcPts val="480"/>
              </a:spcBef>
            </a:pPr>
            <a:r>
              <a:rPr lang="en-US" sz="1700" dirty="0">
                <a:solidFill>
                  <a:srgbClr val="3B515B"/>
                </a:solidFill>
              </a:rPr>
              <a:t>Buy a weekly or monthly pass in the online shop, with the app, or in the service centers at the larger train stations.</a:t>
            </a:r>
          </a:p>
          <a:p>
            <a:pPr>
              <a:lnSpc>
                <a:spcPct val="120000"/>
              </a:lnSpc>
              <a:spcBef>
                <a:spcPts val="480"/>
              </a:spcBef>
            </a:pPr>
            <a:endParaRPr lang="de-DE" sz="1700" b="1" dirty="0">
              <a:solidFill>
                <a:srgbClr val="3B515B"/>
              </a:solidFill>
            </a:endParaRPr>
          </a:p>
          <a:p>
            <a:pPr>
              <a:lnSpc>
                <a:spcPct val="120000"/>
              </a:lnSpc>
              <a:spcBef>
                <a:spcPts val="480"/>
              </a:spcBef>
            </a:pPr>
            <a:r>
              <a:rPr lang="en-US" sz="1700" b="1" dirty="0">
                <a:solidFill>
                  <a:srgbClr val="3B515B"/>
                </a:solidFill>
              </a:rPr>
              <a:t>Apply for the costs to be reimbursed as soon as you have received your semester public transport pass.</a:t>
            </a:r>
          </a:p>
          <a:p>
            <a:pPr lvl="1">
              <a:lnSpc>
                <a:spcPct val="120000"/>
              </a:lnSpc>
              <a:spcBef>
                <a:spcPts val="480"/>
              </a:spcBef>
            </a:pPr>
            <a:r>
              <a:rPr lang="en-US" sz="1700" dirty="0">
                <a:solidFill>
                  <a:srgbClr val="3B515B"/>
                </a:solidFill>
                <a:latin typeface="TheSans UHH" panose="020B0502050302020203" pitchFamily="34" charset="0"/>
              </a:rPr>
              <a:t>Email a scanned copy of your semester public transport pass to the S-Bahn </a:t>
            </a:r>
            <a:r>
              <a:rPr lang="en-US" sz="1700" dirty="0" err="1">
                <a:solidFill>
                  <a:srgbClr val="3B515B"/>
                </a:solidFill>
                <a:latin typeface="TheSans UHH" panose="020B0502050302020203" pitchFamily="34" charset="0"/>
              </a:rPr>
              <a:t>Fahrgeldstelle</a:t>
            </a:r>
            <a:r>
              <a:rPr lang="en-US" sz="1700" dirty="0">
                <a:solidFill>
                  <a:srgbClr val="3B515B"/>
                </a:solidFill>
                <a:latin typeface="TheSans UHH" panose="020B0502050302020203" pitchFamily="34" charset="0"/>
              </a:rPr>
              <a:t> at </a:t>
            </a:r>
            <a:r>
              <a:rPr lang="en-US" sz="1700" dirty="0">
                <a:solidFill>
                  <a:srgbClr val="3B515B"/>
                </a:solidFill>
                <a:latin typeface="TheSans UHH" panose="020B0502050302020203" pitchFamily="34" charset="0"/>
                <a:hlinkClick r:id="rId3">
                  <a:extLst>
                    <a:ext uri="{A12FA001-AC4F-418D-AE19-62706E023703}">
                      <ahyp:hlinkClr xmlns:ahyp="http://schemas.microsoft.com/office/drawing/2018/hyperlinkcolor" val="tx"/>
                    </a:ext>
                  </a:extLst>
                </a:hlinkClick>
              </a:rPr>
              <a:t>info@sc-fahrpreisnacherhebung.de</a:t>
            </a:r>
            <a:r>
              <a:rPr lang="en-US" sz="1700" dirty="0">
                <a:solidFill>
                  <a:srgbClr val="3B515B"/>
                </a:solidFill>
                <a:latin typeface="TheSans UHH" panose="020B0502050302020203" pitchFamily="34" charset="0"/>
              </a:rPr>
              <a:t>.   </a:t>
            </a:r>
          </a:p>
          <a:p>
            <a:pPr lvl="1">
              <a:lnSpc>
                <a:spcPct val="120000"/>
              </a:lnSpc>
              <a:spcBef>
                <a:spcPts val="480"/>
              </a:spcBef>
            </a:pPr>
            <a:r>
              <a:rPr lang="en-US" sz="1700" dirty="0">
                <a:solidFill>
                  <a:srgbClr val="3B515B"/>
                </a:solidFill>
                <a:latin typeface="TheSans UHH" panose="020B0502050302020203" pitchFamily="34" charset="0"/>
              </a:rPr>
              <a:t>You will have to enter the email address you used to buy your online ticket.</a:t>
            </a:r>
          </a:p>
        </p:txBody>
      </p:sp>
      <p:sp>
        <p:nvSpPr>
          <p:cNvPr id="5" name="Datumsplatzhalter 4"/>
          <p:cNvSpPr>
            <a:spLocks noGrp="1"/>
          </p:cNvSpPr>
          <p:nvPr>
            <p:ph type="dt" sz="half" idx="16"/>
          </p:nvPr>
        </p:nvSpPr>
        <p:spPr/>
        <p:txBody>
          <a:bodyPr/>
          <a:lstStyle/>
          <a:p>
            <a:pPr defTabSz="609585"/>
            <a:fld id="{9F080821-7F4D-4290-BA37-63CA47C36978}" type="datetime1">
              <a:rPr lang="de-DE" smtClean="0">
                <a:solidFill>
                  <a:srgbClr val="3B515B"/>
                </a:solidFill>
              </a:rPr>
              <a:t>27.08.2025</a:t>
            </a:fld>
            <a:endParaRPr lang="en-US">
              <a:solidFill>
                <a:srgbClr val="3B515B"/>
              </a:solidFill>
            </a:endParaRPr>
          </a:p>
        </p:txBody>
      </p:sp>
    </p:spTree>
    <p:extLst>
      <p:ext uri="{BB962C8B-B14F-4D97-AF65-F5344CB8AC3E}">
        <p14:creationId xmlns:p14="http://schemas.microsoft.com/office/powerpoint/2010/main" val="223917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8CBA5C-DE49-D559-6844-B8BBD0CD0AD2}"/>
              </a:ext>
            </a:extLst>
          </p:cNvPr>
          <p:cNvSpPr>
            <a:spLocks noGrp="1"/>
          </p:cNvSpPr>
          <p:nvPr>
            <p:ph type="title"/>
          </p:nvPr>
        </p:nvSpPr>
        <p:spPr>
          <a:xfrm>
            <a:off x="2402866" y="644689"/>
            <a:ext cx="7386268" cy="508165"/>
          </a:xfrm>
        </p:spPr>
        <p:txBody>
          <a:bodyPr/>
          <a:lstStyle/>
          <a:p>
            <a:pPr algn="ctr"/>
            <a:r>
              <a:rPr lang="de-DE" dirty="0"/>
              <a:t>Semesterticket = Deutschlandticket</a:t>
            </a:r>
          </a:p>
        </p:txBody>
      </p:sp>
      <p:sp>
        <p:nvSpPr>
          <p:cNvPr id="3" name="Textplatzhalter 2">
            <a:extLst>
              <a:ext uri="{FF2B5EF4-FFF2-40B4-BE49-F238E27FC236}">
                <a16:creationId xmlns:a16="http://schemas.microsoft.com/office/drawing/2014/main" id="{8F64ADA0-A76D-787C-839C-9099CB5DCAAC}"/>
              </a:ext>
            </a:extLst>
          </p:cNvPr>
          <p:cNvSpPr>
            <a:spLocks noGrp="1"/>
          </p:cNvSpPr>
          <p:nvPr>
            <p:ph type="body" sz="quarter" idx="14"/>
          </p:nvPr>
        </p:nvSpPr>
        <p:spPr>
          <a:xfrm>
            <a:off x="286360" y="1556084"/>
            <a:ext cx="8066401" cy="4657227"/>
          </a:xfrm>
        </p:spPr>
        <p:txBody>
          <a:bodyPr>
            <a:normAutofit fontScale="77500" lnSpcReduction="20000"/>
          </a:bodyPr>
          <a:lstStyle/>
          <a:p>
            <a:r>
              <a:rPr lang="en-US" sz="2800" dirty="0"/>
              <a:t>With the Deutschland-</a:t>
            </a:r>
            <a:r>
              <a:rPr lang="en-US" sz="2800" dirty="0" err="1"/>
              <a:t>Semesterticket</a:t>
            </a:r>
            <a:r>
              <a:rPr lang="en-US" sz="2800" dirty="0"/>
              <a:t>, you can travel on all public transport (e.g., regional trains) throughout Germany (not valid for ICE, IC/EC). Here’s how to get the HVV Deutschland-</a:t>
            </a:r>
            <a:r>
              <a:rPr lang="en-US" sz="2800" dirty="0" err="1"/>
              <a:t>Semesterticket</a:t>
            </a:r>
            <a:r>
              <a:rPr lang="en-US" sz="2800" dirty="0"/>
              <a:t> from HVV (Hamburger </a:t>
            </a:r>
            <a:r>
              <a:rPr lang="en-US" sz="2800" dirty="0" err="1"/>
              <a:t>Verkehrsverbund</a:t>
            </a:r>
            <a:r>
              <a:rPr lang="en-US" sz="2800" dirty="0"/>
              <a:t>) on your smartphone:</a:t>
            </a:r>
          </a:p>
          <a:p>
            <a:pPr marL="457200" indent="-457200">
              <a:buFont typeface="Arial" panose="020B0604020202020204" pitchFamily="34" charset="0"/>
              <a:buChar char="•"/>
            </a:pPr>
            <a:r>
              <a:rPr lang="en-US" sz="2800" dirty="0"/>
              <a:t>You can access the ticket portal via the </a:t>
            </a:r>
            <a:r>
              <a:rPr lang="en-US" sz="2800" u="sng" dirty="0">
                <a:hlinkClick r:id="rId3"/>
              </a:rPr>
              <a:t>Universität Hamburg website.</a:t>
            </a:r>
            <a:endParaRPr lang="en-US" sz="2800" dirty="0"/>
          </a:p>
          <a:p>
            <a:pPr marL="457200" indent="-457200">
              <a:buFont typeface="Arial" panose="020B0604020202020204" pitchFamily="34" charset="0"/>
              <a:buChar char="•"/>
            </a:pPr>
            <a:r>
              <a:rPr lang="en-US" sz="2800" dirty="0"/>
              <a:t>Click "Login" on the ticket portal and log in with your new Universität Hamburg</a:t>
            </a:r>
            <a:r>
              <a:rPr lang="en-US" sz="2800" u="sng" dirty="0">
                <a:hlinkClick r:id="rId4"/>
              </a:rPr>
              <a:t> user ID.</a:t>
            </a:r>
            <a:endParaRPr lang="en-US" sz="2800" dirty="0"/>
          </a:p>
          <a:p>
            <a:pPr marL="457200" indent="-457200">
              <a:buFont typeface="Arial" panose="020B0604020202020204" pitchFamily="34" charset="0"/>
              <a:buChar char="•"/>
            </a:pPr>
            <a:r>
              <a:rPr lang="en-US" sz="2800" dirty="0"/>
              <a:t>Clicking on the ticket will take you to the control view. There, you can also move your ticket to your smartphone wallet app. You should have "automatic updates" enabled here, so your ticket is up to date in case of a check.</a:t>
            </a:r>
          </a:p>
          <a:p>
            <a:pPr marL="457200" indent="-457200">
              <a:buFont typeface="Arial" panose="020B0604020202020204" pitchFamily="34" charset="0"/>
              <a:buChar char="•"/>
            </a:pPr>
            <a:r>
              <a:rPr lang="en-US" sz="2800" dirty="0"/>
              <a:t>If only the provisional ticket is displayed, it means that your </a:t>
            </a:r>
            <a:r>
              <a:rPr lang="en-US" sz="2800" u="sng" dirty="0">
                <a:hlinkClick r:id="rId5"/>
              </a:rPr>
              <a:t>health insurance report</a:t>
            </a:r>
            <a:r>
              <a:rPr lang="en-US" sz="2800" dirty="0"/>
              <a:t> and/or the </a:t>
            </a:r>
            <a:r>
              <a:rPr lang="en-US" sz="2800" u="sng" dirty="0">
                <a:hlinkClick r:id="rId6"/>
              </a:rPr>
              <a:t>semester contribution</a:t>
            </a:r>
            <a:r>
              <a:rPr lang="en-US" sz="2800" dirty="0"/>
              <a:t> is still missing.</a:t>
            </a:r>
          </a:p>
          <a:p>
            <a:pPr marL="457200" indent="-457200">
              <a:buFont typeface="Arial" panose="020B0604020202020204" pitchFamily="34" charset="0"/>
              <a:buChar char="•"/>
            </a:pPr>
            <a:endParaRPr lang="de-DE" dirty="0"/>
          </a:p>
        </p:txBody>
      </p:sp>
      <p:sp>
        <p:nvSpPr>
          <p:cNvPr id="5" name="Datumsplatzhalter 4">
            <a:extLst>
              <a:ext uri="{FF2B5EF4-FFF2-40B4-BE49-F238E27FC236}">
                <a16:creationId xmlns:a16="http://schemas.microsoft.com/office/drawing/2014/main" id="{60DA0D56-A9B7-6507-70F8-FA13D41A9F27}"/>
              </a:ext>
            </a:extLst>
          </p:cNvPr>
          <p:cNvSpPr>
            <a:spLocks noGrp="1"/>
          </p:cNvSpPr>
          <p:nvPr>
            <p:ph type="dt" sz="half" idx="16"/>
          </p:nvPr>
        </p:nvSpPr>
        <p:spPr/>
        <p:txBody>
          <a:bodyPr/>
          <a:lstStyle/>
          <a:p>
            <a:pPr defTabSz="609585"/>
            <a:fld id="{4E48F498-26A2-4834-9F9E-D593DCBFDF1D}" type="datetime1">
              <a:rPr lang="de-DE" smtClean="0">
                <a:solidFill>
                  <a:srgbClr val="3B515B"/>
                </a:solidFill>
              </a:rPr>
              <a:t>27.08.2025</a:t>
            </a:fld>
            <a:endParaRPr lang="de-DE" dirty="0">
              <a:solidFill>
                <a:srgbClr val="3B515B"/>
              </a:solidFill>
            </a:endParaRPr>
          </a:p>
        </p:txBody>
      </p:sp>
      <p:sp>
        <p:nvSpPr>
          <p:cNvPr id="6" name="Fußzeilenplatzhalter 5">
            <a:extLst>
              <a:ext uri="{FF2B5EF4-FFF2-40B4-BE49-F238E27FC236}">
                <a16:creationId xmlns:a16="http://schemas.microsoft.com/office/drawing/2014/main" id="{FD27BF9E-39CE-2499-F466-B8897C7C6FDB}"/>
              </a:ext>
            </a:extLst>
          </p:cNvPr>
          <p:cNvSpPr>
            <a:spLocks noGrp="1"/>
          </p:cNvSpPr>
          <p:nvPr>
            <p:ph type="ftr" sz="quarter" idx="17"/>
          </p:nvPr>
        </p:nvSpPr>
        <p:spPr>
          <a:xfrm>
            <a:off x="3397424" y="6368161"/>
            <a:ext cx="5397149" cy="365125"/>
          </a:xfrm>
        </p:spPr>
        <p:txBody>
          <a:bodyPr/>
          <a:lstStyle/>
          <a:p>
            <a:pPr defTabSz="609585"/>
            <a:r>
              <a:rPr lang="de-DE" dirty="0">
                <a:solidFill>
                  <a:srgbClr val="3B515B"/>
                </a:solidFill>
              </a:rPr>
              <a:t>PIASTA Welcome Week | </a:t>
            </a:r>
            <a:r>
              <a:rPr lang="de-DE" dirty="0" err="1">
                <a:solidFill>
                  <a:srgbClr val="3B515B"/>
                </a:solidFill>
              </a:rPr>
              <a:t>To</a:t>
            </a:r>
            <a:r>
              <a:rPr lang="de-DE" dirty="0">
                <a:solidFill>
                  <a:srgbClr val="3B515B"/>
                </a:solidFill>
              </a:rPr>
              <a:t>-Dos für neue Studierende</a:t>
            </a:r>
          </a:p>
        </p:txBody>
      </p:sp>
      <p:sp>
        <p:nvSpPr>
          <p:cNvPr id="7" name="Foliennummernplatzhalter 6">
            <a:extLst>
              <a:ext uri="{FF2B5EF4-FFF2-40B4-BE49-F238E27FC236}">
                <a16:creationId xmlns:a16="http://schemas.microsoft.com/office/drawing/2014/main" id="{A1C31F68-F64D-6238-0F89-7EB19C902E17}"/>
              </a:ext>
            </a:extLst>
          </p:cNvPr>
          <p:cNvSpPr>
            <a:spLocks noGrp="1"/>
          </p:cNvSpPr>
          <p:nvPr>
            <p:ph type="sldNum" sz="quarter" idx="18"/>
          </p:nvPr>
        </p:nvSpPr>
        <p:spPr/>
        <p:txBody>
          <a:bodyPr/>
          <a:lstStyle/>
          <a:p>
            <a:pPr defTabSz="609585"/>
            <a:fld id="{3E01A2B2-10AD-754B-9B4C-E5B6FED423D0}" type="slidenum">
              <a:rPr lang="de-DE" smtClean="0">
                <a:solidFill>
                  <a:srgbClr val="3B515B"/>
                </a:solidFill>
              </a:rPr>
              <a:pPr defTabSz="609585"/>
              <a:t>32</a:t>
            </a:fld>
            <a:endParaRPr lang="de-DE">
              <a:solidFill>
                <a:srgbClr val="3B515B"/>
              </a:solidFill>
            </a:endParaRPr>
          </a:p>
        </p:txBody>
      </p:sp>
      <p:pic>
        <p:nvPicPr>
          <p:cNvPr id="9" name="Grafik 8" descr="Ein Bild, das Zug, Transport, öffentliche Verkehrsmittel, Gebäude enthält.&#10;&#10;Automatisch generierte Beschreibung">
            <a:extLst>
              <a:ext uri="{FF2B5EF4-FFF2-40B4-BE49-F238E27FC236}">
                <a16:creationId xmlns:a16="http://schemas.microsoft.com/office/drawing/2014/main" id="{A3EAC34E-49F8-FD50-8A91-798A07B89B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52761" y="1713089"/>
            <a:ext cx="3596599" cy="23977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Rechteck 9">
            <a:extLst>
              <a:ext uri="{FF2B5EF4-FFF2-40B4-BE49-F238E27FC236}">
                <a16:creationId xmlns:a16="http://schemas.microsoft.com/office/drawing/2014/main" id="{FC1E3D60-2FA4-042B-B0E7-CD296B23C378}"/>
              </a:ext>
            </a:extLst>
          </p:cNvPr>
          <p:cNvSpPr/>
          <p:nvPr/>
        </p:nvSpPr>
        <p:spPr>
          <a:xfrm>
            <a:off x="10151060" y="4110822"/>
            <a:ext cx="1555234" cy="246221"/>
          </a:xfrm>
          <a:prstGeom prst="rect">
            <a:avLst/>
          </a:prstGeom>
        </p:spPr>
        <p:txBody>
          <a:bodyPr wrap="none">
            <a:spAutoFit/>
          </a:bodyPr>
          <a:lstStyle/>
          <a:p>
            <a:r>
              <a:rPr lang="de-DE" sz="1000" dirty="0">
                <a:latin typeface="TheSans UHH" panose="020B0502050302020203" pitchFamily="34" charset="0"/>
              </a:rPr>
              <a:t>Copyright: UHH/</a:t>
            </a:r>
            <a:r>
              <a:rPr lang="de-DE" sz="1000" dirty="0" err="1">
                <a:latin typeface="TheSans UHH" panose="020B0502050302020203" pitchFamily="34" charset="0"/>
              </a:rPr>
              <a:t>Esfandiari</a:t>
            </a:r>
            <a:endParaRPr lang="de-DE" sz="1000" dirty="0">
              <a:latin typeface="TheSans UHH" panose="020B0502050302020203" pitchFamily="34" charset="0"/>
            </a:endParaRPr>
          </a:p>
        </p:txBody>
      </p:sp>
    </p:spTree>
    <p:extLst>
      <p:ext uri="{BB962C8B-B14F-4D97-AF65-F5344CB8AC3E}">
        <p14:creationId xmlns:p14="http://schemas.microsoft.com/office/powerpoint/2010/main" val="4122730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6358" y="1604797"/>
            <a:ext cx="11378260" cy="671843"/>
          </a:xfrm>
        </p:spPr>
        <p:txBody>
          <a:bodyPr anchor="ctr"/>
          <a:lstStyle/>
          <a:p>
            <a:r>
              <a:rPr lang="en-US"/>
              <a:t>        IDs and supporting documents on hand!</a:t>
            </a:r>
          </a:p>
        </p:txBody>
      </p:sp>
      <p:sp>
        <p:nvSpPr>
          <p:cNvPr id="3" name="Textplatzhalter 2"/>
          <p:cNvSpPr>
            <a:spLocks noGrp="1"/>
          </p:cNvSpPr>
          <p:nvPr>
            <p:ph type="body" sz="quarter" idx="16"/>
          </p:nvPr>
        </p:nvSpPr>
        <p:spPr>
          <a:xfrm>
            <a:off x="431799" y="2372883"/>
            <a:ext cx="5664201" cy="3839535"/>
          </a:xfrm>
          <a:solidFill>
            <a:srgbClr val="3B515B">
              <a:alpha val="20000"/>
            </a:srgbClr>
          </a:solidFill>
        </p:spPr>
        <p:txBody>
          <a:bodyPr/>
          <a:lstStyle/>
          <a:p>
            <a:r>
              <a:rPr lang="en-US" sz="1800" dirty="0"/>
              <a:t>You will receive a </a:t>
            </a:r>
            <a:r>
              <a:rPr lang="en-US" sz="1800" b="1" dirty="0" err="1"/>
              <a:t>uni</a:t>
            </a:r>
            <a:r>
              <a:rPr lang="en-US" sz="1800" dirty="0"/>
              <a:t> </a:t>
            </a:r>
            <a:r>
              <a:rPr lang="en-US" sz="1800" b="1" dirty="0"/>
              <a:t>username</a:t>
            </a:r>
            <a:r>
              <a:rPr lang="en-US" sz="1800" dirty="0"/>
              <a:t> and a one-time password by post or email. </a:t>
            </a:r>
          </a:p>
          <a:p>
            <a:r>
              <a:rPr lang="en-US" sz="1800" dirty="0"/>
              <a:t>Set a new password! (Tip: Enter your phone number as well.)</a:t>
            </a:r>
          </a:p>
          <a:p>
            <a:r>
              <a:rPr lang="en-US" sz="1800" dirty="0"/>
              <a:t>Change your password at </a:t>
            </a:r>
            <a:r>
              <a:rPr lang="en-US" sz="1800" dirty="0">
                <a:hlinkClick r:id="rId3"/>
              </a:rPr>
              <a:t>www.bv.uni-hamburg.de.</a:t>
            </a:r>
            <a:r>
              <a:rPr lang="en-US" sz="1800" dirty="0"/>
              <a:t> </a:t>
            </a:r>
          </a:p>
          <a:p>
            <a:r>
              <a:rPr lang="en-US" sz="1800" dirty="0"/>
              <a:t>Don’t worry— your </a:t>
            </a:r>
            <a:r>
              <a:rPr lang="en-US" sz="1800" dirty="0" err="1"/>
              <a:t>uni</a:t>
            </a:r>
            <a:r>
              <a:rPr lang="en-US" sz="1800" dirty="0"/>
              <a:t> and </a:t>
            </a:r>
            <a:r>
              <a:rPr lang="en-US" sz="1800" dirty="0" err="1"/>
              <a:t>STiNE</a:t>
            </a:r>
            <a:r>
              <a:rPr lang="en-US" sz="1800" dirty="0"/>
              <a:t> usernames are the same.</a:t>
            </a:r>
          </a:p>
          <a:p>
            <a:r>
              <a:rPr lang="en-US" sz="1800" dirty="0"/>
              <a:t>You will need your </a:t>
            </a:r>
            <a:r>
              <a:rPr lang="en-US" sz="1800" dirty="0" err="1"/>
              <a:t>uni</a:t>
            </a:r>
            <a:r>
              <a:rPr lang="en-US" sz="1800" dirty="0"/>
              <a:t> username to access </a:t>
            </a:r>
            <a:r>
              <a:rPr lang="en-US" sz="1800" dirty="0" err="1"/>
              <a:t>STiNE</a:t>
            </a:r>
            <a:r>
              <a:rPr lang="en-US" sz="1800" dirty="0"/>
              <a:t> and all IT services provided by the Regional Computing Center (RRZ).</a:t>
            </a:r>
          </a:p>
        </p:txBody>
      </p:sp>
      <p:sp>
        <p:nvSpPr>
          <p:cNvPr id="4" name="Datumsplatzhalter 3"/>
          <p:cNvSpPr>
            <a:spLocks noGrp="1"/>
          </p:cNvSpPr>
          <p:nvPr>
            <p:ph type="dt" sz="half" idx="17"/>
          </p:nvPr>
        </p:nvSpPr>
        <p:spPr/>
        <p:txBody>
          <a:bodyPr/>
          <a:lstStyle/>
          <a:p>
            <a:pPr defTabSz="609585"/>
            <a:fld id="{B0CDBEF5-B01B-4616-8D03-BE3D1CBBBC43}"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7" name="Textfeld 8">
            <a:extLst>
              <a:ext uri="{FF2B5EF4-FFF2-40B4-BE49-F238E27FC236}">
                <a16:creationId xmlns:a16="http://schemas.microsoft.com/office/drawing/2014/main" id="{AC37A959-FD69-430C-B6CD-6380FB7B5460}"/>
              </a:ext>
            </a:extLst>
          </p:cNvPr>
          <p:cNvSpPr txBox="1"/>
          <p:nvPr/>
        </p:nvSpPr>
        <p:spPr>
          <a:xfrm>
            <a:off x="6437294" y="2836844"/>
            <a:ext cx="5322907" cy="2031325"/>
          </a:xfrm>
          <a:prstGeom prst="rect">
            <a:avLst/>
          </a:prstGeom>
          <a:solidFill>
            <a:srgbClr val="F07F8C"/>
          </a:solidFill>
        </p:spPr>
        <p:txBody>
          <a:bodyPr wrap="square" rtlCol="0">
            <a:spAutoFit/>
          </a:bodyPr>
          <a:lstStyle/>
          <a:p>
            <a:r>
              <a:rPr lang="en-US" dirty="0">
                <a:solidFill>
                  <a:schemeClr val="bg1"/>
                </a:solidFill>
              </a:rPr>
              <a:t>The semester documents consist of:</a:t>
            </a:r>
          </a:p>
          <a:p>
            <a:pPr marL="285750" indent="-285750">
              <a:buFont typeface="Arial" panose="020B0604020202020204" pitchFamily="34" charset="0"/>
              <a:buChar char="•"/>
            </a:pPr>
            <a:r>
              <a:rPr lang="en-US" dirty="0">
                <a:solidFill>
                  <a:schemeClr val="bg1"/>
                </a:solidFill>
              </a:rPr>
              <a:t>Enrollment certificate (in the </a:t>
            </a:r>
            <a:r>
              <a:rPr lang="en-US" dirty="0" err="1">
                <a:solidFill>
                  <a:schemeClr val="bg1"/>
                </a:solidFill>
              </a:rPr>
              <a:t>STiNE</a:t>
            </a:r>
            <a:r>
              <a:rPr lang="en-US" dirty="0">
                <a:solidFill>
                  <a:schemeClr val="bg1"/>
                </a:solidFill>
              </a:rPr>
              <a:t> account under "Documents")</a:t>
            </a:r>
          </a:p>
          <a:p>
            <a:pPr marL="285750" indent="-285750">
              <a:buFont typeface="Arial" panose="020B0604020202020204" pitchFamily="34" charset="0"/>
              <a:buChar char="•"/>
            </a:pPr>
            <a:r>
              <a:rPr lang="en-US" dirty="0">
                <a:solidFill>
                  <a:schemeClr val="bg1"/>
                </a:solidFill>
              </a:rPr>
              <a:t>TAN list, which you'll need later for course registration (sent by email)</a:t>
            </a:r>
          </a:p>
          <a:p>
            <a:pPr marL="285750" indent="-285750">
              <a:buFont typeface="Arial" panose="020B0604020202020204" pitchFamily="34" charset="0"/>
              <a:buChar char="•"/>
            </a:pPr>
            <a:r>
              <a:rPr lang="en-US" dirty="0">
                <a:solidFill>
                  <a:schemeClr val="bg1"/>
                </a:solidFill>
              </a:rPr>
              <a:t>Deutschland-</a:t>
            </a:r>
            <a:r>
              <a:rPr lang="en-US" dirty="0" err="1">
                <a:solidFill>
                  <a:schemeClr val="bg1"/>
                </a:solidFill>
              </a:rPr>
              <a:t>Semesterticket</a:t>
            </a:r>
            <a:r>
              <a:rPr lang="en-US" dirty="0">
                <a:solidFill>
                  <a:schemeClr val="bg1"/>
                </a:solidFill>
              </a:rPr>
              <a:t> (digital, downloadable from the ticket portal)</a:t>
            </a:r>
          </a:p>
        </p:txBody>
      </p:sp>
    </p:spTree>
    <p:extLst>
      <p:ext uri="{BB962C8B-B14F-4D97-AF65-F5344CB8AC3E}">
        <p14:creationId xmlns:p14="http://schemas.microsoft.com/office/powerpoint/2010/main" val="69041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a:t>        IDs and supporting documents on hand!</a:t>
            </a:r>
          </a:p>
        </p:txBody>
      </p:sp>
      <p:sp>
        <p:nvSpPr>
          <p:cNvPr id="3" name="Textplatzhalter 2"/>
          <p:cNvSpPr>
            <a:spLocks noGrp="1"/>
          </p:cNvSpPr>
          <p:nvPr>
            <p:ph type="body" sz="quarter" idx="16"/>
          </p:nvPr>
        </p:nvSpPr>
        <p:spPr>
          <a:xfrm>
            <a:off x="265446" y="3034207"/>
            <a:ext cx="5664201" cy="2309953"/>
          </a:xfrm>
          <a:solidFill>
            <a:srgbClr val="3B515B">
              <a:alpha val="20000"/>
            </a:srgbClr>
          </a:solidFill>
        </p:spPr>
        <p:txBody>
          <a:bodyPr/>
          <a:lstStyle/>
          <a:p>
            <a:r>
              <a:rPr lang="en-US" sz="2000" b="1" dirty="0"/>
              <a:t>Login</a:t>
            </a:r>
            <a:r>
              <a:rPr lang="en-US" sz="2000" dirty="0"/>
              <a:t>: </a:t>
            </a:r>
            <a:r>
              <a:rPr lang="en-US" sz="2000" dirty="0">
                <a:hlinkClick r:id="rId3">
                  <a:extLst>
                    <a:ext uri="{A12FA001-AC4F-418D-AE19-62706E023703}">
                      <ahyp:hlinkClr xmlns:ahyp="http://schemas.microsoft.com/office/drawing/2018/hyperlinkcolor" val="tx"/>
                    </a:ext>
                  </a:extLst>
                </a:hlinkClick>
              </a:rPr>
              <a:t>https://surfmail.rrz.uni-hamburg.de</a:t>
            </a:r>
          </a:p>
          <a:p>
            <a:r>
              <a:rPr lang="en-US" sz="2000" dirty="0"/>
              <a:t>You will receive an email address for your </a:t>
            </a:r>
            <a:r>
              <a:rPr lang="en-US" sz="2000" b="1" dirty="0"/>
              <a:t>University email account</a:t>
            </a:r>
            <a:r>
              <a:rPr lang="en-US" sz="2000" dirty="0"/>
              <a:t>:</a:t>
            </a:r>
            <a:endParaRPr lang="de-DE" sz="2000" dirty="0"/>
          </a:p>
          <a:p>
            <a:pPr lvl="1"/>
            <a:r>
              <a:rPr lang="en-US" sz="2000" dirty="0">
                <a:hlinkClick r:id="rId4">
                  <a:extLst>
                    <a:ext uri="{A12FA001-AC4F-418D-AE19-62706E023703}">
                      <ahyp:hlinkClr xmlns:ahyp="http://schemas.microsoft.com/office/drawing/2018/hyperlinkcolor" val="tx"/>
                    </a:ext>
                  </a:extLst>
                </a:hlinkClick>
              </a:rPr>
              <a:t>firstname.lastname@studium.uni-hamburg</a:t>
            </a:r>
            <a:r>
              <a:rPr lang="en-US" sz="2000" dirty="0"/>
              <a:t>.de</a:t>
            </a:r>
          </a:p>
          <a:p>
            <a:pPr marL="239994" lvl="1" indent="0">
              <a:buNone/>
            </a:pPr>
            <a:endParaRPr lang="de-DE" sz="2000" dirty="0"/>
          </a:p>
        </p:txBody>
      </p:sp>
      <p:sp>
        <p:nvSpPr>
          <p:cNvPr id="4" name="Datumsplatzhalter 3"/>
          <p:cNvSpPr>
            <a:spLocks noGrp="1"/>
          </p:cNvSpPr>
          <p:nvPr>
            <p:ph type="dt" sz="half" idx="17"/>
          </p:nvPr>
        </p:nvSpPr>
        <p:spPr/>
        <p:txBody>
          <a:bodyPr/>
          <a:lstStyle/>
          <a:p>
            <a:pPr defTabSz="609585"/>
            <a:fld id="{C36D4234-EA73-4539-95C9-3C695616E8E2}" type="datetime1">
              <a:rPr lang="de-DE" smtClean="0">
                <a:solidFill>
                  <a:srgbClr val="3B515B"/>
                </a:solidFill>
              </a:rPr>
              <a:t>27.08.2025</a:t>
            </a:fld>
            <a:endParaRPr lang="en-US">
              <a:solidFill>
                <a:srgbClr val="3B515B"/>
              </a:solidFill>
            </a:endParaRPr>
          </a:p>
        </p:txBody>
      </p:sp>
      <p:pic>
        <p:nvPicPr>
          <p:cNvPr id="8" name="Grafik 7" descr="Häkchen – Wikisłownik, wolny słownik wielojęzyczn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pic>
        <p:nvPicPr>
          <p:cNvPr id="9" name="Grafik 8">
            <a:extLst>
              <a:ext uri="{FF2B5EF4-FFF2-40B4-BE49-F238E27FC236}">
                <a16:creationId xmlns:a16="http://schemas.microsoft.com/office/drawing/2014/main" id="{98206137-5F49-4A6A-BAE5-65DFF85DE0EB}"/>
              </a:ext>
            </a:extLst>
          </p:cNvPr>
          <p:cNvPicPr>
            <a:picLocks noChangeAspect="1"/>
          </p:cNvPicPr>
          <p:nvPr/>
        </p:nvPicPr>
        <p:blipFill>
          <a:blip r:embed="rId6"/>
          <a:stretch>
            <a:fillRect/>
          </a:stretch>
        </p:blipFill>
        <p:spPr>
          <a:xfrm>
            <a:off x="6096000" y="2372883"/>
            <a:ext cx="5830554" cy="2971277"/>
          </a:xfrm>
          <a:prstGeom prst="rect">
            <a:avLst/>
          </a:prstGeom>
        </p:spPr>
      </p:pic>
    </p:spTree>
    <p:extLst>
      <p:ext uri="{BB962C8B-B14F-4D97-AF65-F5344CB8AC3E}">
        <p14:creationId xmlns:p14="http://schemas.microsoft.com/office/powerpoint/2010/main" val="4022811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0521B0-1D13-4C90-853C-CB3DA09B9C73}"/>
              </a:ext>
            </a:extLst>
          </p:cNvPr>
          <p:cNvSpPr>
            <a:spLocks noGrp="1"/>
          </p:cNvSpPr>
          <p:nvPr>
            <p:ph type="title"/>
          </p:nvPr>
        </p:nvSpPr>
        <p:spPr>
          <a:xfrm>
            <a:off x="521170" y="432768"/>
            <a:ext cx="11378260" cy="671843"/>
          </a:xfrm>
        </p:spPr>
        <p:txBody>
          <a:bodyPr/>
          <a:lstStyle/>
          <a:p>
            <a:pPr algn="ctr"/>
            <a:r>
              <a:rPr lang="en-US" dirty="0"/>
              <a:t>Communication</a:t>
            </a:r>
          </a:p>
        </p:txBody>
      </p:sp>
      <p:sp>
        <p:nvSpPr>
          <p:cNvPr id="3" name="Textplatzhalter 2">
            <a:extLst>
              <a:ext uri="{FF2B5EF4-FFF2-40B4-BE49-F238E27FC236}">
                <a16:creationId xmlns:a16="http://schemas.microsoft.com/office/drawing/2014/main" id="{6655E83A-7C03-497B-9BE4-E1E5DC81DF3B}"/>
              </a:ext>
            </a:extLst>
          </p:cNvPr>
          <p:cNvSpPr>
            <a:spLocks noGrp="1"/>
          </p:cNvSpPr>
          <p:nvPr>
            <p:ph type="body" sz="quarter" idx="16"/>
          </p:nvPr>
        </p:nvSpPr>
        <p:spPr>
          <a:xfrm>
            <a:off x="278838" y="2319482"/>
            <a:ext cx="5563200" cy="3649611"/>
          </a:xfrm>
        </p:spPr>
        <p:txBody>
          <a:bodyPr/>
          <a:lstStyle/>
          <a:p>
            <a:pPr marL="457200" indent="-457200">
              <a:buFont typeface="Arial" panose="020B0604020202020204" pitchFamily="34" charset="0"/>
              <a:buChar char="•"/>
            </a:pPr>
            <a:r>
              <a:rPr lang="en-US" sz="2000" dirty="0"/>
              <a:t>Not an email system—an internal news portal run by the University</a:t>
            </a:r>
          </a:p>
          <a:p>
            <a:pPr marL="457200" indent="-457200">
              <a:buFont typeface="Arial" panose="020B0604020202020204" pitchFamily="34" charset="0"/>
              <a:buChar char="•"/>
            </a:pPr>
            <a:r>
              <a:rPr lang="en-US" sz="2000" dirty="0"/>
              <a:t>Linking to </a:t>
            </a:r>
            <a:r>
              <a:rPr lang="en-US" sz="2000" dirty="0" err="1"/>
              <a:t>Surfmail</a:t>
            </a:r>
            <a:r>
              <a:rPr lang="en-US" sz="2000" dirty="0"/>
              <a:t>: </a:t>
            </a:r>
            <a:r>
              <a:rPr lang="en-US" sz="2000" dirty="0" err="1"/>
              <a:t>STiNE</a:t>
            </a:r>
            <a:r>
              <a:rPr lang="en-US" sz="2000" dirty="0"/>
              <a:t> portal </a:t>
            </a:r>
            <a:r>
              <a:rPr lang="en-US" sz="2000" dirty="0">
                <a:sym typeface="Wingdings" panose="05000000000000000000" pitchFamily="2" charset="2"/>
              </a:rPr>
              <a:t></a:t>
            </a:r>
            <a:r>
              <a:rPr lang="en-US" sz="2000" dirty="0"/>
              <a:t> Account </a:t>
            </a:r>
            <a:r>
              <a:rPr lang="en-US" sz="2000" dirty="0">
                <a:sym typeface="Wingdings" panose="05000000000000000000" pitchFamily="2" charset="2"/>
              </a:rPr>
              <a:t></a:t>
            </a:r>
            <a:r>
              <a:rPr lang="en-US" sz="2000" dirty="0"/>
              <a:t> Forward messages to </a:t>
            </a:r>
            <a:r>
              <a:rPr lang="en-US" sz="2000" dirty="0" err="1"/>
              <a:t>uni</a:t>
            </a:r>
            <a:r>
              <a:rPr lang="en-US" sz="2000" dirty="0"/>
              <a:t>-mail-account </a:t>
            </a:r>
            <a:r>
              <a:rPr lang="en-US" sz="2000" dirty="0">
                <a:sym typeface="Wingdings" panose="05000000000000000000" pitchFamily="2" charset="2"/>
              </a:rPr>
              <a:t></a:t>
            </a:r>
            <a:r>
              <a:rPr lang="en-US" sz="2000" dirty="0"/>
              <a:t> Change</a:t>
            </a:r>
          </a:p>
          <a:p>
            <a:r>
              <a:rPr lang="en-US" dirty="0"/>
              <a:t>		</a:t>
            </a:r>
          </a:p>
        </p:txBody>
      </p:sp>
      <p:sp>
        <p:nvSpPr>
          <p:cNvPr id="4" name="Textplatzhalter 3">
            <a:extLst>
              <a:ext uri="{FF2B5EF4-FFF2-40B4-BE49-F238E27FC236}">
                <a16:creationId xmlns:a16="http://schemas.microsoft.com/office/drawing/2014/main" id="{89CF5233-2B29-4D8B-95D9-5B268D37DE6E}"/>
              </a:ext>
            </a:extLst>
          </p:cNvPr>
          <p:cNvSpPr>
            <a:spLocks noGrp="1"/>
          </p:cNvSpPr>
          <p:nvPr>
            <p:ph type="body" sz="quarter" idx="17"/>
          </p:nvPr>
        </p:nvSpPr>
        <p:spPr>
          <a:xfrm>
            <a:off x="6096000" y="2313597"/>
            <a:ext cx="5916930" cy="3766741"/>
          </a:xfrm>
        </p:spPr>
        <p:txBody>
          <a:bodyPr/>
          <a:lstStyle/>
          <a:p>
            <a:r>
              <a:rPr lang="en-US" sz="2000" dirty="0"/>
              <a:t>All students have their own University email address</a:t>
            </a:r>
          </a:p>
          <a:p>
            <a:pPr lvl="1"/>
            <a:r>
              <a:rPr lang="en-US" sz="2000" dirty="0">
                <a:hlinkClick r:id="rId3"/>
              </a:rPr>
              <a:t>Instructional video to set up your student email address (DE/EN)</a:t>
            </a:r>
          </a:p>
          <a:p>
            <a:r>
              <a:rPr lang="en-US" sz="2000" b="1" dirty="0"/>
              <a:t>Important! </a:t>
            </a:r>
            <a:r>
              <a:rPr lang="en-US" sz="2000" dirty="0"/>
              <a:t>When communicating with teaching staff, academic advisors, classmates, and any other university staff, </a:t>
            </a:r>
            <a:r>
              <a:rPr lang="en-US" sz="2000" b="1" i="1" u="sng" dirty="0"/>
              <a:t>you should always send mails using your uni-hamburg.de email address. </a:t>
            </a:r>
            <a:r>
              <a:rPr lang="en-US" sz="2000" dirty="0"/>
              <a:t>This is to ensure </a:t>
            </a:r>
            <a:r>
              <a:rPr lang="en-US" sz="2000"/>
              <a:t>you are </a:t>
            </a:r>
            <a:r>
              <a:rPr lang="en-US" sz="2000" dirty="0"/>
              <a:t>who you say you are.</a:t>
            </a:r>
            <a:endParaRPr lang="en-US" sz="2000" b="1" i="1" u="sng" dirty="0"/>
          </a:p>
          <a:p>
            <a:r>
              <a:rPr lang="en-US" sz="2000" dirty="0"/>
              <a:t>Linking to your private email address: </a:t>
            </a:r>
          </a:p>
          <a:p>
            <a:pPr lvl="1"/>
            <a:r>
              <a:rPr lang="en-US" sz="2000" dirty="0" err="1"/>
              <a:t>Surfmail</a:t>
            </a:r>
            <a:r>
              <a:rPr lang="en-US" sz="2000" dirty="0"/>
              <a:t> </a:t>
            </a:r>
            <a:r>
              <a:rPr lang="en-US" sz="2000" dirty="0">
                <a:sym typeface="Wingdings" panose="05000000000000000000" pitchFamily="2" charset="2"/>
              </a:rPr>
              <a:t></a:t>
            </a:r>
            <a:r>
              <a:rPr lang="en-US" sz="2000" dirty="0"/>
              <a:t> Filters</a:t>
            </a:r>
            <a:r>
              <a:rPr lang="en-US" sz="2000" dirty="0">
                <a:sym typeface="Wingdings" panose="05000000000000000000" pitchFamily="2" charset="2"/>
              </a:rPr>
              <a:t></a:t>
            </a:r>
            <a:r>
              <a:rPr lang="en-US" sz="2000" dirty="0"/>
              <a:t> Forward </a:t>
            </a:r>
            <a:r>
              <a:rPr lang="en-US" sz="2000" dirty="0">
                <a:sym typeface="Wingdings" panose="05000000000000000000" pitchFamily="2" charset="2"/>
              </a:rPr>
              <a:t></a:t>
            </a:r>
            <a:r>
              <a:rPr lang="en-US" sz="2000" dirty="0"/>
              <a:t> enter desired email address </a:t>
            </a:r>
            <a:r>
              <a:rPr lang="en-US" sz="2000" dirty="0">
                <a:sym typeface="Wingdings" panose="05000000000000000000" pitchFamily="2" charset="2"/>
              </a:rPr>
              <a:t></a:t>
            </a:r>
            <a:r>
              <a:rPr lang="en-US" sz="2000" dirty="0"/>
              <a:t> Save</a:t>
            </a:r>
          </a:p>
          <a:p>
            <a:pPr marL="239994" lvl="1" indent="0">
              <a:buNone/>
            </a:pPr>
            <a:endParaRPr lang="en-US" sz="2000" dirty="0"/>
          </a:p>
        </p:txBody>
      </p:sp>
      <p:sp>
        <p:nvSpPr>
          <p:cNvPr id="5" name="Datumsplatzhalter 4">
            <a:extLst>
              <a:ext uri="{FF2B5EF4-FFF2-40B4-BE49-F238E27FC236}">
                <a16:creationId xmlns:a16="http://schemas.microsoft.com/office/drawing/2014/main" id="{3BA978F8-4740-4928-BE5B-41D348D34F79}"/>
              </a:ext>
            </a:extLst>
          </p:cNvPr>
          <p:cNvSpPr>
            <a:spLocks noGrp="1"/>
          </p:cNvSpPr>
          <p:nvPr>
            <p:ph type="dt" sz="half" idx="18"/>
          </p:nvPr>
        </p:nvSpPr>
        <p:spPr/>
        <p:txBody>
          <a:bodyPr/>
          <a:lstStyle/>
          <a:p>
            <a:pPr lvl="0" defTabSz="609585"/>
            <a:r>
              <a:rPr lang="en-US"/>
              <a:t>20 March 2023</a:t>
            </a:r>
          </a:p>
        </p:txBody>
      </p:sp>
      <p:sp>
        <p:nvSpPr>
          <p:cNvPr id="7" name="Foliennummernplatzhalter 6">
            <a:extLst>
              <a:ext uri="{FF2B5EF4-FFF2-40B4-BE49-F238E27FC236}">
                <a16:creationId xmlns:a16="http://schemas.microsoft.com/office/drawing/2014/main" id="{C52E47E0-1024-4724-B7EE-AE237736855E}"/>
              </a:ext>
            </a:extLst>
          </p:cNvPr>
          <p:cNvSpPr>
            <a:spLocks noGrp="1"/>
          </p:cNvSpPr>
          <p:nvPr>
            <p:ph type="sldNum" sz="quarter" idx="2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3E01A2B2-10AD-754B-9B4C-E5B6FED423D0}" type="slidenum">
              <a:rPr kumimoji="0" lang="de-DE" sz="1600" b="0" i="0" u="none" strike="noStrike" kern="1200" cap="none" spc="0" normalizeH="0" baseline="0" noProof="0" smtClean="0">
                <a:ln>
                  <a:noFill/>
                </a:ln>
                <a:solidFill>
                  <a:srgbClr val="3B515B"/>
                </a:solidFill>
                <a:effectLst/>
                <a:uLnTx/>
                <a:uFillTx/>
                <a:latin typeface="TheSans UHH" panose="020B0502050302020203" pitchFamily="34"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35</a:t>
            </a:fld>
            <a:endParaRPr kumimoji="0" lang="de-DE" sz="1600" b="0" i="0" u="none" strike="noStrike" kern="1200" cap="none" spc="0" normalizeH="0" baseline="0" noProof="0">
              <a:ln>
                <a:noFill/>
              </a:ln>
              <a:solidFill>
                <a:srgbClr val="3B515B"/>
              </a:solidFill>
              <a:effectLst/>
              <a:uLnTx/>
              <a:uFillTx/>
              <a:latin typeface="TheSans UHH" panose="020B0502050302020203" pitchFamily="34" charset="0"/>
              <a:ea typeface="+mn-ea"/>
              <a:cs typeface="+mn-cs"/>
            </a:endParaRPr>
          </a:p>
        </p:txBody>
      </p:sp>
      <p:pic>
        <p:nvPicPr>
          <p:cNvPr id="11" name="Grafik 10">
            <a:extLst>
              <a:ext uri="{FF2B5EF4-FFF2-40B4-BE49-F238E27FC236}">
                <a16:creationId xmlns:a16="http://schemas.microsoft.com/office/drawing/2014/main" id="{A7D3C4B1-7134-4F91-984F-3A944546095B}"/>
              </a:ext>
            </a:extLst>
          </p:cNvPr>
          <p:cNvPicPr>
            <a:picLocks noChangeAspect="1"/>
          </p:cNvPicPr>
          <p:nvPr/>
        </p:nvPicPr>
        <p:blipFill rotWithShape="1">
          <a:blip r:embed="rId4"/>
          <a:srcRect t="25332" r="5125" b="9414"/>
          <a:stretch/>
        </p:blipFill>
        <p:spPr>
          <a:xfrm>
            <a:off x="431799" y="4217670"/>
            <a:ext cx="5320147" cy="2066714"/>
          </a:xfrm>
          <a:prstGeom prst="rect">
            <a:avLst/>
          </a:prstGeom>
        </p:spPr>
      </p:pic>
      <p:sp>
        <p:nvSpPr>
          <p:cNvPr id="12" name="Ellipse 11">
            <a:extLst>
              <a:ext uri="{FF2B5EF4-FFF2-40B4-BE49-F238E27FC236}">
                <a16:creationId xmlns:a16="http://schemas.microsoft.com/office/drawing/2014/main" id="{AABDD3E3-84EF-4DEB-B879-83FAFACC4404}"/>
              </a:ext>
            </a:extLst>
          </p:cNvPr>
          <p:cNvSpPr/>
          <p:nvPr/>
        </p:nvSpPr>
        <p:spPr>
          <a:xfrm>
            <a:off x="1198880" y="6080338"/>
            <a:ext cx="1310640" cy="240030"/>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hteck 12">
            <a:extLst>
              <a:ext uri="{FF2B5EF4-FFF2-40B4-BE49-F238E27FC236}">
                <a16:creationId xmlns:a16="http://schemas.microsoft.com/office/drawing/2014/main" id="{4C2BDCBC-1E72-450C-9F67-8B094395F9DB}"/>
              </a:ext>
            </a:extLst>
          </p:cNvPr>
          <p:cNvSpPr/>
          <p:nvPr/>
        </p:nvSpPr>
        <p:spPr>
          <a:xfrm flipV="1">
            <a:off x="2245002" y="5836253"/>
            <a:ext cx="449148" cy="7182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Ellipse 14">
            <a:extLst>
              <a:ext uri="{FF2B5EF4-FFF2-40B4-BE49-F238E27FC236}">
                <a16:creationId xmlns:a16="http://schemas.microsoft.com/office/drawing/2014/main" id="{E829E190-C367-403E-BEC1-DEB3403B350F}"/>
              </a:ext>
            </a:extLst>
          </p:cNvPr>
          <p:cNvSpPr/>
          <p:nvPr/>
        </p:nvSpPr>
        <p:spPr>
          <a:xfrm>
            <a:off x="4956501" y="5516689"/>
            <a:ext cx="449148" cy="366041"/>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6" name="Rechteck 15">
            <a:extLst>
              <a:ext uri="{FF2B5EF4-FFF2-40B4-BE49-F238E27FC236}">
                <a16:creationId xmlns:a16="http://schemas.microsoft.com/office/drawing/2014/main" id="{CFD177A7-8281-4873-9D8D-4638CF18AF92}"/>
              </a:ext>
            </a:extLst>
          </p:cNvPr>
          <p:cNvSpPr/>
          <p:nvPr/>
        </p:nvSpPr>
        <p:spPr>
          <a:xfrm>
            <a:off x="2267575" y="1582979"/>
            <a:ext cx="2018049" cy="662117"/>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cap="none" normalizeH="0" baseline="0" noProof="0">
                <a:ln>
                  <a:noFill/>
                </a:ln>
                <a:solidFill>
                  <a:srgbClr val="FFFFFF"/>
                </a:solidFill>
                <a:effectLst/>
                <a:uLnTx/>
                <a:uFillTx/>
                <a:latin typeface="TheSans UHH" panose="020B0502050302020203" pitchFamily="34" charset="0"/>
                <a:ea typeface="+mn-ea"/>
                <a:cs typeface="+mn-cs"/>
              </a:rPr>
              <a:t>STiNE</a:t>
            </a:r>
          </a:p>
        </p:txBody>
      </p:sp>
      <p:sp>
        <p:nvSpPr>
          <p:cNvPr id="17" name="Rechteck 16">
            <a:extLst>
              <a:ext uri="{FF2B5EF4-FFF2-40B4-BE49-F238E27FC236}">
                <a16:creationId xmlns:a16="http://schemas.microsoft.com/office/drawing/2014/main" id="{8FE0A36A-8C27-4313-845E-F5BF92928596}"/>
              </a:ext>
            </a:extLst>
          </p:cNvPr>
          <p:cNvSpPr/>
          <p:nvPr/>
        </p:nvSpPr>
        <p:spPr>
          <a:xfrm>
            <a:off x="7017096" y="1586446"/>
            <a:ext cx="3605442" cy="655184"/>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cap="none" normalizeH="0" baseline="0" noProof="0" dirty="0">
                <a:ln>
                  <a:noFill/>
                </a:ln>
                <a:solidFill>
                  <a:srgbClr val="FFFFFF"/>
                </a:solidFill>
                <a:effectLst/>
                <a:uLnTx/>
                <a:uFillTx/>
                <a:latin typeface="Calibri"/>
                <a:ea typeface="+mn-ea"/>
                <a:cs typeface="+mn-cs"/>
              </a:rPr>
            </a:br>
            <a:r>
              <a:rPr kumimoji="0" lang="en-US" sz="2800" i="0" u="none" strike="noStrike" cap="none" normalizeH="0" baseline="0" noProof="0" dirty="0" err="1">
                <a:ln>
                  <a:noFill/>
                </a:ln>
                <a:solidFill>
                  <a:srgbClr val="FFFFFF"/>
                </a:solidFill>
                <a:effectLst/>
                <a:uLnTx/>
                <a:uFillTx/>
                <a:latin typeface="Calibri"/>
                <a:ea typeface="+mn-ea"/>
                <a:cs typeface="+mn-cs"/>
              </a:rPr>
              <a:t>Surfmail</a:t>
            </a:r>
            <a:br>
              <a:rPr kumimoji="0" lang="en-US" i="0" u="none" strike="noStrike" cap="none" normalizeH="0" baseline="0" noProof="0" dirty="0">
                <a:ln>
                  <a:noFill/>
                </a:ln>
                <a:solidFill>
                  <a:srgbClr val="FFFFFF"/>
                </a:solidFill>
                <a:effectLst/>
                <a:uLnTx/>
                <a:uFillTx/>
                <a:latin typeface="Calibri"/>
                <a:ea typeface="+mn-ea"/>
                <a:cs typeface="+mn-cs"/>
              </a:rPr>
            </a:br>
            <a:r>
              <a:rPr kumimoji="0" lang="en-US" sz="1600" b="0" i="0" u="none" strike="noStrike" cap="none" normalizeH="0" baseline="0" noProof="0" dirty="0">
                <a:ln>
                  <a:noFill/>
                </a:ln>
                <a:solidFill>
                  <a:srgbClr val="FFFFFF"/>
                </a:solidFill>
                <a:effectLst/>
                <a:uLnTx/>
                <a:uFillTx/>
                <a:latin typeface="Calibri"/>
                <a:ea typeface="+mn-ea"/>
                <a:cs typeface="+mn-cs"/>
              </a:rPr>
              <a:t>(@studium.uni-hamburg.de)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p:txBody>
      </p:sp>
      <p:sp>
        <p:nvSpPr>
          <p:cNvPr id="18" name="Ellipse 17">
            <a:extLst>
              <a:ext uri="{FF2B5EF4-FFF2-40B4-BE49-F238E27FC236}">
                <a16:creationId xmlns:a16="http://schemas.microsoft.com/office/drawing/2014/main" id="{68778C34-C702-4871-9236-E37604D6A386}"/>
              </a:ext>
            </a:extLst>
          </p:cNvPr>
          <p:cNvSpPr/>
          <p:nvPr/>
        </p:nvSpPr>
        <p:spPr>
          <a:xfrm>
            <a:off x="9235440" y="128601"/>
            <a:ext cx="2777490" cy="100503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noProof="0" dirty="0">
                <a:ln>
                  <a:noFill/>
                </a:ln>
                <a:solidFill>
                  <a:srgbClr val="FFFFFF"/>
                </a:solidFill>
                <a:effectLst/>
                <a:uLnTx/>
                <a:uFillTx/>
                <a:latin typeface="TheSans UHH" panose="020B0502050302020203" pitchFamily="34" charset="0"/>
                <a:ea typeface="+mn-ea"/>
                <a:cs typeface="+mn-cs"/>
                <a:hlinkClick r:id="rId5"/>
              </a:rPr>
              <a:t>More information</a:t>
            </a:r>
          </a:p>
        </p:txBody>
      </p:sp>
      <p:sp>
        <p:nvSpPr>
          <p:cNvPr id="19" name="Textfeld 2">
            <a:extLst>
              <a:ext uri="{FF2B5EF4-FFF2-40B4-BE49-F238E27FC236}">
                <a16:creationId xmlns:a16="http://schemas.microsoft.com/office/drawing/2014/main" id="{2ECC9FBE-9F2B-4121-BB04-04AE209554FE}"/>
              </a:ext>
            </a:extLst>
          </p:cNvPr>
          <p:cNvSpPr txBox="1"/>
          <p:nvPr/>
        </p:nvSpPr>
        <p:spPr>
          <a:xfrm>
            <a:off x="9235440" y="66561"/>
            <a:ext cx="2808311" cy="1200329"/>
          </a:xfrm>
          <a:prstGeom prst="rect">
            <a:avLst/>
          </a:prstGeom>
          <a:solidFill>
            <a:schemeClr val="accent1">
              <a:lumMod val="60000"/>
              <a:lumOff val="40000"/>
            </a:schemeClr>
          </a:solidFill>
        </p:spPr>
        <p:txBody>
          <a:bodyPr wrap="square" rtlCol="0">
            <a:spAutoFit/>
          </a:bodyPr>
          <a:lstStyle/>
          <a:p>
            <a:r>
              <a:rPr lang="en-US" sz="1200" b="1" dirty="0">
                <a:solidFill>
                  <a:schemeClr val="bg1"/>
                </a:solidFill>
                <a:latin typeface="TheSans UHH" panose="020B0502050302020203" pitchFamily="34" charset="0"/>
              </a:rPr>
              <a:t>IT Services and University Wi-Fi – Information Session Offered by the Regional Computing Center (RRZ)</a:t>
            </a:r>
            <a:endParaRPr lang="de-DE" sz="1200" b="1" dirty="0">
              <a:solidFill>
                <a:schemeClr val="bg1"/>
              </a:solidFill>
              <a:latin typeface="TheSans UHH" panose="020B0502050302020203" pitchFamily="34" charset="0"/>
            </a:endParaRPr>
          </a:p>
          <a:p>
            <a:pPr marL="171450" indent="-171450">
              <a:buFont typeface="Arial" panose="020B0604020202020204" pitchFamily="34" charset="0"/>
              <a:buChar char="•"/>
            </a:pPr>
            <a:r>
              <a:rPr lang="de-DE" sz="1200" b="1" dirty="0">
                <a:solidFill>
                  <a:schemeClr val="bg1"/>
                </a:solidFill>
                <a:latin typeface="TheSans UHH" panose="020B0502050302020203" pitchFamily="34" charset="0"/>
              </a:rPr>
              <a:t>Tuesday</a:t>
            </a:r>
            <a:r>
              <a:rPr lang="de-AT" sz="1200" dirty="0">
                <a:solidFill>
                  <a:schemeClr val="bg1"/>
                </a:solidFill>
                <a:latin typeface="TheSans UHH" panose="020B0502050302020203" pitchFamily="34" charset="0"/>
              </a:rPr>
              <a:t>, 30.09.25, 2:30 PM in German &amp; 4 PM in English</a:t>
            </a:r>
          </a:p>
          <a:p>
            <a:r>
              <a:rPr lang="de-AT" sz="1200" b="1" dirty="0">
                <a:solidFill>
                  <a:schemeClr val="bg1"/>
                </a:solidFill>
                <a:latin typeface="TheSans UHH" panose="020B0502050302020203" pitchFamily="34" charset="0"/>
              </a:rPr>
              <a:t>Registration via </a:t>
            </a:r>
            <a:r>
              <a:rPr lang="de-AT" sz="1200" b="1" dirty="0">
                <a:solidFill>
                  <a:schemeClr val="bg1"/>
                </a:solidFill>
                <a:latin typeface="TheSans UHH" panose="020B0502050302020203" pitchFamily="34" charset="0"/>
                <a:hlinkClick r:id="rId6"/>
              </a:rPr>
              <a:t>UHH </a:t>
            </a:r>
            <a:r>
              <a:rPr lang="de-AT" sz="1200" b="1" dirty="0" err="1">
                <a:solidFill>
                  <a:schemeClr val="bg1"/>
                </a:solidFill>
                <a:latin typeface="TheSans UHH" panose="020B0502050302020203" pitchFamily="34" charset="0"/>
                <a:hlinkClick r:id="rId6"/>
              </a:rPr>
              <a:t>Join</a:t>
            </a:r>
            <a:endParaRPr lang="de-AT" sz="1200" b="1" dirty="0">
              <a:solidFill>
                <a:schemeClr val="bg1"/>
              </a:solidFill>
              <a:latin typeface="TheSans UHH" panose="020B0502050302020203" pitchFamily="34" charset="0"/>
            </a:endParaRPr>
          </a:p>
        </p:txBody>
      </p:sp>
    </p:spTree>
    <p:extLst>
      <p:ext uri="{BB962C8B-B14F-4D97-AF65-F5344CB8AC3E}">
        <p14:creationId xmlns:p14="http://schemas.microsoft.com/office/powerpoint/2010/main" val="1371700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ctr"/>
          <a:lstStyle/>
          <a:p>
            <a:r>
              <a:rPr lang="en-US"/>
              <a:t>        Informed about planning and starting your studies!</a:t>
            </a:r>
          </a:p>
        </p:txBody>
      </p:sp>
      <p:sp>
        <p:nvSpPr>
          <p:cNvPr id="4" name="Datumsplatzhalter 3"/>
          <p:cNvSpPr>
            <a:spLocks noGrp="1"/>
          </p:cNvSpPr>
          <p:nvPr>
            <p:ph type="dt" sz="half" idx="17"/>
          </p:nvPr>
        </p:nvSpPr>
        <p:spPr/>
        <p:txBody>
          <a:bodyPr/>
          <a:lstStyle/>
          <a:p>
            <a:pPr defTabSz="609585"/>
            <a:fld id="{509F7E3B-9E2C-4711-AED5-0E8B5E1C1340}" type="datetime1">
              <a:rPr lang="de-DE" smtClean="0">
                <a:solidFill>
                  <a:srgbClr val="3B515B"/>
                </a:solidFill>
              </a:rPr>
              <a:t>27.08.2025</a:t>
            </a:fld>
            <a:endParaRPr lang="en-US" dirty="0">
              <a:solidFill>
                <a:srgbClr val="3B515B"/>
              </a:solidFill>
            </a:endParaRPr>
          </a:p>
        </p:txBody>
      </p:sp>
      <p:pic>
        <p:nvPicPr>
          <p:cNvPr id="7" name="Grafik 6" descr="Häkchen – Wikisłownik, wolny słownik wielojęzyczn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graphicFrame>
        <p:nvGraphicFramePr>
          <p:cNvPr id="10" name="Tabelle 9">
            <a:extLst>
              <a:ext uri="{FF2B5EF4-FFF2-40B4-BE49-F238E27FC236}">
                <a16:creationId xmlns:a16="http://schemas.microsoft.com/office/drawing/2014/main" id="{BDDC0D1B-E224-469E-A1B1-7BE941DB2869}"/>
              </a:ext>
            </a:extLst>
          </p:cNvPr>
          <p:cNvGraphicFramePr>
            <a:graphicFrameLocks noGrp="1"/>
          </p:cNvGraphicFramePr>
          <p:nvPr>
            <p:extLst>
              <p:ext uri="{D42A27DB-BD31-4B8C-83A1-F6EECF244321}">
                <p14:modId xmlns:p14="http://schemas.microsoft.com/office/powerpoint/2010/main" val="3665632871"/>
              </p:ext>
            </p:extLst>
          </p:nvPr>
        </p:nvGraphicFramePr>
        <p:xfrm>
          <a:off x="467127" y="2783840"/>
          <a:ext cx="11195274" cy="3336120"/>
        </p:xfrm>
        <a:graphic>
          <a:graphicData uri="http://schemas.openxmlformats.org/drawingml/2006/table">
            <a:tbl>
              <a:tblPr firstRow="1" bandRow="1">
                <a:tableStyleId>{5C22544A-7EE6-4342-B048-85BDC9FD1C3A}</a:tableStyleId>
              </a:tblPr>
              <a:tblGrid>
                <a:gridCol w="3726182">
                  <a:extLst>
                    <a:ext uri="{9D8B030D-6E8A-4147-A177-3AD203B41FA5}">
                      <a16:colId xmlns:a16="http://schemas.microsoft.com/office/drawing/2014/main" val="1592546169"/>
                    </a:ext>
                  </a:extLst>
                </a:gridCol>
                <a:gridCol w="3786909">
                  <a:extLst>
                    <a:ext uri="{9D8B030D-6E8A-4147-A177-3AD203B41FA5}">
                      <a16:colId xmlns:a16="http://schemas.microsoft.com/office/drawing/2014/main" val="1266200379"/>
                    </a:ext>
                  </a:extLst>
                </a:gridCol>
                <a:gridCol w="3682183">
                  <a:extLst>
                    <a:ext uri="{9D8B030D-6E8A-4147-A177-3AD203B41FA5}">
                      <a16:colId xmlns:a16="http://schemas.microsoft.com/office/drawing/2014/main" val="808820553"/>
                    </a:ext>
                  </a:extLst>
                </a:gridCol>
              </a:tblGrid>
              <a:tr h="938230">
                <a:tc>
                  <a:txBody>
                    <a:bodyPr/>
                    <a:lstStyle/>
                    <a:p>
                      <a:r>
                        <a:rPr lang="en-US" sz="2000">
                          <a:solidFill>
                            <a:schemeClr val="bg1"/>
                          </a:solidFill>
                          <a:latin typeface="TheSans UHH" panose="020B0502050302020203" pitchFamily="34" charset="0"/>
                          <a:ea typeface="+mn-ea"/>
                          <a:cs typeface="+mn-cs"/>
                        </a:rPr>
                        <a:t>Academic regulations and subject-specific provisions (FSBs)</a:t>
                      </a:r>
                    </a:p>
                  </a:txBody>
                  <a:tcPr>
                    <a:solidFill>
                      <a:srgbClr val="0271BB"/>
                    </a:solidFill>
                  </a:tcPr>
                </a:tc>
                <a:tc>
                  <a:txBody>
                    <a:bodyPr/>
                    <a:lstStyle/>
                    <a:p>
                      <a:pPr marL="0" algn="l" defTabSz="457200" rtl="0" eaLnBrk="1" latinLnBrk="0" hangingPunct="1"/>
                      <a:r>
                        <a:rPr lang="en-US" sz="2000" b="1" dirty="0">
                          <a:solidFill>
                            <a:schemeClr val="bg1"/>
                          </a:solidFill>
                          <a:latin typeface="TheSans UHH" panose="020B0502050302020203" pitchFamily="34" charset="0"/>
                          <a:ea typeface="+mn-ea"/>
                          <a:cs typeface="+mn-cs"/>
                        </a:rPr>
                        <a:t>Course catalog</a:t>
                      </a:r>
                    </a:p>
                  </a:txBody>
                  <a:tcPr>
                    <a:solidFill>
                      <a:srgbClr val="0271BB"/>
                    </a:solidFill>
                  </a:tcPr>
                </a:tc>
                <a:tc>
                  <a:txBody>
                    <a:bodyPr/>
                    <a:lstStyle/>
                    <a:p>
                      <a:pPr marL="0" algn="l" defTabSz="457200" rtl="0" eaLnBrk="1" latinLnBrk="0" hangingPunct="1"/>
                      <a:r>
                        <a:rPr lang="en-US" sz="2000" b="1">
                          <a:solidFill>
                            <a:schemeClr val="bg1"/>
                          </a:solidFill>
                          <a:latin typeface="TheSans UHH" panose="020B0502050302020203" pitchFamily="34" charset="0"/>
                          <a:ea typeface="+mn-ea"/>
                          <a:cs typeface="+mn-cs"/>
                        </a:rPr>
                        <a:t>Forms for Erasmus and exchange students</a:t>
                      </a:r>
                    </a:p>
                  </a:txBody>
                  <a:tcPr>
                    <a:solidFill>
                      <a:srgbClr val="0271BB"/>
                    </a:solidFill>
                  </a:tcPr>
                </a:tc>
                <a:extLst>
                  <a:ext uri="{0D108BD9-81ED-4DB2-BD59-A6C34878D82A}">
                    <a16:rowId xmlns:a16="http://schemas.microsoft.com/office/drawing/2014/main" val="3109529593"/>
                  </a:ext>
                </a:extLst>
              </a:tr>
              <a:tr h="2330280">
                <a:tc>
                  <a:txBody>
                    <a:bodyPr/>
                    <a:lstStyle/>
                    <a:p>
                      <a:pPr marL="285750" lvl="0" indent="-285750">
                        <a:buFont typeface="Arial" panose="020B0604020202020204" pitchFamily="34" charset="0"/>
                        <a:buChar char="•"/>
                      </a:pPr>
                      <a:r>
                        <a:rPr lang="en-US" sz="1800">
                          <a:latin typeface="TheSans UHH" panose="020B0502050302020203" pitchFamily="34" charset="0"/>
                          <a:hlinkClick r:id="rId4">
                            <a:extLst>
                              <a:ext uri="{A12FA001-AC4F-418D-AE19-62706E023703}">
                                <ahyp:hlinkClr xmlns:ahyp="http://schemas.microsoft.com/office/drawing/2018/hyperlinkcolor" val="tx"/>
                              </a:ext>
                            </a:extLst>
                          </a:hlinkClick>
                        </a:rPr>
                        <a:t>www.uni-hamburg.de/campuscenter</a:t>
                      </a:r>
                      <a:r>
                        <a:rPr lang="en-US" sz="1800">
                          <a:latin typeface="TheSans UHH" panose="020B0502050302020203" pitchFamily="34" charset="0"/>
                        </a:rPr>
                        <a:t> ➔ “Organizing your studies &gt; Regulations, information sheets, forms &gt; Exam and academic regulations”</a:t>
                      </a:r>
                    </a:p>
                    <a:p>
                      <a:pPr marL="285750" indent="-285750" algn="l" rtl="0">
                        <a:buFont typeface="Arial" panose="020B0604020202020204" pitchFamily="34" charset="0"/>
                        <a:buChar char="•"/>
                      </a:pPr>
                      <a:endParaRPr lang="de-DE" sz="1800" b="0" kern="1200" dirty="0">
                        <a:solidFill>
                          <a:srgbClr val="3B515B"/>
                        </a:solidFill>
                        <a:latin typeface="TheSans UHH" panose="020B0502050302020203" pitchFamily="34" charset="0"/>
                        <a:ea typeface="+mn-ea"/>
                        <a:cs typeface="+mn-cs"/>
                      </a:endParaRPr>
                    </a:p>
                  </a:txBody>
                  <a:tcPr>
                    <a:solidFill>
                      <a:srgbClr val="F07F8C">
                        <a:alpha val="20000"/>
                      </a:srgbClr>
                    </a:solidFill>
                  </a:tcPr>
                </a:tc>
                <a:tc>
                  <a:txBody>
                    <a:bodyPr/>
                    <a:lstStyle/>
                    <a:p>
                      <a:pPr marL="342900" lvl="0" indent="-342900">
                        <a:buFont typeface="Arial" panose="020B0604020202020204" pitchFamily="34" charset="0"/>
                        <a:buChar char="•"/>
                      </a:pPr>
                      <a:r>
                        <a:rPr lang="en-US" sz="1800">
                          <a:solidFill>
                            <a:schemeClr val="dk1"/>
                          </a:solidFill>
                          <a:latin typeface="TheSans UHH" panose="020B0502050302020203" pitchFamily="34" charset="0"/>
                          <a:ea typeface="+mn-ea"/>
                          <a:cs typeface="+mn-cs"/>
                          <a:hlinkClick r:id="rId5">
                            <a:extLst>
                              <a:ext uri="{A12FA001-AC4F-418D-AE19-62706E023703}">
                                <ahyp:hlinkClr xmlns:ahyp="http://schemas.microsoft.com/office/drawing/2018/hyperlinkcolor" val="tx"/>
                              </a:ext>
                            </a:extLst>
                          </a:hlinkClick>
                        </a:rPr>
                        <a:t>www.stine.uni-hamburg.de</a:t>
                      </a:r>
                      <a:r>
                        <a:rPr lang="en-US" sz="1800">
                          <a:solidFill>
                            <a:schemeClr val="dk1"/>
                          </a:solidFill>
                          <a:latin typeface="TheSans UHH" panose="020B0502050302020203" pitchFamily="34" charset="0"/>
                          <a:ea typeface="+mn-ea"/>
                          <a:cs typeface="+mn-cs"/>
                        </a:rPr>
                        <a:t> </a:t>
                      </a:r>
                    </a:p>
                    <a:p>
                      <a:pPr marL="0" lvl="0" indent="0">
                        <a:buFont typeface="Arial" panose="020B0604020202020204" pitchFamily="34" charset="0"/>
                        <a:buNone/>
                      </a:pPr>
                      <a:r>
                        <a:rPr lang="en-US" sz="1800">
                          <a:solidFill>
                            <a:schemeClr val="dk1"/>
                          </a:solidFill>
                          <a:latin typeface="TheSans UHH" panose="020B0502050302020203" pitchFamily="34" charset="0"/>
                          <a:ea typeface="+mn-ea"/>
                          <a:cs typeface="+mn-cs"/>
                        </a:rPr>
                        <a:t>➔ Course catalog</a:t>
                      </a:r>
                    </a:p>
                  </a:txBody>
                  <a:tcPr>
                    <a:solidFill>
                      <a:srgbClr val="F07F8C">
                        <a:alpha val="20000"/>
                      </a:srgbClr>
                    </a:solidFill>
                  </a:tcPr>
                </a:tc>
                <a:tc>
                  <a:txBody>
                    <a:bodyPr/>
                    <a:lstStyle/>
                    <a:p>
                      <a:pPr marL="342900" lvl="0" indent="-342900">
                        <a:buFont typeface="Arial" panose="020B0604020202020204" pitchFamily="34" charset="0"/>
                        <a:buChar char="•"/>
                      </a:pPr>
                      <a:r>
                        <a:rPr lang="en-US" sz="1800" dirty="0">
                          <a:solidFill>
                            <a:schemeClr val="dk1"/>
                          </a:solidFill>
                          <a:latin typeface="TheSans UHH" panose="020B0502050302020203" pitchFamily="34" charset="0"/>
                          <a:ea typeface="+mn-ea"/>
                          <a:cs typeface="+mn-cs"/>
                          <a:hlinkClick r:id="rId6"/>
                        </a:rPr>
                        <a:t>https://www.uni-hamburg.de/en/internationales/studierende/incoming/austausch-gaststudium/erasmus-incoming.html</a:t>
                      </a:r>
                      <a:r>
                        <a:rPr lang="en-US" sz="1800" dirty="0">
                          <a:solidFill>
                            <a:schemeClr val="dk1"/>
                          </a:solidFill>
                          <a:latin typeface="TheSans UHH" panose="020B0502050302020203" pitchFamily="34" charset="0"/>
                          <a:ea typeface="+mn-ea"/>
                          <a:cs typeface="+mn-cs"/>
                        </a:rPr>
                        <a:t> </a:t>
                      </a:r>
                    </a:p>
                  </a:txBody>
                  <a:tcPr>
                    <a:solidFill>
                      <a:srgbClr val="F07F8C">
                        <a:alpha val="20000"/>
                      </a:srgbClr>
                    </a:solidFill>
                  </a:tcPr>
                </a:tc>
                <a:extLst>
                  <a:ext uri="{0D108BD9-81ED-4DB2-BD59-A6C34878D82A}">
                    <a16:rowId xmlns:a16="http://schemas.microsoft.com/office/drawing/2014/main" val="2689887550"/>
                  </a:ext>
                </a:extLst>
              </a:tr>
            </a:tbl>
          </a:graphicData>
        </a:graphic>
      </p:graphicFrame>
    </p:spTree>
    <p:extLst>
      <p:ext uri="{BB962C8B-B14F-4D97-AF65-F5344CB8AC3E}">
        <p14:creationId xmlns:p14="http://schemas.microsoft.com/office/powerpoint/2010/main" val="1640080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4140" y="1557107"/>
            <a:ext cx="11378260" cy="671843"/>
          </a:xfrm>
        </p:spPr>
        <p:txBody>
          <a:bodyPr anchor="ctr"/>
          <a:lstStyle/>
          <a:p>
            <a:r>
              <a:rPr lang="en-US"/>
              <a:t>        Taken note of first-semester events and dates! </a:t>
            </a:r>
          </a:p>
        </p:txBody>
      </p:sp>
      <p:sp>
        <p:nvSpPr>
          <p:cNvPr id="3" name="Textplatzhalter 2"/>
          <p:cNvSpPr>
            <a:spLocks noGrp="1"/>
          </p:cNvSpPr>
          <p:nvPr>
            <p:ph type="body" sz="quarter" idx="16"/>
          </p:nvPr>
        </p:nvSpPr>
        <p:spPr>
          <a:xfrm>
            <a:off x="431799" y="2228951"/>
            <a:ext cx="11232817" cy="4127400"/>
          </a:xfrm>
          <a:solidFill>
            <a:srgbClr val="80B8DD">
              <a:alpha val="20000"/>
            </a:srgbClr>
          </a:solidFill>
        </p:spPr>
        <p:txBody>
          <a:bodyPr/>
          <a:lstStyle/>
          <a:p>
            <a:r>
              <a:rPr lang="en-US" sz="1800" b="1" dirty="0"/>
              <a:t>Erasmus welcome</a:t>
            </a:r>
          </a:p>
          <a:p>
            <a:pPr lvl="1"/>
            <a:r>
              <a:rPr lang="en-US" sz="1800" dirty="0">
                <a:hlinkClick r:id="rId3"/>
              </a:rPr>
              <a:t>https://www.uni-hamburg.de/internationales/studierende/outgoing/austausch-gaststudium/erasmus/ansprechpartner.html</a:t>
            </a:r>
          </a:p>
          <a:p>
            <a:r>
              <a:rPr lang="en-US" sz="1800" b="1" dirty="0"/>
              <a:t>PIASTA Welcome Week for new students</a:t>
            </a:r>
          </a:p>
          <a:p>
            <a:pPr lvl="1"/>
            <a:r>
              <a:rPr lang="en-US" sz="1800" dirty="0"/>
              <a:t>Varied program, information, getting to know the University and other students</a:t>
            </a:r>
          </a:p>
          <a:p>
            <a:pPr lvl="1"/>
            <a:r>
              <a:rPr lang="en-US" sz="1800" dirty="0"/>
              <a:t>www.uni-hamburg.de/welcome and </a:t>
            </a:r>
            <a:r>
              <a:rPr lang="en-US" sz="1800" dirty="0">
                <a:hlinkClick r:id="rId4">
                  <a:extLst>
                    <a:ext uri="{A12FA001-AC4F-418D-AE19-62706E023703}">
                      <ahyp:hlinkClr xmlns:ahyp="http://schemas.microsoft.com/office/drawing/2018/hyperlinkcolor" val="tx"/>
                    </a:ext>
                  </a:extLst>
                </a:hlinkClick>
              </a:rPr>
              <a:t>www.uni-hamburg.de/piasta</a:t>
            </a:r>
          </a:p>
          <a:p>
            <a:r>
              <a:rPr lang="en-US" sz="1800" b="1" dirty="0"/>
              <a:t>Orientation module</a:t>
            </a:r>
          </a:p>
          <a:p>
            <a:pPr lvl="1"/>
            <a:r>
              <a:rPr lang="en-US" sz="1800" dirty="0"/>
              <a:t>One week before the start of your studies, you will learn how your program works and get to know your fellow students.</a:t>
            </a:r>
          </a:p>
          <a:p>
            <a:pPr lvl="1"/>
            <a:r>
              <a:rPr lang="en-US" sz="1800" dirty="0"/>
              <a:t>Most degree programs email new students an invitation.</a:t>
            </a:r>
          </a:p>
          <a:p>
            <a:pPr lvl="1"/>
            <a:r>
              <a:rPr lang="en-US" sz="1800" dirty="0">
                <a:hlinkClick r:id="rId5">
                  <a:extLst>
                    <a:ext uri="{A12FA001-AC4F-418D-AE19-62706E023703}">
                      <ahyp:hlinkClr xmlns:ahyp="http://schemas.microsoft.com/office/drawing/2018/hyperlinkcolor" val="tx"/>
                    </a:ext>
                  </a:extLst>
                </a:hlinkClick>
              </a:rPr>
              <a:t>www.uni-hamburg.de/oe</a:t>
            </a:r>
            <a:r>
              <a:rPr lang="en-US" sz="1800" dirty="0"/>
              <a:t> </a:t>
            </a:r>
          </a:p>
        </p:txBody>
      </p:sp>
      <p:sp>
        <p:nvSpPr>
          <p:cNvPr id="4" name="Datumsplatzhalter 3"/>
          <p:cNvSpPr>
            <a:spLocks noGrp="1"/>
          </p:cNvSpPr>
          <p:nvPr>
            <p:ph type="dt" sz="half" idx="17"/>
          </p:nvPr>
        </p:nvSpPr>
        <p:spPr/>
        <p:txBody>
          <a:bodyPr/>
          <a:lstStyle/>
          <a:p>
            <a:pPr defTabSz="609585"/>
            <a:fld id="{C475B997-9AD7-4FD7-A448-CAF14DDF7CCF}" type="datetime1">
              <a:rPr lang="de-DE" smtClean="0">
                <a:solidFill>
                  <a:srgbClr val="3B515B"/>
                </a:solidFill>
              </a:rPr>
              <a:t>27.08.2025</a:t>
            </a:fld>
            <a:endParaRPr lang="en-US">
              <a:solidFill>
                <a:srgbClr val="3B515B"/>
              </a:solidFill>
            </a:endParaRPr>
          </a:p>
        </p:txBody>
      </p:sp>
      <p:pic>
        <p:nvPicPr>
          <p:cNvPr id="7" name="Grafik 6" descr="Häkchen – Wikisłownik, wolny słownik wielojęzyczny"/>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1800" y="1234491"/>
            <a:ext cx="798471" cy="994459"/>
          </a:xfrm>
          <a:prstGeom prst="rect">
            <a:avLst/>
          </a:prstGeom>
        </p:spPr>
      </p:pic>
      <p:sp>
        <p:nvSpPr>
          <p:cNvPr id="6" name="Textfeld 3">
            <a:extLst>
              <a:ext uri="{FF2B5EF4-FFF2-40B4-BE49-F238E27FC236}">
                <a16:creationId xmlns:a16="http://schemas.microsoft.com/office/drawing/2014/main" id="{B4EC0348-E8A6-48ED-AD1D-A2957B43BF2E}"/>
              </a:ext>
            </a:extLst>
          </p:cNvPr>
          <p:cNvSpPr txBox="1"/>
          <p:nvPr/>
        </p:nvSpPr>
        <p:spPr>
          <a:xfrm>
            <a:off x="6096001" y="5133"/>
            <a:ext cx="4426856" cy="830997"/>
          </a:xfrm>
          <a:prstGeom prst="rect">
            <a:avLst/>
          </a:prstGeom>
          <a:solidFill>
            <a:schemeClr val="accent1">
              <a:lumMod val="60000"/>
              <a:lumOff val="40000"/>
            </a:schemeClr>
          </a:solidFill>
        </p:spPr>
        <p:txBody>
          <a:bodyPr wrap="square" rtlCol="0">
            <a:spAutoFit/>
          </a:bodyPr>
          <a:lstStyle/>
          <a:p>
            <a:r>
              <a:rPr lang="en-US" sz="1200" b="1" dirty="0">
                <a:solidFill>
                  <a:schemeClr val="bg1"/>
                </a:solidFill>
                <a:latin typeface="TheSans UHH" panose="020B0502050302020203" pitchFamily="34" charset="0"/>
              </a:rPr>
              <a:t>Information Session on University Sports Hamburg and BEAT! (student health management)</a:t>
            </a:r>
          </a:p>
          <a:p>
            <a:pPr marL="171450" indent="-171450">
              <a:buFont typeface="Arial" panose="020B0604020202020204" pitchFamily="34" charset="0"/>
              <a:buChar char="•"/>
            </a:pPr>
            <a:r>
              <a:rPr lang="de-DE" sz="1200" b="1" dirty="0">
                <a:solidFill>
                  <a:schemeClr val="bg1"/>
                </a:solidFill>
                <a:latin typeface="TheSans UHH" panose="020B0502050302020203" pitchFamily="34" charset="0"/>
              </a:rPr>
              <a:t>Friday</a:t>
            </a:r>
            <a:r>
              <a:rPr lang="de-AT" sz="1200" dirty="0">
                <a:solidFill>
                  <a:schemeClr val="bg1"/>
                </a:solidFill>
                <a:latin typeface="TheSans UHH" panose="020B0502050302020203" pitchFamily="34" charset="0"/>
              </a:rPr>
              <a:t>, 02.10.25, 10 AM in German &amp; 11:30 AM in English</a:t>
            </a:r>
          </a:p>
          <a:p>
            <a:r>
              <a:rPr lang="de-AT" sz="1200" b="1" dirty="0">
                <a:solidFill>
                  <a:schemeClr val="bg1"/>
                </a:solidFill>
                <a:latin typeface="TheSans UHH" panose="020B0502050302020203" pitchFamily="34" charset="0"/>
              </a:rPr>
              <a:t>Registration via </a:t>
            </a:r>
            <a:r>
              <a:rPr lang="de-AT" sz="1200" b="1" dirty="0">
                <a:solidFill>
                  <a:schemeClr val="bg1"/>
                </a:solidFill>
                <a:latin typeface="TheSans UHH" panose="020B0502050302020203" pitchFamily="34" charset="0"/>
                <a:hlinkClick r:id="rId7"/>
              </a:rPr>
              <a:t>UHH </a:t>
            </a:r>
            <a:r>
              <a:rPr lang="de-AT" sz="1200" b="1" dirty="0" err="1">
                <a:solidFill>
                  <a:schemeClr val="bg1"/>
                </a:solidFill>
                <a:latin typeface="TheSans UHH" panose="020B0502050302020203" pitchFamily="34" charset="0"/>
                <a:hlinkClick r:id="rId7"/>
              </a:rPr>
              <a:t>Join</a:t>
            </a:r>
            <a:endParaRPr lang="de-AT" sz="1200" b="1" dirty="0">
              <a:solidFill>
                <a:schemeClr val="bg1"/>
              </a:solidFill>
              <a:latin typeface="TheSans UHH" panose="020B0502050302020203" pitchFamily="34" charset="0"/>
            </a:endParaRPr>
          </a:p>
        </p:txBody>
      </p:sp>
    </p:spTree>
    <p:extLst>
      <p:ext uri="{BB962C8B-B14F-4D97-AF65-F5344CB8AC3E}">
        <p14:creationId xmlns:p14="http://schemas.microsoft.com/office/powerpoint/2010/main" val="2298926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6357" y="1433858"/>
            <a:ext cx="11378260" cy="671843"/>
          </a:xfrm>
        </p:spPr>
        <p:txBody>
          <a:bodyPr/>
          <a:lstStyle/>
          <a:p>
            <a:r>
              <a:rPr lang="en-US" sz="3200">
                <a:solidFill>
                  <a:srgbClr val="3B515B"/>
                </a:solidFill>
              </a:rPr>
              <a:t>Who can help me further?</a:t>
            </a:r>
          </a:p>
        </p:txBody>
      </p:sp>
      <p:sp>
        <p:nvSpPr>
          <p:cNvPr id="4" name="Datumsplatzhalter 3"/>
          <p:cNvSpPr>
            <a:spLocks noGrp="1"/>
          </p:cNvSpPr>
          <p:nvPr>
            <p:ph type="dt" sz="half" idx="18"/>
          </p:nvPr>
        </p:nvSpPr>
        <p:spPr>
          <a:xfrm>
            <a:off x="381940" y="6492875"/>
            <a:ext cx="284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8738D8-AE30-4098-8FB9-499D59131C31}" type="datetime1">
              <a:rPr kumimoji="0" lang="de-DE" sz="1600" b="0" i="0" u="none" strike="noStrike" cap="none" normalizeH="0" baseline="0" noProof="0" smtClean="0">
                <a:ln>
                  <a:noFill/>
                </a:ln>
                <a:solidFill>
                  <a:srgbClr val="3B515B"/>
                </a:solidFill>
                <a:effectLst/>
                <a:uLnTx/>
                <a:uFillTx/>
                <a:latin typeface="TheSans UHH" panose="020B0502050302020203" pitchFamily="34" charset="0"/>
                <a:ea typeface="+mn-ea"/>
                <a:cs typeface="+mn-cs"/>
              </a:rPr>
              <a:t>27.08.2025</a:t>
            </a:fld>
            <a:endParaRPr kumimoji="0" lang="en-US" sz="1600" b="0" i="0" u="none" strike="noStrike" cap="none" normalizeH="0" baseline="0" noProof="0">
              <a:ln>
                <a:noFill/>
              </a:ln>
              <a:solidFill>
                <a:srgbClr val="3B515B"/>
              </a:solidFill>
              <a:effectLst/>
              <a:uLnTx/>
              <a:uFillTx/>
              <a:latin typeface="TheSans UHH" panose="020B0502050302020203" pitchFamily="34" charset="0"/>
              <a:ea typeface="+mn-ea"/>
              <a:cs typeface="+mn-cs"/>
            </a:endParaRPr>
          </a:p>
        </p:txBody>
      </p:sp>
      <p:sp>
        <p:nvSpPr>
          <p:cNvPr id="3" name="Textfeld 2">
            <a:extLst>
              <a:ext uri="{FF2B5EF4-FFF2-40B4-BE49-F238E27FC236}">
                <a16:creationId xmlns:a16="http://schemas.microsoft.com/office/drawing/2014/main" id="{29C68DA0-7590-4BC7-AA78-6371EA19157C}"/>
              </a:ext>
            </a:extLst>
          </p:cNvPr>
          <p:cNvSpPr txBox="1"/>
          <p:nvPr/>
        </p:nvSpPr>
        <p:spPr>
          <a:xfrm>
            <a:off x="5177422" y="195421"/>
            <a:ext cx="6607708" cy="1323439"/>
          </a:xfrm>
          <a:prstGeom prst="rect">
            <a:avLst/>
          </a:prstGeom>
          <a:solidFill>
            <a:srgbClr val="F07F8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noProof="0" dirty="0">
                <a:ln>
                  <a:noFill/>
                </a:ln>
                <a:solidFill>
                  <a:srgbClr val="FFFFFF"/>
                </a:solidFill>
                <a:effectLst/>
                <a:uLnTx/>
                <a:uFillTx/>
                <a:latin typeface="TheSans UHH" panose="020B0502050302020203" pitchFamily="34" charset="0"/>
                <a:ea typeface="+mn-ea"/>
                <a:cs typeface="+mn-cs"/>
              </a:rPr>
              <a:t>Information session: Who, where, what? A short guide to the University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FFFFFF"/>
                </a:solidFill>
                <a:latin typeface="TheSans UHH" panose="020B0502050302020203" pitchFamily="34" charset="0"/>
              </a:rPr>
              <a:t>Thurs</a:t>
            </a:r>
            <a:r>
              <a:rPr kumimoji="0" lang="en-US" sz="1600" b="0" i="0" u="none" strike="noStrike" cap="none" normalizeH="0" baseline="0" noProof="0" dirty="0">
                <a:ln>
                  <a:noFill/>
                </a:ln>
                <a:solidFill>
                  <a:srgbClr val="FFFFFF"/>
                </a:solidFill>
                <a:effectLst/>
                <a:uLnTx/>
                <a:uFillTx/>
                <a:latin typeface="TheSans UHH" panose="020B0502050302020203" pitchFamily="34" charset="0"/>
                <a:ea typeface="+mn-ea"/>
                <a:cs typeface="+mn-cs"/>
              </a:rPr>
              <a:t>day, 14:030 am (German)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FFFFFF"/>
                </a:solidFill>
                <a:latin typeface="TheSans UHH" panose="020B0502050302020203" pitchFamily="34" charset="0"/>
              </a:rPr>
              <a:t>Thurs</a:t>
            </a:r>
            <a:r>
              <a:rPr kumimoji="0" lang="en-US" sz="1600" b="0" i="0" u="none" strike="noStrike" cap="none" normalizeH="0" baseline="0" noProof="0" dirty="0">
                <a:ln>
                  <a:noFill/>
                </a:ln>
                <a:solidFill>
                  <a:srgbClr val="FFFFFF"/>
                </a:solidFill>
                <a:effectLst/>
                <a:uLnTx/>
                <a:uFillTx/>
                <a:latin typeface="TheSans UHH" panose="020B0502050302020203" pitchFamily="34" charset="0"/>
                <a:ea typeface="+mn-ea"/>
                <a:cs typeface="+mn-cs"/>
              </a:rPr>
              <a:t>day, 16:00 am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AT" sz="1600" b="0" i="0" u="none" strike="noStrike" kern="1200" cap="none" spc="0" normalizeH="0" baseline="0" noProof="0" dirty="0">
              <a:ln>
                <a:noFill/>
              </a:ln>
              <a:solidFill>
                <a:srgbClr val="FFFFFF"/>
              </a:solidFill>
              <a:effectLst/>
              <a:uLnTx/>
              <a:uFillTx/>
              <a:latin typeface="TheSans UHH" panose="020B050205030202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cap="none" normalizeH="0" baseline="0" noProof="0" dirty="0">
                <a:ln>
                  <a:noFill/>
                </a:ln>
                <a:solidFill>
                  <a:srgbClr val="FFFFFF"/>
                </a:solidFill>
                <a:effectLst/>
                <a:uLnTx/>
                <a:uFillTx/>
                <a:latin typeface="TheSans UHH" panose="020B0502050302020203" pitchFamily="34" charset="0"/>
                <a:ea typeface="+mn-ea"/>
                <a:cs typeface="+mn-cs"/>
              </a:rPr>
              <a:t>Register via UHH Join!</a:t>
            </a:r>
          </a:p>
        </p:txBody>
      </p:sp>
      <p:graphicFrame>
        <p:nvGraphicFramePr>
          <p:cNvPr id="17" name="Diagramm 16">
            <a:extLst>
              <a:ext uri="{FF2B5EF4-FFF2-40B4-BE49-F238E27FC236}">
                <a16:creationId xmlns:a16="http://schemas.microsoft.com/office/drawing/2014/main" id="{89D7B1EE-C3F9-428E-A0B4-15BC0562FACA}"/>
              </a:ext>
            </a:extLst>
          </p:cNvPr>
          <p:cNvGraphicFramePr/>
          <p:nvPr>
            <p:extLst>
              <p:ext uri="{D42A27DB-BD31-4B8C-83A1-F6EECF244321}">
                <p14:modId xmlns:p14="http://schemas.microsoft.com/office/powerpoint/2010/main" val="1643279889"/>
              </p:ext>
            </p:extLst>
          </p:nvPr>
        </p:nvGraphicFramePr>
        <p:xfrm>
          <a:off x="406870" y="2029936"/>
          <a:ext cx="11378260" cy="3230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uppieren 14">
            <a:extLst>
              <a:ext uri="{FF2B5EF4-FFF2-40B4-BE49-F238E27FC236}">
                <a16:creationId xmlns:a16="http://schemas.microsoft.com/office/drawing/2014/main" id="{3DEB8A7E-17E0-4BC7-BC01-C3C00800B225}"/>
              </a:ext>
            </a:extLst>
          </p:cNvPr>
          <p:cNvGrpSpPr/>
          <p:nvPr/>
        </p:nvGrpSpPr>
        <p:grpSpPr>
          <a:xfrm>
            <a:off x="381940" y="5499907"/>
            <a:ext cx="2611826" cy="877292"/>
            <a:chOff x="4277" y="116024"/>
            <a:chExt cx="2572331" cy="624433"/>
          </a:xfrm>
        </p:grpSpPr>
        <p:sp>
          <p:nvSpPr>
            <p:cNvPr id="16" name="Rechteck 15">
              <a:extLst>
                <a:ext uri="{FF2B5EF4-FFF2-40B4-BE49-F238E27FC236}">
                  <a16:creationId xmlns:a16="http://schemas.microsoft.com/office/drawing/2014/main" id="{8299B075-E5D5-465D-ABB7-7BD9D8CF723A}"/>
                </a:ext>
              </a:extLst>
            </p:cNvPr>
            <p:cNvSpPr/>
            <p:nvPr/>
          </p:nvSpPr>
          <p:spPr>
            <a:xfrm>
              <a:off x="4277" y="116024"/>
              <a:ext cx="2572331" cy="624433"/>
            </a:xfrm>
            <a:prstGeom prst="rect">
              <a:avLst/>
            </a:prstGeom>
          </p:spPr>
          <p:style>
            <a:lnRef idx="1">
              <a:schemeClr val="accent2">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a:lstStyle/>
            <a:p>
              <a:endParaRPr lang="en-US"/>
            </a:p>
          </p:txBody>
        </p:sp>
        <p:sp>
          <p:nvSpPr>
            <p:cNvPr id="18" name="Textfeld 17">
              <a:extLst>
                <a:ext uri="{FF2B5EF4-FFF2-40B4-BE49-F238E27FC236}">
                  <a16:creationId xmlns:a16="http://schemas.microsoft.com/office/drawing/2014/main" id="{78754CB6-B24D-4409-A7BA-C88909536271}"/>
                </a:ext>
              </a:extLst>
            </p:cNvPr>
            <p:cNvSpPr txBox="1"/>
            <p:nvPr/>
          </p:nvSpPr>
          <p:spPr>
            <a:xfrm>
              <a:off x="4277" y="116024"/>
              <a:ext cx="2572331" cy="62443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42240" tIns="81280" rIns="142240" bIns="8128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cap="none" normalizeH="0" baseline="0" noProof="0">
                  <a:ln>
                    <a:noFill/>
                  </a:ln>
                  <a:solidFill>
                    <a:srgbClr val="3B515B"/>
                  </a:solidFill>
                  <a:effectLst/>
                  <a:uLnTx/>
                  <a:uFillTx/>
                  <a:latin typeface="Calibri"/>
                  <a:ea typeface="+mn-ea"/>
                  <a:cs typeface="+mn-cs"/>
                </a:rPr>
                <a:t> </a:t>
              </a:r>
              <a:r>
                <a:rPr kumimoji="0" lang="en-US" sz="2000" b="1" i="0" u="none" strike="noStrike" cap="none" normalizeH="0" baseline="0" noProof="0">
                  <a:ln>
                    <a:noFill/>
                  </a:ln>
                  <a:solidFill>
                    <a:srgbClr val="3B515B"/>
                  </a:solidFill>
                  <a:effectLst/>
                  <a:uLnTx/>
                  <a:uFillTx/>
                  <a:latin typeface="TheSans UHH" panose="020B0502050302020203" pitchFamily="34" charset="0"/>
                  <a:ea typeface="+mn-ea"/>
                  <a:cs typeface="+mn-cs"/>
                </a:rPr>
                <a:t>Regional Computing Center (RRZ) </a:t>
              </a:r>
            </a:p>
          </p:txBody>
        </p:sp>
      </p:grpSp>
      <p:grpSp>
        <p:nvGrpSpPr>
          <p:cNvPr id="19" name="Gruppieren 18">
            <a:extLst>
              <a:ext uri="{FF2B5EF4-FFF2-40B4-BE49-F238E27FC236}">
                <a16:creationId xmlns:a16="http://schemas.microsoft.com/office/drawing/2014/main" id="{B276EBB4-8B61-4F78-914C-5F4A2F47123C}"/>
              </a:ext>
            </a:extLst>
          </p:cNvPr>
          <p:cNvGrpSpPr/>
          <p:nvPr/>
        </p:nvGrpSpPr>
        <p:grpSpPr>
          <a:xfrm>
            <a:off x="3309217" y="5499907"/>
            <a:ext cx="2572331" cy="877292"/>
            <a:chOff x="2936735" y="116024"/>
            <a:chExt cx="2572331" cy="624433"/>
          </a:xfrm>
        </p:grpSpPr>
        <p:sp>
          <p:nvSpPr>
            <p:cNvPr id="20" name="Rechteck 19">
              <a:extLst>
                <a:ext uri="{FF2B5EF4-FFF2-40B4-BE49-F238E27FC236}">
                  <a16:creationId xmlns:a16="http://schemas.microsoft.com/office/drawing/2014/main" id="{EB5845D6-0F3E-4A73-B887-D534AFC0B6BC}"/>
                </a:ext>
              </a:extLst>
            </p:cNvPr>
            <p:cNvSpPr/>
            <p:nvPr/>
          </p:nvSpPr>
          <p:spPr>
            <a:xfrm>
              <a:off x="2936735" y="116024"/>
              <a:ext cx="2572331" cy="624433"/>
            </a:xfrm>
            <a:prstGeom prst="rect">
              <a:avLst/>
            </a:prstGeom>
          </p:spPr>
          <p:style>
            <a:lnRef idx="1">
              <a:schemeClr val="accent3">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txBody>
            <a:bodyPr/>
            <a:lstStyle/>
            <a:p>
              <a:endParaRPr lang="en-US"/>
            </a:p>
          </p:txBody>
        </p:sp>
        <p:sp>
          <p:nvSpPr>
            <p:cNvPr id="21" name="Textfeld 20">
              <a:extLst>
                <a:ext uri="{FF2B5EF4-FFF2-40B4-BE49-F238E27FC236}">
                  <a16:creationId xmlns:a16="http://schemas.microsoft.com/office/drawing/2014/main" id="{81945354-EEF9-4165-A3A1-A0E72BEB8473}"/>
                </a:ext>
              </a:extLst>
            </p:cNvPr>
            <p:cNvSpPr txBox="1"/>
            <p:nvPr/>
          </p:nvSpPr>
          <p:spPr>
            <a:xfrm>
              <a:off x="2936735" y="116024"/>
              <a:ext cx="2572331" cy="62443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42240" tIns="81280" rIns="142240" bIns="8128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cap="none" normalizeH="0" baseline="0" noProof="0">
                  <a:ln>
                    <a:noFill/>
                  </a:ln>
                  <a:solidFill>
                    <a:srgbClr val="3B515B"/>
                  </a:solidFill>
                  <a:effectLst/>
                  <a:uLnTx/>
                  <a:uFillTx/>
                  <a:latin typeface="TheSans UHH" panose="020B0502050302020203" pitchFamily="34" charset="0"/>
                  <a:ea typeface="+mn-ea"/>
                  <a:cs typeface="+mn-cs"/>
                </a:rPr>
                <a:t>Campus Center</a:t>
              </a:r>
            </a:p>
          </p:txBody>
        </p:sp>
      </p:grpSp>
      <p:grpSp>
        <p:nvGrpSpPr>
          <p:cNvPr id="22" name="Gruppieren 21">
            <a:extLst>
              <a:ext uri="{FF2B5EF4-FFF2-40B4-BE49-F238E27FC236}">
                <a16:creationId xmlns:a16="http://schemas.microsoft.com/office/drawing/2014/main" id="{03790904-DC54-4952-9627-07BF7D84AF4C}"/>
              </a:ext>
            </a:extLst>
          </p:cNvPr>
          <p:cNvGrpSpPr/>
          <p:nvPr/>
        </p:nvGrpSpPr>
        <p:grpSpPr>
          <a:xfrm>
            <a:off x="9222489" y="5481656"/>
            <a:ext cx="2587571" cy="885507"/>
            <a:chOff x="5853953" y="116024"/>
            <a:chExt cx="2587571" cy="631464"/>
          </a:xfrm>
        </p:grpSpPr>
        <p:sp>
          <p:nvSpPr>
            <p:cNvPr id="23" name="Rechteck 22">
              <a:extLst>
                <a:ext uri="{FF2B5EF4-FFF2-40B4-BE49-F238E27FC236}">
                  <a16:creationId xmlns:a16="http://schemas.microsoft.com/office/drawing/2014/main" id="{6757061A-A3F8-4904-954B-00E87E0725A4}"/>
                </a:ext>
              </a:extLst>
            </p:cNvPr>
            <p:cNvSpPr/>
            <p:nvPr/>
          </p:nvSpPr>
          <p:spPr>
            <a:xfrm>
              <a:off x="5869193" y="116024"/>
              <a:ext cx="2572331" cy="624433"/>
            </a:xfrm>
            <a:prstGeom prst="rect">
              <a:avLst/>
            </a:prstGeom>
          </p:spPr>
          <p:style>
            <a:lnRef idx="1">
              <a:schemeClr val="accent4">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txBody>
            <a:bodyPr/>
            <a:lstStyle/>
            <a:p>
              <a:endParaRPr lang="en-US"/>
            </a:p>
          </p:txBody>
        </p:sp>
        <p:sp>
          <p:nvSpPr>
            <p:cNvPr id="24" name="Textfeld 23">
              <a:extLst>
                <a:ext uri="{FF2B5EF4-FFF2-40B4-BE49-F238E27FC236}">
                  <a16:creationId xmlns:a16="http://schemas.microsoft.com/office/drawing/2014/main" id="{047FA0A8-9943-464B-B8EB-230E61FBD3C1}"/>
                </a:ext>
              </a:extLst>
            </p:cNvPr>
            <p:cNvSpPr txBox="1"/>
            <p:nvPr/>
          </p:nvSpPr>
          <p:spPr>
            <a:xfrm>
              <a:off x="5853953" y="123055"/>
              <a:ext cx="2572331" cy="62443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20904" tIns="69088" rIns="120904" bIns="69088"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US" sz="1600" b="1" i="0" u="none" strike="noStrike" cap="none" normalizeH="0" baseline="0" noProof="0">
                  <a:ln>
                    <a:noFill/>
                  </a:ln>
                  <a:solidFill>
                    <a:srgbClr val="3B515B"/>
                  </a:solidFill>
                  <a:effectLst/>
                  <a:uLnTx/>
                  <a:uFillTx/>
                  <a:latin typeface="TheSans UHH" panose="020B0502050302020203" pitchFamily="34" charset="0"/>
                  <a:ea typeface="+mn-ea"/>
                  <a:cs typeface="+mn-cs"/>
                </a:rPr>
                <a:t>Campus Center, PIASTA, Writing Center, and</a:t>
              </a:r>
              <a:br>
                <a:rPr kumimoji="0" lang="en-US" sz="1600" b="1" i="0" u="none" strike="noStrike" cap="none" normalizeH="0" baseline="0" noProof="0">
                  <a:ln>
                    <a:noFill/>
                  </a:ln>
                  <a:solidFill>
                    <a:srgbClr val="3B515B"/>
                  </a:solidFill>
                  <a:effectLst/>
                  <a:uLnTx/>
                  <a:uFillTx/>
                  <a:latin typeface="TheSans UHH" panose="020B0502050302020203" pitchFamily="34" charset="0"/>
                  <a:ea typeface="+mn-ea"/>
                  <a:cs typeface="+mn-cs"/>
                </a:rPr>
              </a:br>
              <a:r>
                <a:rPr kumimoji="0" lang="en-US" sz="1600" b="1" i="0" u="none" strike="noStrike" cap="none" normalizeH="0" baseline="0" noProof="0">
                  <a:ln>
                    <a:noFill/>
                  </a:ln>
                  <a:solidFill>
                    <a:srgbClr val="3B515B"/>
                  </a:solidFill>
                  <a:effectLst/>
                  <a:uLnTx/>
                  <a:uFillTx/>
                  <a:latin typeface="TheSans UHH" panose="020B0502050302020203" pitchFamily="34" charset="0"/>
                  <a:ea typeface="+mn-ea"/>
                  <a:cs typeface="+mn-cs"/>
                </a:rPr>
                <a:t>Career Center</a:t>
              </a:r>
            </a:p>
          </p:txBody>
        </p:sp>
      </p:grpSp>
      <p:grpSp>
        <p:nvGrpSpPr>
          <p:cNvPr id="25" name="Gruppieren 24">
            <a:extLst>
              <a:ext uri="{FF2B5EF4-FFF2-40B4-BE49-F238E27FC236}">
                <a16:creationId xmlns:a16="http://schemas.microsoft.com/office/drawing/2014/main" id="{E31949AA-D664-4FCF-A843-5D925410B286}"/>
              </a:ext>
            </a:extLst>
          </p:cNvPr>
          <p:cNvGrpSpPr/>
          <p:nvPr/>
        </p:nvGrpSpPr>
        <p:grpSpPr>
          <a:xfrm>
            <a:off x="6309329" y="5491516"/>
            <a:ext cx="2572331" cy="875647"/>
            <a:chOff x="8801650" y="116024"/>
            <a:chExt cx="2572331" cy="624433"/>
          </a:xfrm>
        </p:grpSpPr>
        <p:sp>
          <p:nvSpPr>
            <p:cNvPr id="26" name="Rechteck 25">
              <a:extLst>
                <a:ext uri="{FF2B5EF4-FFF2-40B4-BE49-F238E27FC236}">
                  <a16:creationId xmlns:a16="http://schemas.microsoft.com/office/drawing/2014/main" id="{5D66351E-2471-42A7-9C34-FD03E6454BA1}"/>
                </a:ext>
              </a:extLst>
            </p:cNvPr>
            <p:cNvSpPr/>
            <p:nvPr/>
          </p:nvSpPr>
          <p:spPr>
            <a:xfrm>
              <a:off x="8801650" y="116024"/>
              <a:ext cx="2572331" cy="624433"/>
            </a:xfrm>
            <a:prstGeom prst="rect">
              <a:avLst/>
            </a:prstGeom>
          </p:spPr>
          <p:style>
            <a:lnRef idx="1">
              <a:schemeClr val="accent5">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a:lstStyle/>
            <a:p>
              <a:endParaRPr lang="en-US"/>
            </a:p>
          </p:txBody>
        </p:sp>
        <p:sp>
          <p:nvSpPr>
            <p:cNvPr id="27" name="Textfeld 26">
              <a:extLst>
                <a:ext uri="{FF2B5EF4-FFF2-40B4-BE49-F238E27FC236}">
                  <a16:creationId xmlns:a16="http://schemas.microsoft.com/office/drawing/2014/main" id="{8589EC72-804A-44F1-80F0-4FF4296BB0EF}"/>
                </a:ext>
              </a:extLst>
            </p:cNvPr>
            <p:cNvSpPr txBox="1"/>
            <p:nvPr/>
          </p:nvSpPr>
          <p:spPr>
            <a:xfrm>
              <a:off x="8801650" y="116024"/>
              <a:ext cx="2572331" cy="62443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20904" tIns="69088" rIns="120904" bIns="69088"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US" sz="1600" b="1" i="0" u="none" strike="noStrike" cap="none" normalizeH="0" baseline="0" noProof="0">
                  <a:ln>
                    <a:noFill/>
                  </a:ln>
                  <a:solidFill>
                    <a:srgbClr val="3B515B"/>
                  </a:solidFill>
                  <a:effectLst/>
                  <a:uLnTx/>
                  <a:uFillTx/>
                  <a:latin typeface="TheSans UHH" panose="020B0502050302020203" pitchFamily="34" charset="0"/>
                  <a:ea typeface="+mn-ea"/>
                  <a:cs typeface="+mn-cs"/>
                </a:rPr>
                <a:t>Your faculty’s academic office, departmental student rep committee (FSR), and teaching staff</a:t>
              </a:r>
            </a:p>
          </p:txBody>
        </p:sp>
      </p:grpSp>
      <p:sp>
        <p:nvSpPr>
          <p:cNvPr id="28" name="Pfeil: nach unten 27">
            <a:extLst>
              <a:ext uri="{FF2B5EF4-FFF2-40B4-BE49-F238E27FC236}">
                <a16:creationId xmlns:a16="http://schemas.microsoft.com/office/drawing/2014/main" id="{C05FD08B-E886-4F6F-8DE0-DFE04303CCE8}"/>
              </a:ext>
            </a:extLst>
          </p:cNvPr>
          <p:cNvSpPr/>
          <p:nvPr/>
        </p:nvSpPr>
        <p:spPr>
          <a:xfrm>
            <a:off x="1220356" y="4828064"/>
            <a:ext cx="772651" cy="671843"/>
          </a:xfrm>
          <a:prstGeom prst="downArrow">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0" name="Pfeil: nach unten 29">
            <a:extLst>
              <a:ext uri="{FF2B5EF4-FFF2-40B4-BE49-F238E27FC236}">
                <a16:creationId xmlns:a16="http://schemas.microsoft.com/office/drawing/2014/main" id="{27FE3EE7-604A-4129-A05D-8493BEC84B6B}"/>
              </a:ext>
            </a:extLst>
          </p:cNvPr>
          <p:cNvSpPr/>
          <p:nvPr/>
        </p:nvSpPr>
        <p:spPr>
          <a:xfrm>
            <a:off x="7157013" y="4819673"/>
            <a:ext cx="772651" cy="671843"/>
          </a:xfrm>
          <a:prstGeom prst="downArrow">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1" name="Pfeil: nach unten 30">
            <a:extLst>
              <a:ext uri="{FF2B5EF4-FFF2-40B4-BE49-F238E27FC236}">
                <a16:creationId xmlns:a16="http://schemas.microsoft.com/office/drawing/2014/main" id="{14C3FCC7-966C-44DD-B942-889DDA60A8F9}"/>
              </a:ext>
            </a:extLst>
          </p:cNvPr>
          <p:cNvSpPr/>
          <p:nvPr/>
        </p:nvSpPr>
        <p:spPr>
          <a:xfrm>
            <a:off x="4121645" y="4809813"/>
            <a:ext cx="772651" cy="671843"/>
          </a:xfrm>
          <a:prstGeom prst="downArrow">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2" name="Pfeil: nach unten 31">
            <a:extLst>
              <a:ext uri="{FF2B5EF4-FFF2-40B4-BE49-F238E27FC236}">
                <a16:creationId xmlns:a16="http://schemas.microsoft.com/office/drawing/2014/main" id="{1616453D-63F8-4622-A565-C2696019AF96}"/>
              </a:ext>
            </a:extLst>
          </p:cNvPr>
          <p:cNvSpPr/>
          <p:nvPr/>
        </p:nvSpPr>
        <p:spPr>
          <a:xfrm>
            <a:off x="10122328" y="4809813"/>
            <a:ext cx="772651" cy="671843"/>
          </a:xfrm>
          <a:prstGeom prst="downArrow">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6" name="Textplatzhalter 35">
            <a:extLst>
              <a:ext uri="{FF2B5EF4-FFF2-40B4-BE49-F238E27FC236}">
                <a16:creationId xmlns:a16="http://schemas.microsoft.com/office/drawing/2014/main" id="{41EFA850-F5B5-4575-8B66-AB41A0D4DBF4}"/>
              </a:ext>
            </a:extLst>
          </p:cNvPr>
          <p:cNvSpPr>
            <a:spLocks noGrp="1"/>
          </p:cNvSpPr>
          <p:nvPr>
            <p:ph type="body" sz="quarter" idx="16"/>
          </p:nvPr>
        </p:nvSpPr>
        <p:spPr>
          <a:xfrm>
            <a:off x="285749" y="2462888"/>
            <a:ext cx="5563200" cy="3230564"/>
          </a:xfrm>
        </p:spPr>
        <p:txBody>
          <a:bodyPr/>
          <a:lstStyle/>
          <a:p>
            <a:endParaRPr lang="de-DE" dirty="0"/>
          </a:p>
          <a:p>
            <a:endParaRPr lang="de-DE" dirty="0"/>
          </a:p>
        </p:txBody>
      </p:sp>
    </p:spTree>
    <p:extLst>
      <p:ext uri="{BB962C8B-B14F-4D97-AF65-F5344CB8AC3E}">
        <p14:creationId xmlns:p14="http://schemas.microsoft.com/office/powerpoint/2010/main" val="276733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6"/>
          </p:nvPr>
        </p:nvSpPr>
        <p:spPr/>
        <p:txBody>
          <a:bodyPr/>
          <a:lstStyle/>
          <a:p>
            <a:fld id="{5F3D4FDA-0391-4935-8A67-F3C6087541BA}" type="datetime1">
              <a:rPr lang="de-DE" smtClean="0"/>
              <a:t>27.08.2025</a:t>
            </a:fld>
            <a:endParaRPr lang="en-US" dirty="0"/>
          </a:p>
        </p:txBody>
      </p:sp>
      <p:sp>
        <p:nvSpPr>
          <p:cNvPr id="6" name="Foliennummernplatzhalter 5"/>
          <p:cNvSpPr>
            <a:spLocks noGrp="1"/>
          </p:cNvSpPr>
          <p:nvPr>
            <p:ph type="sldNum" sz="quarter" idx="18"/>
          </p:nvPr>
        </p:nvSpPr>
        <p:spPr/>
        <p:txBody>
          <a:bodyPr/>
          <a:lstStyle/>
          <a:p>
            <a:fld id="{3E01A2B2-10AD-754B-9B4C-E5B6FED423D0}" type="slidenum">
              <a:rPr lang="de-DE" smtClean="0"/>
              <a:pPr/>
              <a:t>39</a:t>
            </a:fld>
            <a:endParaRPr lang="de-DE"/>
          </a:p>
        </p:txBody>
      </p:sp>
      <p:graphicFrame>
        <p:nvGraphicFramePr>
          <p:cNvPr id="15" name="Diagramm 14">
            <a:extLst>
              <a:ext uri="{FF2B5EF4-FFF2-40B4-BE49-F238E27FC236}">
                <a16:creationId xmlns:a16="http://schemas.microsoft.com/office/drawing/2014/main" id="{AA0E47C9-5AE9-455B-BE48-1961CC24022F}"/>
              </a:ext>
            </a:extLst>
          </p:cNvPr>
          <p:cNvGraphicFramePr/>
          <p:nvPr/>
        </p:nvGraphicFramePr>
        <p:xfrm>
          <a:off x="308205" y="2172386"/>
          <a:ext cx="6000751" cy="3363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hteck 7">
            <a:extLst>
              <a:ext uri="{FF2B5EF4-FFF2-40B4-BE49-F238E27FC236}">
                <a16:creationId xmlns:a16="http://schemas.microsoft.com/office/drawing/2014/main" id="{F5514E43-D76E-4FA4-9672-F03C5BF7EFAA}"/>
              </a:ext>
            </a:extLst>
          </p:cNvPr>
          <p:cNvSpPr/>
          <p:nvPr/>
        </p:nvSpPr>
        <p:spPr>
          <a:xfrm>
            <a:off x="9423716" y="5536131"/>
            <a:ext cx="2531462" cy="246221"/>
          </a:xfrm>
          <a:prstGeom prst="rect">
            <a:avLst/>
          </a:prstGeom>
        </p:spPr>
        <p:txBody>
          <a:bodyPr wrap="none">
            <a:spAutoFit/>
          </a:bodyPr>
          <a:lstStyle/>
          <a:p>
            <a:r>
              <a:rPr lang="en-US" sz="1000" dirty="0">
                <a:latin typeface="TheSans UHH" panose="020B0502050302020203" pitchFamily="34" charset="0"/>
              </a:rPr>
              <a:t>Copyrights: Universität Hamburg / PIASTA</a:t>
            </a:r>
          </a:p>
        </p:txBody>
      </p:sp>
      <p:sp>
        <p:nvSpPr>
          <p:cNvPr id="3" name="Titel 1">
            <a:extLst>
              <a:ext uri="{FF2B5EF4-FFF2-40B4-BE49-F238E27FC236}">
                <a16:creationId xmlns:a16="http://schemas.microsoft.com/office/drawing/2014/main" id="{2A76A67E-44EC-32EE-7617-1068BA27F8D9}"/>
              </a:ext>
            </a:extLst>
          </p:cNvPr>
          <p:cNvSpPr txBox="1">
            <a:spLocks/>
          </p:cNvSpPr>
          <p:nvPr/>
        </p:nvSpPr>
        <p:spPr>
          <a:xfrm>
            <a:off x="3764673" y="376561"/>
            <a:ext cx="6015433" cy="567657"/>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kern="1200">
                <a:solidFill>
                  <a:schemeClr val="tx1"/>
                </a:solidFill>
                <a:latin typeface="TheSans UHH" panose="020B0502050302020203" pitchFamily="34" charset="0"/>
                <a:ea typeface="+mj-ea"/>
                <a:cs typeface="TheSans UHH" panose="020B0502050302020203" pitchFamily="34" charset="0"/>
              </a:defRPr>
            </a:lvl1pPr>
          </a:lstStyle>
          <a:p>
            <a:r>
              <a:rPr lang="en-US" sz="3467" dirty="0"/>
              <a:t>We can’t wait to meet you! </a:t>
            </a:r>
          </a:p>
        </p:txBody>
      </p:sp>
      <p:sp>
        <p:nvSpPr>
          <p:cNvPr id="12" name="Textfeld 11">
            <a:extLst>
              <a:ext uri="{FF2B5EF4-FFF2-40B4-BE49-F238E27FC236}">
                <a16:creationId xmlns:a16="http://schemas.microsoft.com/office/drawing/2014/main" id="{FE7351A2-B7A3-B16D-07E8-316C3F2B3E82}"/>
              </a:ext>
            </a:extLst>
          </p:cNvPr>
          <p:cNvSpPr txBox="1"/>
          <p:nvPr/>
        </p:nvSpPr>
        <p:spPr>
          <a:xfrm>
            <a:off x="236822" y="5693232"/>
            <a:ext cx="4144083" cy="379656"/>
          </a:xfrm>
          <a:prstGeom prst="rect">
            <a:avLst/>
          </a:prstGeom>
          <a:noFill/>
        </p:spPr>
        <p:txBody>
          <a:bodyPr wrap="none" rtlCol="0">
            <a:spAutoFit/>
          </a:bodyPr>
          <a:lstStyle/>
          <a:p>
            <a:r>
              <a:rPr lang="en-US" sz="1867">
                <a:latin typeface="TheSans UHH" panose="020B0604020202020204" charset="0"/>
                <a:hlinkClick r:id="rId8"/>
              </a:rPr>
              <a:t>More information and registration at: </a:t>
            </a:r>
          </a:p>
        </p:txBody>
      </p:sp>
      <p:pic>
        <p:nvPicPr>
          <p:cNvPr id="14" name="Picture 8">
            <a:hlinkClick r:id="rId8"/>
            <a:extLst>
              <a:ext uri="{FF2B5EF4-FFF2-40B4-BE49-F238E27FC236}">
                <a16:creationId xmlns:a16="http://schemas.microsoft.com/office/drawing/2014/main" id="{DD560F67-9403-3A0A-D27E-87112195E23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7458" t="19564" r="13438" b="-226"/>
          <a:stretch/>
        </p:blipFill>
        <p:spPr>
          <a:xfrm>
            <a:off x="3887756" y="5678268"/>
            <a:ext cx="1575645" cy="535947"/>
          </a:xfrm>
          <a:prstGeom prst="rect">
            <a:avLst/>
          </a:prstGeom>
        </p:spPr>
      </p:pic>
      <p:sp>
        <p:nvSpPr>
          <p:cNvPr id="16" name="Fußzeilenplatzhalter 4">
            <a:extLst>
              <a:ext uri="{FF2B5EF4-FFF2-40B4-BE49-F238E27FC236}">
                <a16:creationId xmlns:a16="http://schemas.microsoft.com/office/drawing/2014/main" id="{F25439EF-9F5F-0529-41E6-74178A002483}"/>
              </a:ext>
            </a:extLst>
          </p:cNvPr>
          <p:cNvSpPr txBox="1">
            <a:spLocks/>
          </p:cNvSpPr>
          <p:nvPr/>
        </p:nvSpPr>
        <p:spPr>
          <a:xfrm>
            <a:off x="3621973" y="6356352"/>
            <a:ext cx="4936731" cy="365125"/>
          </a:xfrm>
          <a:prstGeom prst="rect">
            <a:avLst/>
          </a:prstGeom>
        </p:spPr>
        <p:txBody>
          <a:bodyPr vert="horz" lIns="121920" tIns="60960" rIns="121920" bIns="60960" rtlCol="0" anchor="ctr"/>
          <a:lstStyle>
            <a:defPPr>
              <a:defRPr lang="de-DE"/>
            </a:defPPr>
            <a:lvl1pPr marL="0" algn="ctr"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t>PIASTA Welcome Week | How Does Studying Work?</a:t>
            </a:r>
          </a:p>
        </p:txBody>
      </p:sp>
      <p:sp>
        <p:nvSpPr>
          <p:cNvPr id="17" name="Textfeld 16">
            <a:extLst>
              <a:ext uri="{FF2B5EF4-FFF2-40B4-BE49-F238E27FC236}">
                <a16:creationId xmlns:a16="http://schemas.microsoft.com/office/drawing/2014/main" id="{E5307E7F-849E-322B-0A52-503A0992CD16}"/>
              </a:ext>
            </a:extLst>
          </p:cNvPr>
          <p:cNvSpPr txBox="1"/>
          <p:nvPr/>
        </p:nvSpPr>
        <p:spPr>
          <a:xfrm>
            <a:off x="431800" y="1516054"/>
            <a:ext cx="4831772" cy="461665"/>
          </a:xfrm>
          <a:prstGeom prst="rect">
            <a:avLst/>
          </a:prstGeom>
          <a:noFill/>
        </p:spPr>
        <p:txBody>
          <a:bodyPr wrap="none" rtlCol="0">
            <a:spAutoFit/>
          </a:bodyPr>
          <a:lstStyle/>
          <a:p>
            <a:r>
              <a:rPr lang="en-US" sz="2400" b="1">
                <a:latin typeface="TheSans UHH" panose="020B0604020202020204" charset="0"/>
              </a:rPr>
              <a:t>PIASTA offers during the semester:</a:t>
            </a:r>
          </a:p>
        </p:txBody>
      </p:sp>
      <p:pic>
        <p:nvPicPr>
          <p:cNvPr id="13" name="Picture 12">
            <a:extLst>
              <a:ext uri="{FF2B5EF4-FFF2-40B4-BE49-F238E27FC236}">
                <a16:creationId xmlns:a16="http://schemas.microsoft.com/office/drawing/2014/main" id="{105A8A19-B62C-4EA5-9928-0F958E622D75}"/>
              </a:ext>
            </a:extLst>
          </p:cNvPr>
          <p:cNvPicPr>
            <a:picLocks noChangeAspect="1"/>
          </p:cNvPicPr>
          <p:nvPr/>
        </p:nvPicPr>
        <p:blipFill rotWithShape="1">
          <a:blip r:embed="rId10"/>
          <a:srcRect l="10646" t="24801" r="5223" b="13601"/>
          <a:stretch/>
        </p:blipFill>
        <p:spPr>
          <a:xfrm>
            <a:off x="7534597" y="1491419"/>
            <a:ext cx="4657403" cy="3982465"/>
          </a:xfrm>
          <a:prstGeom prst="rect">
            <a:avLst/>
          </a:prstGeom>
        </p:spPr>
      </p:pic>
    </p:spTree>
    <p:extLst>
      <p:ext uri="{BB962C8B-B14F-4D97-AF65-F5344CB8AC3E}">
        <p14:creationId xmlns:p14="http://schemas.microsoft.com/office/powerpoint/2010/main" val="3325935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353068" y="443614"/>
            <a:ext cx="9176015" cy="707888"/>
          </a:xfrm>
        </p:spPr>
        <p:txBody>
          <a:bodyPr/>
          <a:lstStyle/>
          <a:p>
            <a:pPr algn="ctr"/>
            <a:r>
              <a:rPr lang="de-DE" dirty="0" err="1"/>
              <a:t>How</a:t>
            </a:r>
            <a:r>
              <a:rPr lang="de-DE" dirty="0"/>
              <a:t> </a:t>
            </a:r>
            <a:r>
              <a:rPr lang="de-DE" dirty="0" err="1"/>
              <a:t>can</a:t>
            </a:r>
            <a:r>
              <a:rPr lang="de-DE" dirty="0"/>
              <a:t> </a:t>
            </a:r>
            <a:r>
              <a:rPr lang="de-DE" dirty="0" err="1"/>
              <a:t>you</a:t>
            </a:r>
            <a:r>
              <a:rPr lang="de-DE" dirty="0"/>
              <a:t> </a:t>
            </a:r>
            <a:r>
              <a:rPr lang="de-DE" dirty="0" err="1"/>
              <a:t>stay</a:t>
            </a:r>
            <a:r>
              <a:rPr lang="de-DE" dirty="0"/>
              <a:t> in </a:t>
            </a:r>
            <a:r>
              <a:rPr lang="de-DE" dirty="0" err="1"/>
              <a:t>touch</a:t>
            </a:r>
            <a:r>
              <a:rPr lang="de-DE" dirty="0"/>
              <a:t> </a:t>
            </a:r>
            <a:r>
              <a:rPr lang="de-DE" dirty="0" err="1"/>
              <a:t>with</a:t>
            </a:r>
            <a:r>
              <a:rPr lang="de-DE" dirty="0"/>
              <a:t> </a:t>
            </a:r>
            <a:r>
              <a:rPr lang="de-DE" dirty="0" err="1"/>
              <a:t>us</a:t>
            </a:r>
            <a:r>
              <a:rPr lang="de-DE" dirty="0"/>
              <a:t>?</a:t>
            </a:r>
            <a:endParaRPr lang="en-US" dirty="0"/>
          </a:p>
        </p:txBody>
      </p:sp>
      <p:sp>
        <p:nvSpPr>
          <p:cNvPr id="4" name="Datumsplatzhalter 3"/>
          <p:cNvSpPr>
            <a:spLocks noGrp="1"/>
          </p:cNvSpPr>
          <p:nvPr>
            <p:ph type="dt" sz="half" idx="18"/>
          </p:nvPr>
        </p:nvSpPr>
        <p:spPr/>
        <p:txBody>
          <a:bodyPr/>
          <a:lstStyle/>
          <a:p>
            <a:pPr defTabSz="609570"/>
            <a:fld id="{D7F3E5C6-7682-45C5-9897-D30EE1654B4F}" type="datetime1">
              <a:rPr lang="de-DE" smtClean="0"/>
              <a:pPr defTabSz="609570"/>
              <a:t>27.08.2025</a:t>
            </a:fld>
            <a:endParaRPr lang="en-US"/>
          </a:p>
        </p:txBody>
      </p:sp>
      <p:sp>
        <p:nvSpPr>
          <p:cNvPr id="6" name="Foliennummernplatzhalter 5"/>
          <p:cNvSpPr>
            <a:spLocks noGrp="1"/>
          </p:cNvSpPr>
          <p:nvPr>
            <p:ph type="sldNum" sz="quarter" idx="20"/>
          </p:nvPr>
        </p:nvSpPr>
        <p:spPr/>
        <p:txBody>
          <a:bodyPr/>
          <a:lstStyle/>
          <a:p>
            <a:pPr defTabSz="609570"/>
            <a:fld id="{3E01A2B2-10AD-754B-9B4C-E5B6FED423D0}" type="slidenum">
              <a:rPr lang="de-DE" smtClean="0">
                <a:solidFill>
                  <a:srgbClr val="3B515B"/>
                </a:solidFill>
              </a:rPr>
              <a:pPr defTabSz="609570"/>
              <a:t>40</a:t>
            </a:fld>
            <a:endParaRPr lang="de-DE">
              <a:solidFill>
                <a:srgbClr val="3B515B"/>
              </a:solidFill>
            </a:endParaRPr>
          </a:p>
        </p:txBody>
      </p:sp>
      <p:sp>
        <p:nvSpPr>
          <p:cNvPr id="8" name="Textplatzhalter 2">
            <a:extLst>
              <a:ext uri="{FF2B5EF4-FFF2-40B4-BE49-F238E27FC236}">
                <a16:creationId xmlns:a16="http://schemas.microsoft.com/office/drawing/2014/main" id="{96384D5F-B0D9-449E-BD93-3CD91E5116F7}"/>
              </a:ext>
            </a:extLst>
          </p:cNvPr>
          <p:cNvSpPr>
            <a:spLocks noGrp="1"/>
          </p:cNvSpPr>
          <p:nvPr>
            <p:ph type="body" sz="quarter" idx="16"/>
          </p:nvPr>
        </p:nvSpPr>
        <p:spPr>
          <a:xfrm>
            <a:off x="1887618" y="1614803"/>
            <a:ext cx="4208383" cy="2008592"/>
          </a:xfrm>
          <a:solidFill>
            <a:schemeClr val="accent1">
              <a:lumMod val="20000"/>
              <a:lumOff val="80000"/>
              <a:alpha val="20000"/>
            </a:schemeClr>
          </a:solidFill>
        </p:spPr>
        <p:txBody>
          <a:bodyPr>
            <a:normAutofit/>
          </a:bodyPr>
          <a:lstStyle/>
          <a:p>
            <a:r>
              <a:rPr lang="en-US" sz="2600" b="1" dirty="0"/>
              <a:t>PIASTA on Instagram</a:t>
            </a:r>
            <a:endParaRPr lang="en-US" sz="2200" dirty="0"/>
          </a:p>
          <a:p>
            <a:pPr marL="342891" indent="-342891">
              <a:spcBef>
                <a:spcPts val="1300"/>
              </a:spcBef>
              <a:buClr>
                <a:srgbClr val="3B515B"/>
              </a:buClr>
              <a:buFont typeface="Arial" panose="020B0604020202020204" pitchFamily="34" charset="0"/>
              <a:buChar char="•"/>
            </a:pPr>
            <a:r>
              <a:rPr lang="en-US" sz="2200" dirty="0"/>
              <a:t>Info about upcoming events and offerings</a:t>
            </a:r>
          </a:p>
          <a:p>
            <a:pPr>
              <a:spcBef>
                <a:spcPts val="1300"/>
              </a:spcBef>
              <a:buClr>
                <a:srgbClr val="3B515B"/>
              </a:buClr>
            </a:pPr>
            <a:r>
              <a:rPr lang="en-US" b="1" dirty="0"/>
              <a:t>	   </a:t>
            </a:r>
            <a:r>
              <a:rPr lang="en-US" sz="2000" b="1" dirty="0">
                <a:solidFill>
                  <a:srgbClr val="7030A0"/>
                </a:solidFill>
              </a:rPr>
              <a:t>instagram.com/</a:t>
            </a:r>
            <a:r>
              <a:rPr lang="en-US" sz="2000" b="1" dirty="0" err="1">
                <a:solidFill>
                  <a:srgbClr val="7030A0"/>
                </a:solidFill>
              </a:rPr>
              <a:t>piastauhh</a:t>
            </a:r>
            <a:r>
              <a:rPr lang="en-US" sz="2000" b="1" dirty="0">
                <a:solidFill>
                  <a:srgbClr val="7030A0"/>
                </a:solidFill>
              </a:rPr>
              <a:t> </a:t>
            </a:r>
          </a:p>
        </p:txBody>
      </p:sp>
      <p:pic>
        <p:nvPicPr>
          <p:cNvPr id="11" name="Grafik 10">
            <a:extLst>
              <a:ext uri="{FF2B5EF4-FFF2-40B4-BE49-F238E27FC236}">
                <a16:creationId xmlns:a16="http://schemas.microsoft.com/office/drawing/2014/main" id="{BFC5D44C-8351-4C25-A648-4C6487F305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8051" y="3029107"/>
            <a:ext cx="574040" cy="574040"/>
          </a:xfrm>
          <a:prstGeom prst="rect">
            <a:avLst/>
          </a:prstGeom>
        </p:spPr>
      </p:pic>
      <p:sp>
        <p:nvSpPr>
          <p:cNvPr id="13" name="Textplatzhalter 2">
            <a:extLst>
              <a:ext uri="{FF2B5EF4-FFF2-40B4-BE49-F238E27FC236}">
                <a16:creationId xmlns:a16="http://schemas.microsoft.com/office/drawing/2014/main" id="{374CEB68-C079-404B-8557-60E0A89F1150}"/>
              </a:ext>
            </a:extLst>
          </p:cNvPr>
          <p:cNvSpPr txBox="1">
            <a:spLocks/>
          </p:cNvSpPr>
          <p:nvPr/>
        </p:nvSpPr>
        <p:spPr>
          <a:xfrm>
            <a:off x="6689759" y="4059076"/>
            <a:ext cx="4208383" cy="2265595"/>
          </a:xfrm>
          <a:prstGeom prst="rect">
            <a:avLst/>
          </a:prstGeom>
          <a:solidFill>
            <a:schemeClr val="accent1">
              <a:lumMod val="20000"/>
              <a:lumOff val="80000"/>
              <a:alpha val="20000"/>
            </a:schemeClr>
          </a:solidFill>
        </p:spPr>
        <p:txBody>
          <a:bodyPr vert="horz">
            <a:normAutofit fontScale="70000" lnSpcReduction="20000"/>
          </a:bodyPr>
          <a:lstStyle>
            <a:lvl1pPr marL="0" indent="0" algn="l" defTabSz="609585" rtl="0" eaLnBrk="1" latinLnBrk="0" hangingPunct="1">
              <a:spcBef>
                <a:spcPts val="1933"/>
              </a:spcBef>
              <a:buClr>
                <a:schemeClr val="accent1"/>
              </a:buClr>
              <a:buFont typeface="Wingdings" charset="2"/>
              <a:buNone/>
              <a:defRPr sz="2667" kern="1200">
                <a:solidFill>
                  <a:srgbClr val="3B515B"/>
                </a:solidFill>
                <a:latin typeface="TheSans UHH" panose="020B0502050302020203" pitchFamily="34" charset="0"/>
                <a:ea typeface="+mn-ea"/>
                <a:cs typeface="TheSans UHH" panose="020B0502050302020203" pitchFamily="34" charset="0"/>
              </a:defRPr>
            </a:lvl1pPr>
            <a:lvl2pPr marL="239994" indent="0" algn="l" defTabSz="609585" rtl="0" eaLnBrk="1" latinLnBrk="0" hangingPunct="1">
              <a:spcBef>
                <a:spcPct val="20000"/>
              </a:spcBef>
              <a:buClr>
                <a:schemeClr val="tx1"/>
              </a:buClr>
              <a:buFont typeface="Wingdings" charset="2"/>
              <a:buNone/>
              <a:defRPr sz="2667" kern="1200">
                <a:solidFill>
                  <a:srgbClr val="3B515B"/>
                </a:solidFill>
                <a:latin typeface="TheSans UHH Regular"/>
                <a:ea typeface="+mn-ea"/>
                <a:cs typeface="TheSans UHH Regular"/>
              </a:defRPr>
            </a:lvl2pPr>
            <a:lvl3pPr marL="479988" indent="0" algn="l" defTabSz="609585" rtl="0" eaLnBrk="1" latinLnBrk="0" hangingPunct="1">
              <a:spcBef>
                <a:spcPct val="20000"/>
              </a:spcBef>
              <a:buClr>
                <a:schemeClr val="bg2"/>
              </a:buClr>
              <a:buFont typeface="Wingdings" charset="2"/>
              <a:buNone/>
              <a:defRPr sz="2667" kern="1200">
                <a:solidFill>
                  <a:srgbClr val="3B515B"/>
                </a:solidFill>
                <a:latin typeface="TheSans UHH Regular"/>
                <a:ea typeface="+mn-ea"/>
                <a:cs typeface="TheSans UHH Regular"/>
              </a:defRPr>
            </a:lvl3pPr>
            <a:lvl4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4pPr>
            <a:lvl5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3800" b="1" dirty="0"/>
              <a:t>Newsletter</a:t>
            </a:r>
            <a:r>
              <a:rPr lang="en-US" sz="2600" b="1" dirty="0"/>
              <a:t> </a:t>
            </a:r>
          </a:p>
          <a:p>
            <a:pPr marL="342891" indent="-342891">
              <a:spcBef>
                <a:spcPts val="1300"/>
              </a:spcBef>
              <a:buClr>
                <a:srgbClr val="3B515B"/>
              </a:buClr>
              <a:buFont typeface="Arial" panose="020B0604020202020204" pitchFamily="34" charset="0"/>
              <a:buChar char="•"/>
            </a:pPr>
            <a:r>
              <a:rPr lang="en-US" sz="2900" dirty="0"/>
              <a:t>Info about upcoming intercultural learning opportunities and workshops</a:t>
            </a:r>
          </a:p>
          <a:p>
            <a:pPr marL="342891" indent="-342891">
              <a:spcBef>
                <a:spcPts val="1300"/>
              </a:spcBef>
              <a:buClr>
                <a:srgbClr val="3B515B"/>
              </a:buClr>
              <a:buFont typeface="Arial" panose="020B0604020202020204" pitchFamily="34" charset="0"/>
              <a:buChar char="•"/>
            </a:pPr>
            <a:r>
              <a:rPr lang="en-US" sz="2900" dirty="0"/>
              <a:t>Job offers for students</a:t>
            </a:r>
          </a:p>
          <a:p>
            <a:pPr marL="342891" indent="-342891">
              <a:spcBef>
                <a:spcPts val="1300"/>
              </a:spcBef>
              <a:buClr>
                <a:srgbClr val="3B515B"/>
              </a:buClr>
              <a:buFont typeface="Arial" panose="020B0604020202020204" pitchFamily="34" charset="0"/>
              <a:buChar char="•"/>
            </a:pPr>
            <a:r>
              <a:rPr lang="en-US" sz="2900" dirty="0"/>
              <a:t>General info about PIASTA Events</a:t>
            </a:r>
          </a:p>
        </p:txBody>
      </p:sp>
      <p:sp>
        <p:nvSpPr>
          <p:cNvPr id="15" name="Textplatzhalter 2">
            <a:extLst>
              <a:ext uri="{FF2B5EF4-FFF2-40B4-BE49-F238E27FC236}">
                <a16:creationId xmlns:a16="http://schemas.microsoft.com/office/drawing/2014/main" id="{40F00F86-F289-4522-839C-247A70FFC71B}"/>
              </a:ext>
            </a:extLst>
          </p:cNvPr>
          <p:cNvSpPr txBox="1">
            <a:spLocks/>
          </p:cNvSpPr>
          <p:nvPr/>
        </p:nvSpPr>
        <p:spPr>
          <a:xfrm>
            <a:off x="1293859" y="4059076"/>
            <a:ext cx="4234656" cy="2265595"/>
          </a:xfrm>
          <a:prstGeom prst="rect">
            <a:avLst/>
          </a:prstGeom>
          <a:solidFill>
            <a:schemeClr val="accent2">
              <a:lumMod val="40000"/>
              <a:lumOff val="60000"/>
              <a:alpha val="20000"/>
            </a:schemeClr>
          </a:solidFill>
        </p:spPr>
        <p:txBody>
          <a:bodyPr vert="horz">
            <a:normAutofit fontScale="92500" lnSpcReduction="10000"/>
          </a:bodyPr>
          <a:lstStyle>
            <a:lvl1pPr marL="0" indent="0" algn="l" defTabSz="609585" rtl="0" eaLnBrk="1" latinLnBrk="0" hangingPunct="1">
              <a:spcBef>
                <a:spcPts val="1933"/>
              </a:spcBef>
              <a:buClr>
                <a:schemeClr val="accent1"/>
              </a:buClr>
              <a:buFont typeface="Wingdings" charset="2"/>
              <a:buNone/>
              <a:defRPr sz="2667" kern="1200">
                <a:solidFill>
                  <a:srgbClr val="3B515B"/>
                </a:solidFill>
                <a:latin typeface="TheSans UHH" panose="020B0502050302020203" pitchFamily="34" charset="0"/>
                <a:ea typeface="+mn-ea"/>
                <a:cs typeface="TheSans UHH" panose="020B0502050302020203" pitchFamily="34" charset="0"/>
              </a:defRPr>
            </a:lvl1pPr>
            <a:lvl2pPr marL="239994" indent="0" algn="l" defTabSz="609585" rtl="0" eaLnBrk="1" latinLnBrk="0" hangingPunct="1">
              <a:spcBef>
                <a:spcPct val="20000"/>
              </a:spcBef>
              <a:buClr>
                <a:schemeClr val="tx1"/>
              </a:buClr>
              <a:buFont typeface="Wingdings" charset="2"/>
              <a:buNone/>
              <a:defRPr sz="2667" kern="1200">
                <a:solidFill>
                  <a:srgbClr val="3B515B"/>
                </a:solidFill>
                <a:latin typeface="TheSans UHH Regular"/>
                <a:ea typeface="+mn-ea"/>
                <a:cs typeface="TheSans UHH Regular"/>
              </a:defRPr>
            </a:lvl2pPr>
            <a:lvl3pPr marL="479988" indent="0" algn="l" defTabSz="609585" rtl="0" eaLnBrk="1" latinLnBrk="0" hangingPunct="1">
              <a:spcBef>
                <a:spcPct val="20000"/>
              </a:spcBef>
              <a:buClr>
                <a:schemeClr val="bg2"/>
              </a:buClr>
              <a:buFont typeface="Wingdings" charset="2"/>
              <a:buNone/>
              <a:defRPr sz="2667" kern="1200">
                <a:solidFill>
                  <a:srgbClr val="3B515B"/>
                </a:solidFill>
                <a:latin typeface="TheSans UHH Regular"/>
                <a:ea typeface="+mn-ea"/>
                <a:cs typeface="TheSans UHH Regular"/>
              </a:defRPr>
            </a:lvl3pPr>
            <a:lvl4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4pPr>
            <a:lvl5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600" b="1" dirty="0"/>
              <a:t>PIASTA </a:t>
            </a:r>
            <a:r>
              <a:rPr lang="en-US" sz="2600" b="1" dirty="0">
                <a:hlinkClick r:id="rId4">
                  <a:extLst>
                    <a:ext uri="{A12FA001-AC4F-418D-AE19-62706E023703}">
                      <ahyp:hlinkClr xmlns:ahyp="http://schemas.microsoft.com/office/drawing/2018/hyperlinkcolor" val="tx"/>
                    </a:ext>
                  </a:extLst>
                </a:hlinkClick>
              </a:rPr>
              <a:t>website</a:t>
            </a:r>
          </a:p>
          <a:p>
            <a:pPr marL="342891" indent="-342891">
              <a:spcBef>
                <a:spcPts val="1300"/>
              </a:spcBef>
              <a:buClr>
                <a:srgbClr val="3B515B"/>
              </a:buClr>
              <a:buFont typeface="Arial" panose="020B0604020202020204" pitchFamily="34" charset="0"/>
              <a:buChar char="•"/>
            </a:pPr>
            <a:r>
              <a:rPr lang="en-US" sz="2200" dirty="0"/>
              <a:t>Overview of all our events and advisory services that we offer</a:t>
            </a:r>
          </a:p>
          <a:p>
            <a:pPr marL="342891" indent="-342891">
              <a:spcBef>
                <a:spcPts val="1300"/>
              </a:spcBef>
              <a:buClr>
                <a:srgbClr val="3B515B"/>
              </a:buClr>
              <a:buFont typeface="Arial" panose="020B0604020202020204" pitchFamily="34" charset="0"/>
              <a:buChar char="•"/>
            </a:pPr>
            <a:r>
              <a:rPr lang="en-US" sz="2200" dirty="0"/>
              <a:t>You can register for all our events </a:t>
            </a:r>
            <a:r>
              <a:rPr lang="en-US" sz="2400" dirty="0"/>
              <a:t>via </a:t>
            </a:r>
            <a:r>
              <a:rPr lang="en-US" sz="2400" b="1" dirty="0">
                <a:hlinkClick r:id="rId5"/>
              </a:rPr>
              <a:t>UHH-Join</a:t>
            </a:r>
            <a:r>
              <a:rPr lang="en-US" sz="2400" b="1" dirty="0"/>
              <a:t> </a:t>
            </a:r>
            <a:br>
              <a:rPr lang="en-US" sz="2300" b="1" dirty="0">
                <a:solidFill>
                  <a:schemeClr val="tx1"/>
                </a:solidFill>
              </a:rPr>
            </a:br>
            <a:endParaRPr lang="en-US" sz="2300" b="1" dirty="0">
              <a:solidFill>
                <a:schemeClr val="tx1"/>
              </a:solidFill>
            </a:endParaRPr>
          </a:p>
        </p:txBody>
      </p:sp>
      <p:sp>
        <p:nvSpPr>
          <p:cNvPr id="3" name="Ellipse 2">
            <a:extLst>
              <a:ext uri="{FF2B5EF4-FFF2-40B4-BE49-F238E27FC236}">
                <a16:creationId xmlns:a16="http://schemas.microsoft.com/office/drawing/2014/main" id="{783762F9-5096-47DC-A6D6-530ADFB27588}"/>
              </a:ext>
            </a:extLst>
          </p:cNvPr>
          <p:cNvSpPr/>
          <p:nvPr/>
        </p:nvSpPr>
        <p:spPr>
          <a:xfrm>
            <a:off x="10242218" y="3837082"/>
            <a:ext cx="1840705" cy="707887"/>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TheSans UHH" panose="020B0502050302020203" pitchFamily="34" charset="0"/>
                <a:hlinkClick r:id="rId6">
                  <a:extLst>
                    <a:ext uri="{A12FA001-AC4F-418D-AE19-62706E023703}">
                      <ahyp:hlinkClr xmlns:ahyp="http://schemas.microsoft.com/office/drawing/2018/hyperlinkcolor" val="tx"/>
                    </a:ext>
                  </a:extLst>
                </a:hlinkClick>
              </a:rPr>
              <a:t>Sign up her</a:t>
            </a:r>
            <a:r>
              <a:rPr lang="en-US" sz="1600" b="1" dirty="0">
                <a:solidFill>
                  <a:schemeClr val="bg1"/>
                </a:solidFill>
                <a:latin typeface="TheSans UHH" panose="020B0502050302020203" pitchFamily="34" charset="0"/>
              </a:rPr>
              <a:t>e!</a:t>
            </a:r>
            <a:endParaRPr lang="en-US" sz="1600" b="1" dirty="0">
              <a:latin typeface="TheSans UHH" panose="020B0502050302020203" pitchFamily="34" charset="0"/>
            </a:endParaRPr>
          </a:p>
        </p:txBody>
      </p:sp>
      <p:pic>
        <p:nvPicPr>
          <p:cNvPr id="9" name="Grafik 8" descr="Ein Bild, das Muster, Quadrat, Grafiken, Pixel enthält.&#10;&#10;Automatisch generierte Beschreibung">
            <a:extLst>
              <a:ext uri="{FF2B5EF4-FFF2-40B4-BE49-F238E27FC236}">
                <a16:creationId xmlns:a16="http://schemas.microsoft.com/office/drawing/2014/main" id="{416D68F4-BED1-582A-FC8B-D12FD27F81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59" y="1614803"/>
            <a:ext cx="2008592" cy="2008592"/>
          </a:xfrm>
          <a:prstGeom prst="rect">
            <a:avLst/>
          </a:prstGeom>
        </p:spPr>
      </p:pic>
    </p:spTree>
    <p:extLst>
      <p:ext uri="{BB962C8B-B14F-4D97-AF65-F5344CB8AC3E}">
        <p14:creationId xmlns:p14="http://schemas.microsoft.com/office/powerpoint/2010/main" val="2597205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76931" y="1604797"/>
            <a:ext cx="11378260" cy="671843"/>
          </a:xfrm>
        </p:spPr>
        <p:txBody>
          <a:bodyPr/>
          <a:lstStyle/>
          <a:p>
            <a:r>
              <a:rPr lang="en-US"/>
              <a:t>Online survey about Welcome Week</a:t>
            </a:r>
          </a:p>
        </p:txBody>
      </p:sp>
      <p:sp>
        <p:nvSpPr>
          <p:cNvPr id="3" name="Textplatzhalter 2">
            <a:extLst>
              <a:ext uri="{FF2B5EF4-FFF2-40B4-BE49-F238E27FC236}">
                <a16:creationId xmlns:a16="http://schemas.microsoft.com/office/drawing/2014/main" id="{9F6D8163-2175-49EF-B7AE-AACD0D1543FE}"/>
              </a:ext>
            </a:extLst>
          </p:cNvPr>
          <p:cNvSpPr>
            <a:spLocks noGrp="1"/>
          </p:cNvSpPr>
          <p:nvPr>
            <p:ph type="body" sz="quarter" idx="16"/>
          </p:nvPr>
        </p:nvSpPr>
        <p:spPr>
          <a:xfrm>
            <a:off x="431799" y="2372884"/>
            <a:ext cx="11352764" cy="3657802"/>
          </a:xfrm>
          <a:solidFill>
            <a:schemeClr val="accent1">
              <a:lumMod val="40000"/>
              <a:lumOff val="60000"/>
              <a:alpha val="20000"/>
            </a:schemeClr>
          </a:solidFill>
        </p:spPr>
        <p:txBody>
          <a:bodyPr>
            <a:normAutofit/>
          </a:bodyPr>
          <a:lstStyle/>
          <a:p>
            <a:pPr marL="285750" indent="-285750">
              <a:buClr>
                <a:srgbClr val="3B515B"/>
              </a:buClr>
              <a:buFont typeface="Arial" panose="020B0604020202020204" pitchFamily="34" charset="0"/>
              <a:buChar char="•"/>
            </a:pPr>
            <a:r>
              <a:rPr lang="en-US" sz="2000"/>
              <a:t>We work hard to plan events and activities and would love to get your feedback.</a:t>
            </a:r>
          </a:p>
          <a:p>
            <a:pPr marL="285750" indent="-285750">
              <a:buClr>
                <a:srgbClr val="3B515B"/>
              </a:buClr>
              <a:buFont typeface="Arial" panose="020B0604020202020204" pitchFamily="34" charset="0"/>
              <a:buChar char="•"/>
            </a:pPr>
            <a:r>
              <a:rPr lang="en-US" sz="2000"/>
              <a:t>Our team will hand out a QR code for a questionnaire at in-person events. After you have taken part in your last event of the week, let us know how the week went for you.</a:t>
            </a:r>
          </a:p>
          <a:p>
            <a:pPr marL="285750" indent="-285750">
              <a:buClr>
                <a:srgbClr val="3B515B"/>
              </a:buClr>
              <a:buFont typeface="Arial" panose="020B0604020202020204" pitchFamily="34" charset="0"/>
              <a:buChar char="•"/>
            </a:pPr>
            <a:r>
              <a:rPr lang="en-US" sz="2000"/>
              <a:t>No QR code? No problem. At the end of Welcome Week, we can also give you an email link for the online questionnaire. </a:t>
            </a:r>
          </a:p>
          <a:p>
            <a:pPr marL="285750" indent="-285750">
              <a:buClr>
                <a:srgbClr val="3B515B"/>
              </a:buClr>
              <a:buFont typeface="Arial" panose="020B0604020202020204" pitchFamily="34" charset="0"/>
              <a:buChar char="•"/>
            </a:pPr>
            <a:r>
              <a:rPr lang="en-US" sz="2000"/>
              <a:t>After your last event at the end of the week, take a few minutes to answer the questions.</a:t>
            </a:r>
          </a:p>
          <a:p>
            <a:pPr algn="ctr">
              <a:buClr>
                <a:srgbClr val="3B515B"/>
              </a:buClr>
            </a:pPr>
            <a:r>
              <a:rPr lang="en-US" sz="2000"/>
              <a:t>Thank you! </a:t>
            </a:r>
          </a:p>
        </p:txBody>
      </p:sp>
      <p:sp>
        <p:nvSpPr>
          <p:cNvPr id="4" name="Datumsplatzhalter 3"/>
          <p:cNvSpPr>
            <a:spLocks noGrp="1"/>
          </p:cNvSpPr>
          <p:nvPr>
            <p:ph type="dt" sz="half" idx="18"/>
          </p:nvPr>
        </p:nvSpPr>
        <p:spPr/>
        <p:txBody>
          <a:bodyPr/>
          <a:lstStyle/>
          <a:p>
            <a:pPr defTabSz="609585"/>
            <a:fld id="{9A03FE4E-6A4D-4CB3-9F1A-DB330DAE94DC}" type="datetime1">
              <a:rPr lang="de-DE" smtClean="0"/>
              <a:t>27.08.2025</a:t>
            </a:fld>
            <a:endParaRPr lang="en-US"/>
          </a:p>
        </p:txBody>
      </p:sp>
      <p:sp>
        <p:nvSpPr>
          <p:cNvPr id="11" name="Textplatzhalter 7">
            <a:extLst>
              <a:ext uri="{FF2B5EF4-FFF2-40B4-BE49-F238E27FC236}">
                <a16:creationId xmlns:a16="http://schemas.microsoft.com/office/drawing/2014/main" id="{695DDE5F-FC1C-4CAE-BE25-EE7DF6BA9E62}"/>
              </a:ext>
            </a:extLst>
          </p:cNvPr>
          <p:cNvSpPr txBox="1">
            <a:spLocks/>
          </p:cNvSpPr>
          <p:nvPr/>
        </p:nvSpPr>
        <p:spPr>
          <a:xfrm>
            <a:off x="286360" y="2372883"/>
            <a:ext cx="5561371" cy="3840427"/>
          </a:xfrm>
          <a:prstGeom prst="rect">
            <a:avLst/>
          </a:prstGeom>
        </p:spPr>
        <p:txBody>
          <a:bodyPr/>
          <a:lst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de-DE" sz="2200" i="1" dirty="0">
              <a:latin typeface="TheSans UHH Bold Caps"/>
            </a:endParaRPr>
          </a:p>
        </p:txBody>
      </p:sp>
    </p:spTree>
    <p:extLst>
      <p:ext uri="{BB962C8B-B14F-4D97-AF65-F5344CB8AC3E}">
        <p14:creationId xmlns:p14="http://schemas.microsoft.com/office/powerpoint/2010/main" val="34573995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 des Referenten / der Referentin">
            <a:extLst>
              <a:ext uri="{FF2B5EF4-FFF2-40B4-BE49-F238E27FC236}">
                <a16:creationId xmlns:a16="http://schemas.microsoft.com/office/drawing/2014/main" id="{569A3AB7-0E47-D140-8CAA-2C9201E85451}"/>
              </a:ext>
            </a:extLst>
          </p:cNvPr>
          <p:cNvSpPr>
            <a:spLocks noGrp="1"/>
          </p:cNvSpPr>
          <p:nvPr>
            <p:ph type="body" sz="quarter" idx="10"/>
          </p:nvPr>
        </p:nvSpPr>
        <p:spPr>
          <a:xfrm>
            <a:off x="334433" y="4773149"/>
            <a:ext cx="6241620" cy="494400"/>
          </a:xfrm>
        </p:spPr>
        <p:txBody>
          <a:bodyPr>
            <a:normAutofit/>
          </a:bodyPr>
          <a:lstStyle/>
          <a:p>
            <a:r>
              <a:rPr lang="en-US"/>
              <a:t>Thank you for your time! </a:t>
            </a:r>
          </a:p>
        </p:txBody>
      </p:sp>
      <p:sp>
        <p:nvSpPr>
          <p:cNvPr id="2" name="Titel">
            <a:extLst>
              <a:ext uri="{FF2B5EF4-FFF2-40B4-BE49-F238E27FC236}">
                <a16:creationId xmlns:a16="http://schemas.microsoft.com/office/drawing/2014/main" id="{37BF1678-B493-E845-B2A1-518AFACAEF65}"/>
              </a:ext>
            </a:extLst>
          </p:cNvPr>
          <p:cNvSpPr>
            <a:spLocks noGrp="1"/>
          </p:cNvSpPr>
          <p:nvPr>
            <p:ph type="title"/>
          </p:nvPr>
        </p:nvSpPr>
        <p:spPr>
          <a:xfrm>
            <a:off x="335360" y="5326571"/>
            <a:ext cx="10795200" cy="1353600"/>
          </a:xfrm>
        </p:spPr>
        <p:txBody>
          <a:bodyPr>
            <a:normAutofit/>
          </a:bodyPr>
          <a:lstStyle/>
          <a:p>
            <a:r>
              <a:rPr lang="en-US" dirty="0"/>
              <a:t>Time for questions </a:t>
            </a:r>
            <a:r>
              <a:rPr lang="en-US" dirty="0">
                <a:sym typeface="Wingdings" panose="05000000000000000000" pitchFamily="2" charset="2"/>
              </a:rPr>
              <a:t></a:t>
            </a:r>
          </a:p>
        </p:txBody>
      </p:sp>
      <p:pic>
        <p:nvPicPr>
          <p:cNvPr id="4" name="Bildplatzhalter 5" descr="Ein Bild, das Karte enthält.&#10;&#10;Automatisch generierte Beschreibung">
            <a:extLst>
              <a:ext uri="{FF2B5EF4-FFF2-40B4-BE49-F238E27FC236}">
                <a16:creationId xmlns:a16="http://schemas.microsoft.com/office/drawing/2014/main" id="{1AE254FD-C1ED-43AF-9221-12F86D66DA91}"/>
              </a:ext>
            </a:extLst>
          </p:cNvPr>
          <p:cNvPicPr>
            <a:picLocks noChangeAspect="1"/>
          </p:cNvPicPr>
          <p:nvPr/>
        </p:nvPicPr>
        <p:blipFill rotWithShape="1">
          <a:blip r:embed="rId3"/>
          <a:srcRect t="22023" b="22024"/>
          <a:stretch/>
        </p:blipFill>
        <p:spPr>
          <a:xfrm>
            <a:off x="0" y="1402676"/>
            <a:ext cx="12192000" cy="3274461"/>
          </a:xfrm>
          <a:prstGeom prst="rect">
            <a:avLst/>
          </a:prstGeom>
          <a:noFill/>
        </p:spPr>
      </p:pic>
    </p:spTree>
    <p:extLst>
      <p:ext uri="{BB962C8B-B14F-4D97-AF65-F5344CB8AC3E}">
        <p14:creationId xmlns:p14="http://schemas.microsoft.com/office/powerpoint/2010/main" val="1156809819"/>
      </p:ext>
    </p:extLst>
  </p:cSld>
  <p:clrMapOvr>
    <a:masterClrMapping/>
  </p:clrMapOvr>
</p:sld>
</file>

<file path=ppt/theme/theme1.xml><?xml version="1.0" encoding="utf-8"?>
<a:theme xmlns:a="http://schemas.openxmlformats.org/drawingml/2006/main" name="Folienmaster">
  <a:themeElements>
    <a:clrScheme name="Benutzerdefiniert 1">
      <a:dk1>
        <a:srgbClr val="3B515B"/>
      </a:dk1>
      <a:lt1>
        <a:srgbClr val="FFFFFF"/>
      </a:lt1>
      <a:dk2>
        <a:srgbClr val="000000"/>
      </a:dk2>
      <a:lt2>
        <a:srgbClr val="B6BFC3"/>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6734</Words>
  <Application>Microsoft Office PowerPoint</Application>
  <PresentationFormat>Widescreen</PresentationFormat>
  <Paragraphs>585</Paragraphs>
  <Slides>42</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TheSans UHH</vt:lpstr>
      <vt:lpstr>TheSans Uhh Bold Caps</vt:lpstr>
      <vt:lpstr>TheSans Uhh Bold Caps</vt:lpstr>
      <vt:lpstr>TheSans UHH Regular</vt:lpstr>
      <vt:lpstr>Wingdings</vt:lpstr>
      <vt:lpstr>Folienmaster</vt:lpstr>
      <vt:lpstr>To-Dos for New Students</vt:lpstr>
      <vt:lpstr>Welcome!</vt:lpstr>
      <vt:lpstr>To-dos for new students</vt:lpstr>
      <vt:lpstr>New in Hamburg? Everything you need to take care of!</vt:lpstr>
      <vt:lpstr>        Accommodation found! </vt:lpstr>
      <vt:lpstr>Residence halls </vt:lpstr>
      <vt:lpstr>A room in a shared apartment or your own apartment</vt:lpstr>
      <vt:lpstr>Semester start is looming and you still have not found a room? </vt:lpstr>
      <vt:lpstr>What costs will I Incur? </vt:lpstr>
      <vt:lpstr>        Registered in Hamburg!</vt:lpstr>
      <vt:lpstr>How do I make an appointment?</vt:lpstr>
      <vt:lpstr>What do I need to bring to the appointment?</vt:lpstr>
      <vt:lpstr>How do I register online? (for unmarried individuals without minor children from Germany EU countries)</vt:lpstr>
      <vt:lpstr>Requirements for using the new online services:</vt:lpstr>
      <vt:lpstr>        Opened a bank account!</vt:lpstr>
      <vt:lpstr>        Got health insurance!</vt:lpstr>
      <vt:lpstr>Got health insurance in Germany!</vt:lpstr>
      <vt:lpstr>Applying</vt:lpstr>
      <vt:lpstr>        Applied for a registration certificate (EU students)!</vt:lpstr>
      <vt:lpstr>          Applied for a residence permit (non-EU students)!</vt:lpstr>
      <vt:lpstr>          Applied for a residence permit (non-EU students)!</vt:lpstr>
      <vt:lpstr>          Applied for a residence permit (non-EU students)!</vt:lpstr>
      <vt:lpstr>What you will need </vt:lpstr>
      <vt:lpstr>Advising</vt:lpstr>
      <vt:lpstr>To-dos at the University</vt:lpstr>
      <vt:lpstr>        Enrolled! Step 1 for Exchange Students</vt:lpstr>
      <vt:lpstr>        Enrolled! Step 1 for Degree Students</vt:lpstr>
      <vt:lpstr>        Enrolled! Step 2: Health Insurance</vt:lpstr>
      <vt:lpstr>        Enrolled! Step 3: Pay/Transfer Semester Contribution</vt:lpstr>
      <vt:lpstr>        Got your semester documents!</vt:lpstr>
      <vt:lpstr>No semester public transport pass at the beginning of the semester?</vt:lpstr>
      <vt:lpstr>Semesterticket = Deutschlandticket</vt:lpstr>
      <vt:lpstr>        IDs and supporting documents on hand!</vt:lpstr>
      <vt:lpstr>        IDs and supporting documents on hand!</vt:lpstr>
      <vt:lpstr>Communication</vt:lpstr>
      <vt:lpstr>        Informed about planning and starting your studies!</vt:lpstr>
      <vt:lpstr>        Taken note of first-semester events and dates! </vt:lpstr>
      <vt:lpstr>Who can help me further?</vt:lpstr>
      <vt:lpstr>PowerPoint Presentation</vt:lpstr>
      <vt:lpstr>How can you stay in touch with us?</vt:lpstr>
      <vt:lpstr>Online survey about Welcome Week</vt:lpstr>
      <vt:lpstr>Time for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Dos für neue Studierende</dc:title>
  <dc:creator>Duczmal, Lisa</dc:creator>
  <cp:lastModifiedBy>Kumar, Mandeep</cp:lastModifiedBy>
  <cp:revision>185</cp:revision>
  <dcterms:created xsi:type="dcterms:W3CDTF">2021-08-31T10:02:53Z</dcterms:created>
  <dcterms:modified xsi:type="dcterms:W3CDTF">2025-08-27T11:48:29Z</dcterms:modified>
</cp:coreProperties>
</file>