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313" r:id="rId2"/>
    <p:sldId id="406" r:id="rId3"/>
    <p:sldId id="337" r:id="rId4"/>
    <p:sldId id="384" r:id="rId5"/>
    <p:sldId id="369" r:id="rId6"/>
    <p:sldId id="374" r:id="rId7"/>
    <p:sldId id="371" r:id="rId8"/>
    <p:sldId id="370" r:id="rId9"/>
    <p:sldId id="372" r:id="rId10"/>
    <p:sldId id="373" r:id="rId11"/>
    <p:sldId id="386" r:id="rId12"/>
    <p:sldId id="390" r:id="rId13"/>
    <p:sldId id="392" r:id="rId14"/>
    <p:sldId id="393" r:id="rId15"/>
    <p:sldId id="411" r:id="rId16"/>
    <p:sldId id="395" r:id="rId17"/>
    <p:sldId id="396" r:id="rId18"/>
    <p:sldId id="397" r:id="rId19"/>
    <p:sldId id="387" r:id="rId20"/>
    <p:sldId id="391" r:id="rId21"/>
    <p:sldId id="398" r:id="rId22"/>
    <p:sldId id="399" r:id="rId23"/>
    <p:sldId id="400" r:id="rId24"/>
    <p:sldId id="401" r:id="rId25"/>
    <p:sldId id="402" r:id="rId26"/>
    <p:sldId id="388" r:id="rId27"/>
    <p:sldId id="404" r:id="rId28"/>
    <p:sldId id="389" r:id="rId29"/>
    <p:sldId id="403" r:id="rId30"/>
    <p:sldId id="412" r:id="rId31"/>
    <p:sldId id="436" r:id="rId32"/>
    <p:sldId id="409" r:id="rId33"/>
    <p:sldId id="432" r:id="rId34"/>
    <p:sldId id="410" r:id="rId35"/>
    <p:sldId id="332" r:id="rId3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ch, Alexandra" initials="HA" lastIdx="9" clrIdx="0">
    <p:extLst>
      <p:ext uri="{19B8F6BF-5375-455C-9EA6-DF929625EA0E}">
        <p15:presenceInfo xmlns:p15="http://schemas.microsoft.com/office/powerpoint/2012/main" userId="S-1-5-21-1402223153-2072715818-4169152641-68907" providerId="AD"/>
      </p:ext>
    </p:extLst>
  </p:cmAuthor>
  <p:cmAuthor id="2" name="Grünwald, Mira" initials="GM" lastIdx="38" clrIdx="1">
    <p:extLst>
      <p:ext uri="{19B8F6BF-5375-455C-9EA6-DF929625EA0E}">
        <p15:presenceInfo xmlns:p15="http://schemas.microsoft.com/office/powerpoint/2012/main" userId="S-1-5-21-1402223153-2072715818-4169152641-218769" providerId="AD"/>
      </p:ext>
    </p:extLst>
  </p:cmAuthor>
  <p:cmAuthor id="3" name="Nina Geraldine Mentzel" initials="NGM" lastIdx="2" clrIdx="2">
    <p:extLst>
      <p:ext uri="{19B8F6BF-5375-455C-9EA6-DF929625EA0E}">
        <p15:presenceInfo xmlns:p15="http://schemas.microsoft.com/office/powerpoint/2012/main" userId="Nina Geraldine Mentz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15B"/>
    <a:srgbClr val="9DA8AD"/>
    <a:srgbClr val="E2001A"/>
    <a:srgbClr val="F07F8C"/>
    <a:srgbClr val="0271BB"/>
    <a:srgbClr val="B6BFC3"/>
    <a:srgbClr val="80B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81649" autoAdjust="0"/>
  </p:normalViewPr>
  <p:slideViewPr>
    <p:cSldViewPr snapToGrid="0">
      <p:cViewPr varScale="1">
        <p:scale>
          <a:sx n="52" d="100"/>
          <a:sy n="52" d="100"/>
        </p:scale>
        <p:origin x="12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E1A1FB-37F1-459E-B593-58C7BBE64BDD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91ACFEC5-232A-4989-8F74-6EB1801A6F5C}">
      <dgm:prSet phldrT="[Text]" custT="1"/>
      <dgm:spPr/>
      <dgm:t>
        <a:bodyPr/>
        <a:lstStyle/>
        <a:p>
          <a:r>
            <a:rPr lang="en-US" sz="1600" dirty="0">
              <a:latin typeface="TheSans UHH" panose="020B0502050302020203" pitchFamily="34" charset="0"/>
            </a:rPr>
            <a:t>Campus Center</a:t>
          </a:r>
        </a:p>
      </dgm:t>
    </dgm:pt>
    <dgm:pt modelId="{5FFF3591-DB42-44BA-8776-4D25048DBED1}" type="parTrans" cxnId="{57EF7621-4E6F-441C-A9A1-E247C078FE1A}">
      <dgm:prSet/>
      <dgm:spPr/>
      <dgm:t>
        <a:bodyPr/>
        <a:lstStyle/>
        <a:p>
          <a:endParaRPr lang="de-DE"/>
        </a:p>
      </dgm:t>
    </dgm:pt>
    <dgm:pt modelId="{1E56DAB3-76BC-41CA-8794-BC067802D614}" type="sibTrans" cxnId="{57EF7621-4E6F-441C-A9A1-E247C078FE1A}">
      <dgm:prSet/>
      <dgm:spPr/>
      <dgm:t>
        <a:bodyPr/>
        <a:lstStyle/>
        <a:p>
          <a:endParaRPr lang="de-DE"/>
        </a:p>
      </dgm:t>
    </dgm:pt>
    <dgm:pt modelId="{0A7BC1A0-075D-4603-A19E-8671AB008A3E}">
      <dgm:prSet phldrT="[Text]" custT="1"/>
      <dgm:spPr/>
      <dgm:t>
        <a:bodyPr/>
        <a:lstStyle/>
        <a:p>
          <a:r>
            <a:rPr lang="en-US" sz="1400">
              <a:latin typeface="TheSans UHH" panose="020B0502050302020203" pitchFamily="34" charset="0"/>
            </a:rPr>
            <a:t>Regional Computing Center (RRZ)</a:t>
          </a:r>
        </a:p>
      </dgm:t>
    </dgm:pt>
    <dgm:pt modelId="{B033ADB0-F962-4C0E-9265-1F91AC3070F9}" type="parTrans" cxnId="{05772AC8-39E4-4FC6-A303-DD122544D8FD}">
      <dgm:prSet/>
      <dgm:spPr/>
      <dgm:t>
        <a:bodyPr/>
        <a:lstStyle/>
        <a:p>
          <a:endParaRPr lang="de-AT"/>
        </a:p>
      </dgm:t>
    </dgm:pt>
    <dgm:pt modelId="{852E53EC-9563-495E-9A6D-7DC7D96515D9}" type="sibTrans" cxnId="{05772AC8-39E4-4FC6-A303-DD122544D8FD}">
      <dgm:prSet/>
      <dgm:spPr/>
      <dgm:t>
        <a:bodyPr/>
        <a:lstStyle/>
        <a:p>
          <a:endParaRPr lang="de-AT"/>
        </a:p>
      </dgm:t>
    </dgm:pt>
    <dgm:pt modelId="{EB537177-BC44-44B4-B5C9-D0B93DCEF2BE}">
      <dgm:prSet phldrT="[Text]" custT="1"/>
      <dgm:spPr>
        <a:solidFill>
          <a:srgbClr val="F07F8C"/>
        </a:solidFill>
      </dgm:spPr>
      <dgm:t>
        <a:bodyPr/>
        <a:lstStyle/>
        <a:p>
          <a:r>
            <a:rPr lang="en-US" sz="1600"/>
            <a:t>State and University Library (StaBi)</a:t>
          </a:r>
        </a:p>
      </dgm:t>
    </dgm:pt>
    <dgm:pt modelId="{7CBA2A3F-750D-4F26-8213-3BD293FD8ED8}" type="parTrans" cxnId="{A59E1660-6EF6-48AE-9EF5-52697A63B7E3}">
      <dgm:prSet/>
      <dgm:spPr/>
      <dgm:t>
        <a:bodyPr/>
        <a:lstStyle/>
        <a:p>
          <a:endParaRPr lang="de-AT"/>
        </a:p>
      </dgm:t>
    </dgm:pt>
    <dgm:pt modelId="{8322FBD7-8816-483E-A914-E783B4D86F22}" type="sibTrans" cxnId="{A59E1660-6EF6-48AE-9EF5-52697A63B7E3}">
      <dgm:prSet/>
      <dgm:spPr/>
      <dgm:t>
        <a:bodyPr/>
        <a:lstStyle/>
        <a:p>
          <a:endParaRPr lang="de-AT"/>
        </a:p>
      </dgm:t>
    </dgm:pt>
    <dgm:pt modelId="{36266E9F-44DF-44D4-9384-C769683940D0}">
      <dgm:prSet phldrT="[Text]" custT="1"/>
      <dgm:spPr/>
      <dgm:t>
        <a:bodyPr/>
        <a:lstStyle/>
        <a:p>
          <a:r>
            <a:rPr lang="en-US" sz="1400">
              <a:latin typeface="TheSans UHH" panose="020B0502050302020203" pitchFamily="34" charset="0"/>
            </a:rPr>
            <a:t>Around the faculty</a:t>
          </a:r>
        </a:p>
      </dgm:t>
    </dgm:pt>
    <dgm:pt modelId="{0925066A-0854-4A07-B02A-838C11F5C83E}" type="parTrans" cxnId="{9EE6C426-C08B-4D06-974B-093DF5F7C60A}">
      <dgm:prSet/>
      <dgm:spPr/>
      <dgm:t>
        <a:bodyPr/>
        <a:lstStyle/>
        <a:p>
          <a:endParaRPr lang="de-AT"/>
        </a:p>
      </dgm:t>
    </dgm:pt>
    <dgm:pt modelId="{1E84E141-C38B-427E-B47C-43A8F35C69F8}" type="sibTrans" cxnId="{9EE6C426-C08B-4D06-974B-093DF5F7C60A}">
      <dgm:prSet/>
      <dgm:spPr/>
      <dgm:t>
        <a:bodyPr/>
        <a:lstStyle/>
        <a:p>
          <a:endParaRPr lang="de-AT"/>
        </a:p>
      </dgm:t>
    </dgm:pt>
    <dgm:pt modelId="{AC7B1889-3528-40E4-A0BC-A02F77C5441B}">
      <dgm:prSet phldrT="[Text]" custT="1"/>
      <dgm:spPr/>
      <dgm:t>
        <a:bodyPr/>
        <a:lstStyle/>
        <a:p>
          <a:r>
            <a:rPr lang="en-US" sz="1400">
              <a:latin typeface="TheSans UHH" panose="020B0502050302020203" pitchFamily="34" charset="0"/>
            </a:rPr>
            <a:t>Studierendenwerk Hamburg</a:t>
          </a:r>
        </a:p>
      </dgm:t>
    </dgm:pt>
    <dgm:pt modelId="{C89F0147-D985-40D8-ABB3-1397D2B4A46B}" type="parTrans" cxnId="{37C6442A-594B-449F-8BAC-D4EE62FADB2E}">
      <dgm:prSet/>
      <dgm:spPr/>
      <dgm:t>
        <a:bodyPr/>
        <a:lstStyle/>
        <a:p>
          <a:endParaRPr lang="de-AT"/>
        </a:p>
      </dgm:t>
    </dgm:pt>
    <dgm:pt modelId="{FC0907A1-8A8B-4322-9916-EFE3F23EA37D}" type="sibTrans" cxnId="{37C6442A-594B-449F-8BAC-D4EE62FADB2E}">
      <dgm:prSet/>
      <dgm:spPr/>
      <dgm:t>
        <a:bodyPr/>
        <a:lstStyle/>
        <a:p>
          <a:endParaRPr lang="de-AT"/>
        </a:p>
      </dgm:t>
    </dgm:pt>
    <dgm:pt modelId="{D3D385A9-D24F-4D19-A0BC-1BA5D05C4915}" type="pres">
      <dgm:prSet presAssocID="{F3E1A1FB-37F1-459E-B593-58C7BBE64BDD}" presName="cycle" presStyleCnt="0">
        <dgm:presLayoutVars>
          <dgm:dir/>
          <dgm:resizeHandles val="exact"/>
        </dgm:presLayoutVars>
      </dgm:prSet>
      <dgm:spPr/>
    </dgm:pt>
    <dgm:pt modelId="{4D7FB9E7-3275-461C-B855-E6C7E86F587E}" type="pres">
      <dgm:prSet presAssocID="{91ACFEC5-232A-4989-8F74-6EB1801A6F5C}" presName="node" presStyleLbl="node1" presStyleIdx="0" presStyleCnt="5" custScaleX="137362" custScaleY="141387">
        <dgm:presLayoutVars>
          <dgm:bulletEnabled val="1"/>
        </dgm:presLayoutVars>
      </dgm:prSet>
      <dgm:spPr/>
    </dgm:pt>
    <dgm:pt modelId="{17A3D6AF-E1E4-427D-B2DE-50B5235854BE}" type="pres">
      <dgm:prSet presAssocID="{91ACFEC5-232A-4989-8F74-6EB1801A6F5C}" presName="spNode" presStyleCnt="0"/>
      <dgm:spPr/>
    </dgm:pt>
    <dgm:pt modelId="{B017F653-0117-4BD5-BA9D-21F6F34B6A21}" type="pres">
      <dgm:prSet presAssocID="{1E56DAB3-76BC-41CA-8794-BC067802D614}" presName="sibTrans" presStyleLbl="sibTrans1D1" presStyleIdx="0" presStyleCnt="5"/>
      <dgm:spPr/>
    </dgm:pt>
    <dgm:pt modelId="{19C02551-520C-4598-A434-2954E1B1A7E1}" type="pres">
      <dgm:prSet presAssocID="{0A7BC1A0-075D-4603-A19E-8671AB008A3E}" presName="node" presStyleLbl="node1" presStyleIdx="1" presStyleCnt="5" custScaleX="137362" custScaleY="141387" custRadScaleRad="174669" custRadScaleInc="12880">
        <dgm:presLayoutVars>
          <dgm:bulletEnabled val="1"/>
        </dgm:presLayoutVars>
      </dgm:prSet>
      <dgm:spPr/>
    </dgm:pt>
    <dgm:pt modelId="{6E19C6CD-9FC5-4AF3-97ED-DF1F4ADBD882}" type="pres">
      <dgm:prSet presAssocID="{0A7BC1A0-075D-4603-A19E-8671AB008A3E}" presName="spNode" presStyleCnt="0"/>
      <dgm:spPr/>
    </dgm:pt>
    <dgm:pt modelId="{CCF8E3ED-AA6F-4C2C-8A9F-60D4543C5A21}" type="pres">
      <dgm:prSet presAssocID="{852E53EC-9563-495E-9A6D-7DC7D96515D9}" presName="sibTrans" presStyleLbl="sibTrans1D1" presStyleIdx="1" presStyleCnt="5"/>
      <dgm:spPr/>
    </dgm:pt>
    <dgm:pt modelId="{F3DEC6AB-89B7-4F7A-ACA7-6C54153CFDD5}" type="pres">
      <dgm:prSet presAssocID="{EB537177-BC44-44B4-B5C9-D0B93DCEF2BE}" presName="node" presStyleLbl="node1" presStyleIdx="2" presStyleCnt="5" custScaleX="137362" custScaleY="141387" custRadScaleRad="112196" custRadScaleInc="-90243">
        <dgm:presLayoutVars>
          <dgm:bulletEnabled val="1"/>
        </dgm:presLayoutVars>
      </dgm:prSet>
      <dgm:spPr/>
    </dgm:pt>
    <dgm:pt modelId="{AE6D6407-49D5-4E30-96F4-BF802758D0C2}" type="pres">
      <dgm:prSet presAssocID="{EB537177-BC44-44B4-B5C9-D0B93DCEF2BE}" presName="spNode" presStyleCnt="0"/>
      <dgm:spPr/>
    </dgm:pt>
    <dgm:pt modelId="{175C72A4-BDC6-4BD5-AD51-21FF694F1DE9}" type="pres">
      <dgm:prSet presAssocID="{8322FBD7-8816-483E-A914-E783B4D86F22}" presName="sibTrans" presStyleLbl="sibTrans1D1" presStyleIdx="2" presStyleCnt="5"/>
      <dgm:spPr/>
    </dgm:pt>
    <dgm:pt modelId="{240FC272-1A8A-44A8-9A32-BE83958CA406}" type="pres">
      <dgm:prSet presAssocID="{36266E9F-44DF-44D4-9384-C769683940D0}" presName="node" presStyleLbl="node1" presStyleIdx="3" presStyleCnt="5" custScaleX="137362" custScaleY="141387" custRadScaleRad="98634" custRadScaleInc="67902">
        <dgm:presLayoutVars>
          <dgm:bulletEnabled val="1"/>
        </dgm:presLayoutVars>
      </dgm:prSet>
      <dgm:spPr/>
    </dgm:pt>
    <dgm:pt modelId="{00918C58-1747-4CD2-8018-626784A7F2F5}" type="pres">
      <dgm:prSet presAssocID="{36266E9F-44DF-44D4-9384-C769683940D0}" presName="spNode" presStyleCnt="0"/>
      <dgm:spPr/>
    </dgm:pt>
    <dgm:pt modelId="{4B27B752-C40B-472C-A57A-83D5991AC632}" type="pres">
      <dgm:prSet presAssocID="{1E84E141-C38B-427E-B47C-43A8F35C69F8}" presName="sibTrans" presStyleLbl="sibTrans1D1" presStyleIdx="3" presStyleCnt="5"/>
      <dgm:spPr/>
    </dgm:pt>
    <dgm:pt modelId="{A1D1D418-33C6-4BBA-B086-F2F96DB25AC1}" type="pres">
      <dgm:prSet presAssocID="{AC7B1889-3528-40E4-A0BC-A02F77C5441B}" presName="node" presStyleLbl="node1" presStyleIdx="4" presStyleCnt="5" custScaleX="137362" custScaleY="141387" custRadScaleRad="169000" custRadScaleInc="856">
        <dgm:presLayoutVars>
          <dgm:bulletEnabled val="1"/>
        </dgm:presLayoutVars>
      </dgm:prSet>
      <dgm:spPr/>
    </dgm:pt>
    <dgm:pt modelId="{C2E95F6B-D1BA-4E10-9451-2DF6D17273D5}" type="pres">
      <dgm:prSet presAssocID="{AC7B1889-3528-40E4-A0BC-A02F77C5441B}" presName="spNode" presStyleCnt="0"/>
      <dgm:spPr/>
    </dgm:pt>
    <dgm:pt modelId="{45A4CBA2-616C-424E-A69C-813E3549BD04}" type="pres">
      <dgm:prSet presAssocID="{FC0907A1-8A8B-4322-9916-EFE3F23EA37D}" presName="sibTrans" presStyleLbl="sibTrans1D1" presStyleIdx="4" presStyleCnt="5"/>
      <dgm:spPr/>
    </dgm:pt>
  </dgm:ptLst>
  <dgm:cxnLst>
    <dgm:cxn modelId="{89372402-FB9A-401C-A560-767AC404BE5C}" type="presOf" srcId="{91ACFEC5-232A-4989-8F74-6EB1801A6F5C}" destId="{4D7FB9E7-3275-461C-B855-E6C7E86F587E}" srcOrd="0" destOrd="0" presId="urn:microsoft.com/office/officeart/2005/8/layout/cycle6"/>
    <dgm:cxn modelId="{84BE040D-1BF5-4489-A042-27B8D0018BE7}" type="presOf" srcId="{36266E9F-44DF-44D4-9384-C769683940D0}" destId="{240FC272-1A8A-44A8-9A32-BE83958CA406}" srcOrd="0" destOrd="0" presId="urn:microsoft.com/office/officeart/2005/8/layout/cycle6"/>
    <dgm:cxn modelId="{00EE3911-CEF5-4591-AD00-DB1EC05F09A4}" type="presOf" srcId="{852E53EC-9563-495E-9A6D-7DC7D96515D9}" destId="{CCF8E3ED-AA6F-4C2C-8A9F-60D4543C5A21}" srcOrd="0" destOrd="0" presId="urn:microsoft.com/office/officeart/2005/8/layout/cycle6"/>
    <dgm:cxn modelId="{25214C15-AAE9-4EED-8D9D-554CE7EE2DDE}" type="presOf" srcId="{AC7B1889-3528-40E4-A0BC-A02F77C5441B}" destId="{A1D1D418-33C6-4BBA-B086-F2F96DB25AC1}" srcOrd="0" destOrd="0" presId="urn:microsoft.com/office/officeart/2005/8/layout/cycle6"/>
    <dgm:cxn modelId="{57EF7621-4E6F-441C-A9A1-E247C078FE1A}" srcId="{F3E1A1FB-37F1-459E-B593-58C7BBE64BDD}" destId="{91ACFEC5-232A-4989-8F74-6EB1801A6F5C}" srcOrd="0" destOrd="0" parTransId="{5FFF3591-DB42-44BA-8776-4D25048DBED1}" sibTransId="{1E56DAB3-76BC-41CA-8794-BC067802D614}"/>
    <dgm:cxn modelId="{9EE6C426-C08B-4D06-974B-093DF5F7C60A}" srcId="{F3E1A1FB-37F1-459E-B593-58C7BBE64BDD}" destId="{36266E9F-44DF-44D4-9384-C769683940D0}" srcOrd="3" destOrd="0" parTransId="{0925066A-0854-4A07-B02A-838C11F5C83E}" sibTransId="{1E84E141-C38B-427E-B47C-43A8F35C69F8}"/>
    <dgm:cxn modelId="{933E1B29-896C-451B-9097-4DFB8CC16DDF}" type="presOf" srcId="{1E56DAB3-76BC-41CA-8794-BC067802D614}" destId="{B017F653-0117-4BD5-BA9D-21F6F34B6A21}" srcOrd="0" destOrd="0" presId="urn:microsoft.com/office/officeart/2005/8/layout/cycle6"/>
    <dgm:cxn modelId="{37C6442A-594B-449F-8BAC-D4EE62FADB2E}" srcId="{F3E1A1FB-37F1-459E-B593-58C7BBE64BDD}" destId="{AC7B1889-3528-40E4-A0BC-A02F77C5441B}" srcOrd="4" destOrd="0" parTransId="{C89F0147-D985-40D8-ABB3-1397D2B4A46B}" sibTransId="{FC0907A1-8A8B-4322-9916-EFE3F23EA37D}"/>
    <dgm:cxn modelId="{A59E1660-6EF6-48AE-9EF5-52697A63B7E3}" srcId="{F3E1A1FB-37F1-459E-B593-58C7BBE64BDD}" destId="{EB537177-BC44-44B4-B5C9-D0B93DCEF2BE}" srcOrd="2" destOrd="0" parTransId="{7CBA2A3F-750D-4F26-8213-3BD293FD8ED8}" sibTransId="{8322FBD7-8816-483E-A914-E783B4D86F22}"/>
    <dgm:cxn modelId="{1619114F-F223-449A-A3E7-09F18088CBC2}" type="presOf" srcId="{EB537177-BC44-44B4-B5C9-D0B93DCEF2BE}" destId="{F3DEC6AB-89B7-4F7A-ACA7-6C54153CFDD5}" srcOrd="0" destOrd="0" presId="urn:microsoft.com/office/officeart/2005/8/layout/cycle6"/>
    <dgm:cxn modelId="{32B65A50-5790-4866-AD2B-3C86DCFF0F74}" type="presOf" srcId="{1E84E141-C38B-427E-B47C-43A8F35C69F8}" destId="{4B27B752-C40B-472C-A57A-83D5991AC632}" srcOrd="0" destOrd="0" presId="urn:microsoft.com/office/officeart/2005/8/layout/cycle6"/>
    <dgm:cxn modelId="{358B8779-C7AA-4AAF-96D6-3F72BF120C86}" type="presOf" srcId="{0A7BC1A0-075D-4603-A19E-8671AB008A3E}" destId="{19C02551-520C-4598-A434-2954E1B1A7E1}" srcOrd="0" destOrd="0" presId="urn:microsoft.com/office/officeart/2005/8/layout/cycle6"/>
    <dgm:cxn modelId="{3B6A669E-0AFC-4E8D-860F-124BA6AF86FC}" type="presOf" srcId="{8322FBD7-8816-483E-A914-E783B4D86F22}" destId="{175C72A4-BDC6-4BD5-AD51-21FF694F1DE9}" srcOrd="0" destOrd="0" presId="urn:microsoft.com/office/officeart/2005/8/layout/cycle6"/>
    <dgm:cxn modelId="{05772AC8-39E4-4FC6-A303-DD122544D8FD}" srcId="{F3E1A1FB-37F1-459E-B593-58C7BBE64BDD}" destId="{0A7BC1A0-075D-4603-A19E-8671AB008A3E}" srcOrd="1" destOrd="0" parTransId="{B033ADB0-F962-4C0E-9265-1F91AC3070F9}" sibTransId="{852E53EC-9563-495E-9A6D-7DC7D96515D9}"/>
    <dgm:cxn modelId="{AE5D63F6-7FD8-4E4E-88A0-6BFF31187DA7}" type="presOf" srcId="{F3E1A1FB-37F1-459E-B593-58C7BBE64BDD}" destId="{D3D385A9-D24F-4D19-A0BC-1BA5D05C4915}" srcOrd="0" destOrd="0" presId="urn:microsoft.com/office/officeart/2005/8/layout/cycle6"/>
    <dgm:cxn modelId="{653C08F8-0110-45B2-91E8-BC580E4F4AAE}" type="presOf" srcId="{FC0907A1-8A8B-4322-9916-EFE3F23EA37D}" destId="{45A4CBA2-616C-424E-A69C-813E3549BD04}" srcOrd="0" destOrd="0" presId="urn:microsoft.com/office/officeart/2005/8/layout/cycle6"/>
    <dgm:cxn modelId="{4C80080C-27AC-496B-A616-897EE9EAE3CB}" type="presParOf" srcId="{D3D385A9-D24F-4D19-A0BC-1BA5D05C4915}" destId="{4D7FB9E7-3275-461C-B855-E6C7E86F587E}" srcOrd="0" destOrd="0" presId="urn:microsoft.com/office/officeart/2005/8/layout/cycle6"/>
    <dgm:cxn modelId="{2DBCC491-5D92-45B7-BF9E-64C9BFE741D8}" type="presParOf" srcId="{D3D385A9-D24F-4D19-A0BC-1BA5D05C4915}" destId="{17A3D6AF-E1E4-427D-B2DE-50B5235854BE}" srcOrd="1" destOrd="0" presId="urn:microsoft.com/office/officeart/2005/8/layout/cycle6"/>
    <dgm:cxn modelId="{93764CCA-9567-4C32-8E65-CABEA15A924B}" type="presParOf" srcId="{D3D385A9-D24F-4D19-A0BC-1BA5D05C4915}" destId="{B017F653-0117-4BD5-BA9D-21F6F34B6A21}" srcOrd="2" destOrd="0" presId="urn:microsoft.com/office/officeart/2005/8/layout/cycle6"/>
    <dgm:cxn modelId="{C2028443-A3D0-4994-8CF0-FB0109EB20DD}" type="presParOf" srcId="{D3D385A9-D24F-4D19-A0BC-1BA5D05C4915}" destId="{19C02551-520C-4598-A434-2954E1B1A7E1}" srcOrd="3" destOrd="0" presId="urn:microsoft.com/office/officeart/2005/8/layout/cycle6"/>
    <dgm:cxn modelId="{761147A4-D7FF-461A-AB09-59EF5C620347}" type="presParOf" srcId="{D3D385A9-D24F-4D19-A0BC-1BA5D05C4915}" destId="{6E19C6CD-9FC5-4AF3-97ED-DF1F4ADBD882}" srcOrd="4" destOrd="0" presId="urn:microsoft.com/office/officeart/2005/8/layout/cycle6"/>
    <dgm:cxn modelId="{CC681ED7-4264-4D58-B741-DDA9F419AF5F}" type="presParOf" srcId="{D3D385A9-D24F-4D19-A0BC-1BA5D05C4915}" destId="{CCF8E3ED-AA6F-4C2C-8A9F-60D4543C5A21}" srcOrd="5" destOrd="0" presId="urn:microsoft.com/office/officeart/2005/8/layout/cycle6"/>
    <dgm:cxn modelId="{8C0CE560-EC7A-4F2D-A305-5DEEFF0A7340}" type="presParOf" srcId="{D3D385A9-D24F-4D19-A0BC-1BA5D05C4915}" destId="{F3DEC6AB-89B7-4F7A-ACA7-6C54153CFDD5}" srcOrd="6" destOrd="0" presId="urn:microsoft.com/office/officeart/2005/8/layout/cycle6"/>
    <dgm:cxn modelId="{55F2955A-8F6A-4524-AF35-3B81094125B3}" type="presParOf" srcId="{D3D385A9-D24F-4D19-A0BC-1BA5D05C4915}" destId="{AE6D6407-49D5-4E30-96F4-BF802758D0C2}" srcOrd="7" destOrd="0" presId="urn:microsoft.com/office/officeart/2005/8/layout/cycle6"/>
    <dgm:cxn modelId="{DDC46C42-CC2A-4000-ABB3-F67F9D293551}" type="presParOf" srcId="{D3D385A9-D24F-4D19-A0BC-1BA5D05C4915}" destId="{175C72A4-BDC6-4BD5-AD51-21FF694F1DE9}" srcOrd="8" destOrd="0" presId="urn:microsoft.com/office/officeart/2005/8/layout/cycle6"/>
    <dgm:cxn modelId="{DDCEFAB7-E66F-4BA6-B302-ABB807129341}" type="presParOf" srcId="{D3D385A9-D24F-4D19-A0BC-1BA5D05C4915}" destId="{240FC272-1A8A-44A8-9A32-BE83958CA406}" srcOrd="9" destOrd="0" presId="urn:microsoft.com/office/officeart/2005/8/layout/cycle6"/>
    <dgm:cxn modelId="{44786AD2-3F0E-4F60-A506-C9451920A465}" type="presParOf" srcId="{D3D385A9-D24F-4D19-A0BC-1BA5D05C4915}" destId="{00918C58-1747-4CD2-8018-626784A7F2F5}" srcOrd="10" destOrd="0" presId="urn:microsoft.com/office/officeart/2005/8/layout/cycle6"/>
    <dgm:cxn modelId="{724DE8FB-F9D9-4227-AE6D-B0209AF6820C}" type="presParOf" srcId="{D3D385A9-D24F-4D19-A0BC-1BA5D05C4915}" destId="{4B27B752-C40B-472C-A57A-83D5991AC632}" srcOrd="11" destOrd="0" presId="urn:microsoft.com/office/officeart/2005/8/layout/cycle6"/>
    <dgm:cxn modelId="{6E7791AB-EFB4-4D15-B57A-08F0CF0980D5}" type="presParOf" srcId="{D3D385A9-D24F-4D19-A0BC-1BA5D05C4915}" destId="{A1D1D418-33C6-4BBA-B086-F2F96DB25AC1}" srcOrd="12" destOrd="0" presId="urn:microsoft.com/office/officeart/2005/8/layout/cycle6"/>
    <dgm:cxn modelId="{281B1844-D677-4576-8B0F-24BC516D0C17}" type="presParOf" srcId="{D3D385A9-D24F-4D19-A0BC-1BA5D05C4915}" destId="{C2E95F6B-D1BA-4E10-9451-2DF6D17273D5}" srcOrd="13" destOrd="0" presId="urn:microsoft.com/office/officeart/2005/8/layout/cycle6"/>
    <dgm:cxn modelId="{F25CB384-E1BE-4C55-B744-7D06052F4F90}" type="presParOf" srcId="{D3D385A9-D24F-4D19-A0BC-1BA5D05C4915}" destId="{45A4CBA2-616C-424E-A69C-813E3549BD04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E1A1FB-37F1-459E-B593-58C7BBE64BDD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91ACFEC5-232A-4989-8F74-6EB1801A6F5C}">
      <dgm:prSet phldrT="[Text]" custT="1"/>
      <dgm:spPr/>
      <dgm:t>
        <a:bodyPr/>
        <a:lstStyle/>
        <a:p>
          <a:r>
            <a:rPr lang="en-US" sz="1200">
              <a:latin typeface="TheSans UHH" panose="020B0502050302020203" pitchFamily="34" charset="0"/>
            </a:rPr>
            <a:t>Department of International Affairs and PIASTA</a:t>
          </a:r>
        </a:p>
      </dgm:t>
    </dgm:pt>
    <dgm:pt modelId="{5FFF3591-DB42-44BA-8776-4D25048DBED1}" type="parTrans" cxnId="{57EF7621-4E6F-441C-A9A1-E247C078FE1A}">
      <dgm:prSet/>
      <dgm:spPr/>
      <dgm:t>
        <a:bodyPr/>
        <a:lstStyle/>
        <a:p>
          <a:endParaRPr lang="de-DE"/>
        </a:p>
      </dgm:t>
    </dgm:pt>
    <dgm:pt modelId="{1E56DAB3-76BC-41CA-8794-BC067802D614}" type="sibTrans" cxnId="{57EF7621-4E6F-441C-A9A1-E247C078FE1A}">
      <dgm:prSet/>
      <dgm:spPr/>
      <dgm:t>
        <a:bodyPr/>
        <a:lstStyle/>
        <a:p>
          <a:endParaRPr lang="de-DE"/>
        </a:p>
      </dgm:t>
    </dgm:pt>
    <dgm:pt modelId="{0A7BC1A0-075D-4603-A19E-8671AB008A3E}">
      <dgm:prSet phldrT="[Text]" custT="1"/>
      <dgm:spPr/>
      <dgm:t>
        <a:bodyPr/>
        <a:lstStyle/>
        <a:p>
          <a:r>
            <a:rPr lang="en-US" sz="1150">
              <a:latin typeface="TheSans UHH" panose="020B0502050302020203" pitchFamily="34" charset="0"/>
            </a:rPr>
            <a:t>Family Office</a:t>
          </a:r>
        </a:p>
      </dgm:t>
    </dgm:pt>
    <dgm:pt modelId="{B033ADB0-F962-4C0E-9265-1F91AC3070F9}" type="parTrans" cxnId="{05772AC8-39E4-4FC6-A303-DD122544D8FD}">
      <dgm:prSet/>
      <dgm:spPr/>
      <dgm:t>
        <a:bodyPr/>
        <a:lstStyle/>
        <a:p>
          <a:endParaRPr lang="de-AT"/>
        </a:p>
      </dgm:t>
    </dgm:pt>
    <dgm:pt modelId="{852E53EC-9563-495E-9A6D-7DC7D96515D9}" type="sibTrans" cxnId="{05772AC8-39E4-4FC6-A303-DD122544D8FD}">
      <dgm:prSet/>
      <dgm:spPr/>
      <dgm:t>
        <a:bodyPr/>
        <a:lstStyle/>
        <a:p>
          <a:endParaRPr lang="de-AT"/>
        </a:p>
      </dgm:t>
    </dgm:pt>
    <dgm:pt modelId="{EB537177-BC44-44B4-B5C9-D0B93DCEF2BE}">
      <dgm:prSet phldrT="[Text]" custT="1"/>
      <dgm:spPr>
        <a:solidFill>
          <a:srgbClr val="F07F8C"/>
        </a:solidFill>
      </dgm:spPr>
      <dgm:t>
        <a:bodyPr/>
        <a:lstStyle/>
        <a:p>
          <a:r>
            <a:rPr lang="en-US" sz="1200"/>
            <a:t>Office for Students with Disabilities and Chronic Illnesses </a:t>
          </a:r>
        </a:p>
      </dgm:t>
    </dgm:pt>
    <dgm:pt modelId="{7CBA2A3F-750D-4F26-8213-3BD293FD8ED8}" type="parTrans" cxnId="{A59E1660-6EF6-48AE-9EF5-52697A63B7E3}">
      <dgm:prSet/>
      <dgm:spPr/>
      <dgm:t>
        <a:bodyPr/>
        <a:lstStyle/>
        <a:p>
          <a:endParaRPr lang="de-AT"/>
        </a:p>
      </dgm:t>
    </dgm:pt>
    <dgm:pt modelId="{8322FBD7-8816-483E-A914-E783B4D86F22}" type="sibTrans" cxnId="{A59E1660-6EF6-48AE-9EF5-52697A63B7E3}">
      <dgm:prSet/>
      <dgm:spPr/>
      <dgm:t>
        <a:bodyPr/>
        <a:lstStyle/>
        <a:p>
          <a:endParaRPr lang="de-AT"/>
        </a:p>
      </dgm:t>
    </dgm:pt>
    <dgm:pt modelId="{36266E9F-44DF-44D4-9384-C769683940D0}">
      <dgm:prSet phldrT="[Text]" custT="1"/>
      <dgm:spPr/>
      <dgm:t>
        <a:bodyPr/>
        <a:lstStyle/>
        <a:p>
          <a:r>
            <a:rPr lang="en-US" sz="1200">
              <a:latin typeface="TheSans UHH" panose="020B0502050302020203" pitchFamily="34" charset="0"/>
            </a:rPr>
            <a:t>Complaints offices at Universität Hamburg</a:t>
          </a:r>
        </a:p>
      </dgm:t>
    </dgm:pt>
    <dgm:pt modelId="{0925066A-0854-4A07-B02A-838C11F5C83E}" type="parTrans" cxnId="{9EE6C426-C08B-4D06-974B-093DF5F7C60A}">
      <dgm:prSet/>
      <dgm:spPr/>
      <dgm:t>
        <a:bodyPr/>
        <a:lstStyle/>
        <a:p>
          <a:endParaRPr lang="de-AT"/>
        </a:p>
      </dgm:t>
    </dgm:pt>
    <dgm:pt modelId="{1E84E141-C38B-427E-B47C-43A8F35C69F8}" type="sibTrans" cxnId="{9EE6C426-C08B-4D06-974B-093DF5F7C60A}">
      <dgm:prSet/>
      <dgm:spPr/>
      <dgm:t>
        <a:bodyPr/>
        <a:lstStyle/>
        <a:p>
          <a:endParaRPr lang="de-AT"/>
        </a:p>
      </dgm:t>
    </dgm:pt>
    <dgm:pt modelId="{AC7B1889-3528-40E4-A0BC-A02F77C5441B}">
      <dgm:prSet phldrT="[Text]" custT="1"/>
      <dgm:spPr>
        <a:solidFill>
          <a:srgbClr val="9DA8AD"/>
        </a:solidFill>
      </dgm:spPr>
      <dgm:t>
        <a:bodyPr/>
        <a:lstStyle/>
        <a:p>
          <a:r>
            <a:rPr lang="en-US" sz="1200">
              <a:latin typeface="TheSans UHH" panose="020B0502050302020203" pitchFamily="34" charset="0"/>
            </a:rPr>
            <a:t>Campus Center</a:t>
          </a:r>
        </a:p>
      </dgm:t>
    </dgm:pt>
    <dgm:pt modelId="{C89F0147-D985-40D8-ABB3-1397D2B4A46B}" type="parTrans" cxnId="{37C6442A-594B-449F-8BAC-D4EE62FADB2E}">
      <dgm:prSet/>
      <dgm:spPr/>
      <dgm:t>
        <a:bodyPr/>
        <a:lstStyle/>
        <a:p>
          <a:endParaRPr lang="de-AT"/>
        </a:p>
      </dgm:t>
    </dgm:pt>
    <dgm:pt modelId="{FC0907A1-8A8B-4322-9916-EFE3F23EA37D}" type="sibTrans" cxnId="{37C6442A-594B-449F-8BAC-D4EE62FADB2E}">
      <dgm:prSet/>
      <dgm:spPr/>
      <dgm:t>
        <a:bodyPr/>
        <a:lstStyle/>
        <a:p>
          <a:endParaRPr lang="de-AT"/>
        </a:p>
      </dgm:t>
    </dgm:pt>
    <dgm:pt modelId="{EC635624-6A68-4280-86D8-71321E7B48F2}">
      <dgm:prSet phldrT="[Text]" custT="1"/>
      <dgm:spPr>
        <a:solidFill>
          <a:srgbClr val="E2001A"/>
        </a:solidFill>
      </dgm:spPr>
      <dgm:t>
        <a:bodyPr/>
        <a:lstStyle/>
        <a:p>
          <a:r>
            <a:rPr lang="en-US" sz="1200">
              <a:latin typeface="TheSans UHH" panose="020B0502050302020203" pitchFamily="34" charset="0"/>
            </a:rPr>
            <a:t>AStA (student council)</a:t>
          </a:r>
        </a:p>
      </dgm:t>
    </dgm:pt>
    <dgm:pt modelId="{1A528D73-B1C4-4AB8-81EF-2E8E06787A4F}" type="parTrans" cxnId="{34D8DD1A-13B1-4C2F-AF45-04659215FF74}">
      <dgm:prSet/>
      <dgm:spPr/>
      <dgm:t>
        <a:bodyPr/>
        <a:lstStyle/>
        <a:p>
          <a:endParaRPr lang="de-AT"/>
        </a:p>
      </dgm:t>
    </dgm:pt>
    <dgm:pt modelId="{D535AD7C-38DB-4D43-8123-6DEF72BE60EA}" type="sibTrans" cxnId="{34D8DD1A-13B1-4C2F-AF45-04659215FF74}">
      <dgm:prSet/>
      <dgm:spPr/>
      <dgm:t>
        <a:bodyPr/>
        <a:lstStyle/>
        <a:p>
          <a:endParaRPr lang="de-AT"/>
        </a:p>
      </dgm:t>
    </dgm:pt>
    <dgm:pt modelId="{D3D385A9-D24F-4D19-A0BC-1BA5D05C4915}" type="pres">
      <dgm:prSet presAssocID="{F3E1A1FB-37F1-459E-B593-58C7BBE64BDD}" presName="cycle" presStyleCnt="0">
        <dgm:presLayoutVars>
          <dgm:dir/>
          <dgm:resizeHandles val="exact"/>
        </dgm:presLayoutVars>
      </dgm:prSet>
      <dgm:spPr/>
    </dgm:pt>
    <dgm:pt modelId="{4D7FB9E7-3275-461C-B855-E6C7E86F587E}" type="pres">
      <dgm:prSet presAssocID="{91ACFEC5-232A-4989-8F74-6EB1801A6F5C}" presName="node" presStyleLbl="node1" presStyleIdx="0" presStyleCnt="6" custScaleX="137362" custScaleY="141387">
        <dgm:presLayoutVars>
          <dgm:bulletEnabled val="1"/>
        </dgm:presLayoutVars>
      </dgm:prSet>
      <dgm:spPr/>
    </dgm:pt>
    <dgm:pt modelId="{17A3D6AF-E1E4-427D-B2DE-50B5235854BE}" type="pres">
      <dgm:prSet presAssocID="{91ACFEC5-232A-4989-8F74-6EB1801A6F5C}" presName="spNode" presStyleCnt="0"/>
      <dgm:spPr/>
    </dgm:pt>
    <dgm:pt modelId="{B017F653-0117-4BD5-BA9D-21F6F34B6A21}" type="pres">
      <dgm:prSet presAssocID="{1E56DAB3-76BC-41CA-8794-BC067802D614}" presName="sibTrans" presStyleLbl="sibTrans1D1" presStyleIdx="0" presStyleCnt="6"/>
      <dgm:spPr/>
    </dgm:pt>
    <dgm:pt modelId="{19C02551-520C-4598-A434-2954E1B1A7E1}" type="pres">
      <dgm:prSet presAssocID="{0A7BC1A0-075D-4603-A19E-8671AB008A3E}" presName="node" presStyleLbl="node1" presStyleIdx="1" presStyleCnt="6" custScaleX="137362" custScaleY="141387" custRadScaleRad="174669" custRadScaleInc="12880">
        <dgm:presLayoutVars>
          <dgm:bulletEnabled val="1"/>
        </dgm:presLayoutVars>
      </dgm:prSet>
      <dgm:spPr/>
    </dgm:pt>
    <dgm:pt modelId="{6E19C6CD-9FC5-4AF3-97ED-DF1F4ADBD882}" type="pres">
      <dgm:prSet presAssocID="{0A7BC1A0-075D-4603-A19E-8671AB008A3E}" presName="spNode" presStyleCnt="0"/>
      <dgm:spPr/>
    </dgm:pt>
    <dgm:pt modelId="{CCF8E3ED-AA6F-4C2C-8A9F-60D4543C5A21}" type="pres">
      <dgm:prSet presAssocID="{852E53EC-9563-495E-9A6D-7DC7D96515D9}" presName="sibTrans" presStyleLbl="sibTrans1D1" presStyleIdx="1" presStyleCnt="6"/>
      <dgm:spPr/>
    </dgm:pt>
    <dgm:pt modelId="{F3DEC6AB-89B7-4F7A-ACA7-6C54153CFDD5}" type="pres">
      <dgm:prSet presAssocID="{EB537177-BC44-44B4-B5C9-D0B93DCEF2BE}" presName="node" presStyleLbl="node1" presStyleIdx="2" presStyleCnt="6" custScaleX="137362" custScaleY="141387" custRadScaleRad="112196" custRadScaleInc="-90243">
        <dgm:presLayoutVars>
          <dgm:bulletEnabled val="1"/>
        </dgm:presLayoutVars>
      </dgm:prSet>
      <dgm:spPr/>
    </dgm:pt>
    <dgm:pt modelId="{AE6D6407-49D5-4E30-96F4-BF802758D0C2}" type="pres">
      <dgm:prSet presAssocID="{EB537177-BC44-44B4-B5C9-D0B93DCEF2BE}" presName="spNode" presStyleCnt="0"/>
      <dgm:spPr/>
    </dgm:pt>
    <dgm:pt modelId="{175C72A4-BDC6-4BD5-AD51-21FF694F1DE9}" type="pres">
      <dgm:prSet presAssocID="{8322FBD7-8816-483E-A914-E783B4D86F22}" presName="sibTrans" presStyleLbl="sibTrans1D1" presStyleIdx="2" presStyleCnt="6"/>
      <dgm:spPr/>
    </dgm:pt>
    <dgm:pt modelId="{240FC272-1A8A-44A8-9A32-BE83958CA406}" type="pres">
      <dgm:prSet presAssocID="{36266E9F-44DF-44D4-9384-C769683940D0}" presName="node" presStyleLbl="node1" presStyleIdx="3" presStyleCnt="6" custScaleX="137362" custScaleY="141387" custRadScaleRad="91286" custRadScaleInc="91639">
        <dgm:presLayoutVars>
          <dgm:bulletEnabled val="1"/>
        </dgm:presLayoutVars>
      </dgm:prSet>
      <dgm:spPr/>
    </dgm:pt>
    <dgm:pt modelId="{00918C58-1747-4CD2-8018-626784A7F2F5}" type="pres">
      <dgm:prSet presAssocID="{36266E9F-44DF-44D4-9384-C769683940D0}" presName="spNode" presStyleCnt="0"/>
      <dgm:spPr/>
    </dgm:pt>
    <dgm:pt modelId="{4B27B752-C40B-472C-A57A-83D5991AC632}" type="pres">
      <dgm:prSet presAssocID="{1E84E141-C38B-427E-B47C-43A8F35C69F8}" presName="sibTrans" presStyleLbl="sibTrans1D1" presStyleIdx="3" presStyleCnt="6"/>
      <dgm:spPr/>
    </dgm:pt>
    <dgm:pt modelId="{76CC9B29-AC01-407B-8BC0-14A3C6D3757A}" type="pres">
      <dgm:prSet presAssocID="{EC635624-6A68-4280-86D8-71321E7B48F2}" presName="node" presStyleLbl="node1" presStyleIdx="4" presStyleCnt="6" custScaleX="137362" custScaleY="141387" custRadScaleRad="217025" custRadScaleInc="110314">
        <dgm:presLayoutVars>
          <dgm:bulletEnabled val="1"/>
        </dgm:presLayoutVars>
      </dgm:prSet>
      <dgm:spPr/>
    </dgm:pt>
    <dgm:pt modelId="{D63C9FC5-5C50-4073-8EFD-FCB8CDEAD01E}" type="pres">
      <dgm:prSet presAssocID="{EC635624-6A68-4280-86D8-71321E7B48F2}" presName="spNode" presStyleCnt="0"/>
      <dgm:spPr/>
    </dgm:pt>
    <dgm:pt modelId="{91B7AD53-B43F-46DE-AA30-D6F46B897CFB}" type="pres">
      <dgm:prSet presAssocID="{D535AD7C-38DB-4D43-8123-6DEF72BE60EA}" presName="sibTrans" presStyleLbl="sibTrans1D1" presStyleIdx="4" presStyleCnt="6"/>
      <dgm:spPr/>
    </dgm:pt>
    <dgm:pt modelId="{A1D1D418-33C6-4BBA-B086-F2F96DB25AC1}" type="pres">
      <dgm:prSet presAssocID="{AC7B1889-3528-40E4-A0BC-A02F77C5441B}" presName="node" presStyleLbl="node1" presStyleIdx="5" presStyleCnt="6" custScaleX="137362" custScaleY="141387" custRadScaleRad="170947" custRadScaleInc="-37918">
        <dgm:presLayoutVars>
          <dgm:bulletEnabled val="1"/>
        </dgm:presLayoutVars>
      </dgm:prSet>
      <dgm:spPr/>
    </dgm:pt>
    <dgm:pt modelId="{C2E95F6B-D1BA-4E10-9451-2DF6D17273D5}" type="pres">
      <dgm:prSet presAssocID="{AC7B1889-3528-40E4-A0BC-A02F77C5441B}" presName="spNode" presStyleCnt="0"/>
      <dgm:spPr/>
    </dgm:pt>
    <dgm:pt modelId="{45A4CBA2-616C-424E-A69C-813E3549BD04}" type="pres">
      <dgm:prSet presAssocID="{FC0907A1-8A8B-4322-9916-EFE3F23EA37D}" presName="sibTrans" presStyleLbl="sibTrans1D1" presStyleIdx="5" presStyleCnt="6"/>
      <dgm:spPr/>
    </dgm:pt>
  </dgm:ptLst>
  <dgm:cxnLst>
    <dgm:cxn modelId="{89372402-FB9A-401C-A560-767AC404BE5C}" type="presOf" srcId="{91ACFEC5-232A-4989-8F74-6EB1801A6F5C}" destId="{4D7FB9E7-3275-461C-B855-E6C7E86F587E}" srcOrd="0" destOrd="0" presId="urn:microsoft.com/office/officeart/2005/8/layout/cycle6"/>
    <dgm:cxn modelId="{84BE040D-1BF5-4489-A042-27B8D0018BE7}" type="presOf" srcId="{36266E9F-44DF-44D4-9384-C769683940D0}" destId="{240FC272-1A8A-44A8-9A32-BE83958CA406}" srcOrd="0" destOrd="0" presId="urn:microsoft.com/office/officeart/2005/8/layout/cycle6"/>
    <dgm:cxn modelId="{00EE3911-CEF5-4591-AD00-DB1EC05F09A4}" type="presOf" srcId="{852E53EC-9563-495E-9A6D-7DC7D96515D9}" destId="{CCF8E3ED-AA6F-4C2C-8A9F-60D4543C5A21}" srcOrd="0" destOrd="0" presId="urn:microsoft.com/office/officeart/2005/8/layout/cycle6"/>
    <dgm:cxn modelId="{25214C15-AAE9-4EED-8D9D-554CE7EE2DDE}" type="presOf" srcId="{AC7B1889-3528-40E4-A0BC-A02F77C5441B}" destId="{A1D1D418-33C6-4BBA-B086-F2F96DB25AC1}" srcOrd="0" destOrd="0" presId="urn:microsoft.com/office/officeart/2005/8/layout/cycle6"/>
    <dgm:cxn modelId="{3C6A9C16-AE97-4A48-AD5D-49E8443E610C}" type="presOf" srcId="{EC635624-6A68-4280-86D8-71321E7B48F2}" destId="{76CC9B29-AC01-407B-8BC0-14A3C6D3757A}" srcOrd="0" destOrd="0" presId="urn:microsoft.com/office/officeart/2005/8/layout/cycle6"/>
    <dgm:cxn modelId="{34D8DD1A-13B1-4C2F-AF45-04659215FF74}" srcId="{F3E1A1FB-37F1-459E-B593-58C7BBE64BDD}" destId="{EC635624-6A68-4280-86D8-71321E7B48F2}" srcOrd="4" destOrd="0" parTransId="{1A528D73-B1C4-4AB8-81EF-2E8E06787A4F}" sibTransId="{D535AD7C-38DB-4D43-8123-6DEF72BE60EA}"/>
    <dgm:cxn modelId="{57EF7621-4E6F-441C-A9A1-E247C078FE1A}" srcId="{F3E1A1FB-37F1-459E-B593-58C7BBE64BDD}" destId="{91ACFEC5-232A-4989-8F74-6EB1801A6F5C}" srcOrd="0" destOrd="0" parTransId="{5FFF3591-DB42-44BA-8776-4D25048DBED1}" sibTransId="{1E56DAB3-76BC-41CA-8794-BC067802D614}"/>
    <dgm:cxn modelId="{9EE6C426-C08B-4D06-974B-093DF5F7C60A}" srcId="{F3E1A1FB-37F1-459E-B593-58C7BBE64BDD}" destId="{36266E9F-44DF-44D4-9384-C769683940D0}" srcOrd="3" destOrd="0" parTransId="{0925066A-0854-4A07-B02A-838C11F5C83E}" sibTransId="{1E84E141-C38B-427E-B47C-43A8F35C69F8}"/>
    <dgm:cxn modelId="{933E1B29-896C-451B-9097-4DFB8CC16DDF}" type="presOf" srcId="{1E56DAB3-76BC-41CA-8794-BC067802D614}" destId="{B017F653-0117-4BD5-BA9D-21F6F34B6A21}" srcOrd="0" destOrd="0" presId="urn:microsoft.com/office/officeart/2005/8/layout/cycle6"/>
    <dgm:cxn modelId="{37C6442A-594B-449F-8BAC-D4EE62FADB2E}" srcId="{F3E1A1FB-37F1-459E-B593-58C7BBE64BDD}" destId="{AC7B1889-3528-40E4-A0BC-A02F77C5441B}" srcOrd="5" destOrd="0" parTransId="{C89F0147-D985-40D8-ABB3-1397D2B4A46B}" sibTransId="{FC0907A1-8A8B-4322-9916-EFE3F23EA37D}"/>
    <dgm:cxn modelId="{A59E1660-6EF6-48AE-9EF5-52697A63B7E3}" srcId="{F3E1A1FB-37F1-459E-B593-58C7BBE64BDD}" destId="{EB537177-BC44-44B4-B5C9-D0B93DCEF2BE}" srcOrd="2" destOrd="0" parTransId="{7CBA2A3F-750D-4F26-8213-3BD293FD8ED8}" sibTransId="{8322FBD7-8816-483E-A914-E783B4D86F22}"/>
    <dgm:cxn modelId="{1619114F-F223-449A-A3E7-09F18088CBC2}" type="presOf" srcId="{EB537177-BC44-44B4-B5C9-D0B93DCEF2BE}" destId="{F3DEC6AB-89B7-4F7A-ACA7-6C54153CFDD5}" srcOrd="0" destOrd="0" presId="urn:microsoft.com/office/officeart/2005/8/layout/cycle6"/>
    <dgm:cxn modelId="{32B65A50-5790-4866-AD2B-3C86DCFF0F74}" type="presOf" srcId="{1E84E141-C38B-427E-B47C-43A8F35C69F8}" destId="{4B27B752-C40B-472C-A57A-83D5991AC632}" srcOrd="0" destOrd="0" presId="urn:microsoft.com/office/officeart/2005/8/layout/cycle6"/>
    <dgm:cxn modelId="{358B8779-C7AA-4AAF-96D6-3F72BF120C86}" type="presOf" srcId="{0A7BC1A0-075D-4603-A19E-8671AB008A3E}" destId="{19C02551-520C-4598-A434-2954E1B1A7E1}" srcOrd="0" destOrd="0" presId="urn:microsoft.com/office/officeart/2005/8/layout/cycle6"/>
    <dgm:cxn modelId="{3B6A669E-0AFC-4E8D-860F-124BA6AF86FC}" type="presOf" srcId="{8322FBD7-8816-483E-A914-E783B4D86F22}" destId="{175C72A4-BDC6-4BD5-AD51-21FF694F1DE9}" srcOrd="0" destOrd="0" presId="urn:microsoft.com/office/officeart/2005/8/layout/cycle6"/>
    <dgm:cxn modelId="{2F80C5AB-A02D-40F7-AC7D-A8F674B4DDE0}" type="presOf" srcId="{D535AD7C-38DB-4D43-8123-6DEF72BE60EA}" destId="{91B7AD53-B43F-46DE-AA30-D6F46B897CFB}" srcOrd="0" destOrd="0" presId="urn:microsoft.com/office/officeart/2005/8/layout/cycle6"/>
    <dgm:cxn modelId="{05772AC8-39E4-4FC6-A303-DD122544D8FD}" srcId="{F3E1A1FB-37F1-459E-B593-58C7BBE64BDD}" destId="{0A7BC1A0-075D-4603-A19E-8671AB008A3E}" srcOrd="1" destOrd="0" parTransId="{B033ADB0-F962-4C0E-9265-1F91AC3070F9}" sibTransId="{852E53EC-9563-495E-9A6D-7DC7D96515D9}"/>
    <dgm:cxn modelId="{AE5D63F6-7FD8-4E4E-88A0-6BFF31187DA7}" type="presOf" srcId="{F3E1A1FB-37F1-459E-B593-58C7BBE64BDD}" destId="{D3D385A9-D24F-4D19-A0BC-1BA5D05C4915}" srcOrd="0" destOrd="0" presId="urn:microsoft.com/office/officeart/2005/8/layout/cycle6"/>
    <dgm:cxn modelId="{653C08F8-0110-45B2-91E8-BC580E4F4AAE}" type="presOf" srcId="{FC0907A1-8A8B-4322-9916-EFE3F23EA37D}" destId="{45A4CBA2-616C-424E-A69C-813E3549BD04}" srcOrd="0" destOrd="0" presId="urn:microsoft.com/office/officeart/2005/8/layout/cycle6"/>
    <dgm:cxn modelId="{4C80080C-27AC-496B-A616-897EE9EAE3CB}" type="presParOf" srcId="{D3D385A9-D24F-4D19-A0BC-1BA5D05C4915}" destId="{4D7FB9E7-3275-461C-B855-E6C7E86F587E}" srcOrd="0" destOrd="0" presId="urn:microsoft.com/office/officeart/2005/8/layout/cycle6"/>
    <dgm:cxn modelId="{2DBCC491-5D92-45B7-BF9E-64C9BFE741D8}" type="presParOf" srcId="{D3D385A9-D24F-4D19-A0BC-1BA5D05C4915}" destId="{17A3D6AF-E1E4-427D-B2DE-50B5235854BE}" srcOrd="1" destOrd="0" presId="urn:microsoft.com/office/officeart/2005/8/layout/cycle6"/>
    <dgm:cxn modelId="{93764CCA-9567-4C32-8E65-CABEA15A924B}" type="presParOf" srcId="{D3D385A9-D24F-4D19-A0BC-1BA5D05C4915}" destId="{B017F653-0117-4BD5-BA9D-21F6F34B6A21}" srcOrd="2" destOrd="0" presId="urn:microsoft.com/office/officeart/2005/8/layout/cycle6"/>
    <dgm:cxn modelId="{C2028443-A3D0-4994-8CF0-FB0109EB20DD}" type="presParOf" srcId="{D3D385A9-D24F-4D19-A0BC-1BA5D05C4915}" destId="{19C02551-520C-4598-A434-2954E1B1A7E1}" srcOrd="3" destOrd="0" presId="urn:microsoft.com/office/officeart/2005/8/layout/cycle6"/>
    <dgm:cxn modelId="{761147A4-D7FF-461A-AB09-59EF5C620347}" type="presParOf" srcId="{D3D385A9-D24F-4D19-A0BC-1BA5D05C4915}" destId="{6E19C6CD-9FC5-4AF3-97ED-DF1F4ADBD882}" srcOrd="4" destOrd="0" presId="urn:microsoft.com/office/officeart/2005/8/layout/cycle6"/>
    <dgm:cxn modelId="{CC681ED7-4264-4D58-B741-DDA9F419AF5F}" type="presParOf" srcId="{D3D385A9-D24F-4D19-A0BC-1BA5D05C4915}" destId="{CCF8E3ED-AA6F-4C2C-8A9F-60D4543C5A21}" srcOrd="5" destOrd="0" presId="urn:microsoft.com/office/officeart/2005/8/layout/cycle6"/>
    <dgm:cxn modelId="{8C0CE560-EC7A-4F2D-A305-5DEEFF0A7340}" type="presParOf" srcId="{D3D385A9-D24F-4D19-A0BC-1BA5D05C4915}" destId="{F3DEC6AB-89B7-4F7A-ACA7-6C54153CFDD5}" srcOrd="6" destOrd="0" presId="urn:microsoft.com/office/officeart/2005/8/layout/cycle6"/>
    <dgm:cxn modelId="{55F2955A-8F6A-4524-AF35-3B81094125B3}" type="presParOf" srcId="{D3D385A9-D24F-4D19-A0BC-1BA5D05C4915}" destId="{AE6D6407-49D5-4E30-96F4-BF802758D0C2}" srcOrd="7" destOrd="0" presId="urn:microsoft.com/office/officeart/2005/8/layout/cycle6"/>
    <dgm:cxn modelId="{DDC46C42-CC2A-4000-ABB3-F67F9D293551}" type="presParOf" srcId="{D3D385A9-D24F-4D19-A0BC-1BA5D05C4915}" destId="{175C72A4-BDC6-4BD5-AD51-21FF694F1DE9}" srcOrd="8" destOrd="0" presId="urn:microsoft.com/office/officeart/2005/8/layout/cycle6"/>
    <dgm:cxn modelId="{DDCEFAB7-E66F-4BA6-B302-ABB807129341}" type="presParOf" srcId="{D3D385A9-D24F-4D19-A0BC-1BA5D05C4915}" destId="{240FC272-1A8A-44A8-9A32-BE83958CA406}" srcOrd="9" destOrd="0" presId="urn:microsoft.com/office/officeart/2005/8/layout/cycle6"/>
    <dgm:cxn modelId="{44786AD2-3F0E-4F60-A506-C9451920A465}" type="presParOf" srcId="{D3D385A9-D24F-4D19-A0BC-1BA5D05C4915}" destId="{00918C58-1747-4CD2-8018-626784A7F2F5}" srcOrd="10" destOrd="0" presId="urn:microsoft.com/office/officeart/2005/8/layout/cycle6"/>
    <dgm:cxn modelId="{724DE8FB-F9D9-4227-AE6D-B0209AF6820C}" type="presParOf" srcId="{D3D385A9-D24F-4D19-A0BC-1BA5D05C4915}" destId="{4B27B752-C40B-472C-A57A-83D5991AC632}" srcOrd="11" destOrd="0" presId="urn:microsoft.com/office/officeart/2005/8/layout/cycle6"/>
    <dgm:cxn modelId="{5A262C23-CD0B-455D-A4B0-CA5D0508FF89}" type="presParOf" srcId="{D3D385A9-D24F-4D19-A0BC-1BA5D05C4915}" destId="{76CC9B29-AC01-407B-8BC0-14A3C6D3757A}" srcOrd="12" destOrd="0" presId="urn:microsoft.com/office/officeart/2005/8/layout/cycle6"/>
    <dgm:cxn modelId="{95A14A83-234C-45BB-8378-11B06642EFB8}" type="presParOf" srcId="{D3D385A9-D24F-4D19-A0BC-1BA5D05C4915}" destId="{D63C9FC5-5C50-4073-8EFD-FCB8CDEAD01E}" srcOrd="13" destOrd="0" presId="urn:microsoft.com/office/officeart/2005/8/layout/cycle6"/>
    <dgm:cxn modelId="{3B84DCC1-C8F4-430A-A4DD-48F19E5A9A70}" type="presParOf" srcId="{D3D385A9-D24F-4D19-A0BC-1BA5D05C4915}" destId="{91B7AD53-B43F-46DE-AA30-D6F46B897CFB}" srcOrd="14" destOrd="0" presId="urn:microsoft.com/office/officeart/2005/8/layout/cycle6"/>
    <dgm:cxn modelId="{6E7791AB-EFB4-4D15-B57A-08F0CF0980D5}" type="presParOf" srcId="{D3D385A9-D24F-4D19-A0BC-1BA5D05C4915}" destId="{A1D1D418-33C6-4BBA-B086-F2F96DB25AC1}" srcOrd="15" destOrd="0" presId="urn:microsoft.com/office/officeart/2005/8/layout/cycle6"/>
    <dgm:cxn modelId="{281B1844-D677-4576-8B0F-24BC516D0C17}" type="presParOf" srcId="{D3D385A9-D24F-4D19-A0BC-1BA5D05C4915}" destId="{C2E95F6B-D1BA-4E10-9451-2DF6D17273D5}" srcOrd="16" destOrd="0" presId="urn:microsoft.com/office/officeart/2005/8/layout/cycle6"/>
    <dgm:cxn modelId="{F25CB384-E1BE-4C55-B744-7D06052F4F90}" type="presParOf" srcId="{D3D385A9-D24F-4D19-A0BC-1BA5D05C4915}" destId="{45A4CBA2-616C-424E-A69C-813E3549BD04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ED68EF-0CE3-48BA-B08F-FAB72F80E4F6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6CC43D41-C6F7-4181-B6E5-57080295D75D}">
      <dgm:prSet/>
      <dgm:spPr/>
      <dgm:t>
        <a:bodyPr/>
        <a:lstStyle/>
        <a:p>
          <a:pPr rtl="0"/>
          <a:r>
            <a:rPr lang="en-US">
              <a:latin typeface="TheSans UHH" panose="020B0502050302020203" pitchFamily="34" charset="0"/>
            </a:rPr>
            <a:t>Academic, legal, and personal advising</a:t>
          </a:r>
        </a:p>
      </dgm:t>
    </dgm:pt>
    <dgm:pt modelId="{45D8D99B-4F0E-4AEC-AE08-38ACD792BF32}" type="parTrans" cxnId="{86E6007F-0C7F-45C4-A284-1F055DAD3420}">
      <dgm:prSet/>
      <dgm:spPr/>
      <dgm:t>
        <a:bodyPr/>
        <a:lstStyle/>
        <a:p>
          <a:endParaRPr lang="de-DE"/>
        </a:p>
      </dgm:t>
    </dgm:pt>
    <dgm:pt modelId="{0689648B-BC9E-4076-B693-FC90F2A2CDBF}" type="sibTrans" cxnId="{86E6007F-0C7F-45C4-A284-1F055DAD3420}">
      <dgm:prSet/>
      <dgm:spPr/>
      <dgm:t>
        <a:bodyPr/>
        <a:lstStyle/>
        <a:p>
          <a:endParaRPr lang="de-DE"/>
        </a:p>
      </dgm:t>
    </dgm:pt>
    <dgm:pt modelId="{5BF4C392-5D07-4827-BDAB-913E62161205}">
      <dgm:prSet/>
      <dgm:spPr/>
      <dgm:t>
        <a:bodyPr/>
        <a:lstStyle/>
        <a:p>
          <a:pPr rtl="0"/>
          <a:r>
            <a:rPr lang="en-US">
              <a:latin typeface="TheSans UHH" panose="020B0502050302020203" pitchFamily="34" charset="0"/>
            </a:rPr>
            <a:t>Advice on federal student loan scheme</a:t>
          </a:r>
        </a:p>
      </dgm:t>
    </dgm:pt>
    <dgm:pt modelId="{0C3ABE58-D2AC-40FE-8031-35C3FA66466E}" type="parTrans" cxnId="{95B15715-6B56-4E3F-AD09-B94CBA554C31}">
      <dgm:prSet/>
      <dgm:spPr/>
      <dgm:t>
        <a:bodyPr/>
        <a:lstStyle/>
        <a:p>
          <a:endParaRPr lang="de-DE"/>
        </a:p>
      </dgm:t>
    </dgm:pt>
    <dgm:pt modelId="{4C71C31C-C16A-4524-A275-2243D864878F}" type="sibTrans" cxnId="{95B15715-6B56-4E3F-AD09-B94CBA554C31}">
      <dgm:prSet/>
      <dgm:spPr/>
      <dgm:t>
        <a:bodyPr/>
        <a:lstStyle/>
        <a:p>
          <a:endParaRPr lang="de-DE"/>
        </a:p>
      </dgm:t>
    </dgm:pt>
    <dgm:pt modelId="{EF597D28-B8EA-40E8-8B82-C55688ED1BB8}">
      <dgm:prSet/>
      <dgm:spPr/>
      <dgm:t>
        <a:bodyPr/>
        <a:lstStyle/>
        <a:p>
          <a:pPr rtl="0"/>
          <a:r>
            <a:rPr lang="en-US">
              <a:latin typeface="TheSans UHH" panose="020B0502050302020203" pitchFamily="34" charset="0"/>
            </a:rPr>
            <a:t>Labor law advice</a:t>
          </a:r>
        </a:p>
      </dgm:t>
    </dgm:pt>
    <dgm:pt modelId="{FE3FF9F0-9548-40DA-ADFD-1249C08324AD}" type="parTrans" cxnId="{073763E2-9B71-4854-BA45-3B64E6910B70}">
      <dgm:prSet/>
      <dgm:spPr/>
      <dgm:t>
        <a:bodyPr/>
        <a:lstStyle/>
        <a:p>
          <a:endParaRPr lang="de-DE"/>
        </a:p>
      </dgm:t>
    </dgm:pt>
    <dgm:pt modelId="{8841F0FA-C576-4620-8200-37E41DB0C309}" type="sibTrans" cxnId="{073763E2-9B71-4854-BA45-3B64E6910B70}">
      <dgm:prSet/>
      <dgm:spPr/>
      <dgm:t>
        <a:bodyPr/>
        <a:lstStyle/>
        <a:p>
          <a:endParaRPr lang="de-DE"/>
        </a:p>
      </dgm:t>
    </dgm:pt>
    <dgm:pt modelId="{66E093E9-DCE3-43C3-814B-2B907ABF1715}">
      <dgm:prSet/>
      <dgm:spPr/>
      <dgm:t>
        <a:bodyPr/>
        <a:lstStyle/>
        <a:p>
          <a:pPr rtl="0"/>
          <a:r>
            <a:rPr lang="en-US">
              <a:latin typeface="TheSans UHH" panose="020B0502050302020203" pitchFamily="34" charset="0"/>
            </a:rPr>
            <a:t>Tax advising for students</a:t>
          </a:r>
        </a:p>
      </dgm:t>
    </dgm:pt>
    <dgm:pt modelId="{46E563D5-DB61-4271-97B4-FA01DEBC1928}" type="parTrans" cxnId="{021AEFF9-FFC2-4DD5-8421-B54F7635E3C7}">
      <dgm:prSet/>
      <dgm:spPr/>
      <dgm:t>
        <a:bodyPr/>
        <a:lstStyle/>
        <a:p>
          <a:endParaRPr lang="de-DE"/>
        </a:p>
      </dgm:t>
    </dgm:pt>
    <dgm:pt modelId="{FF286E6D-216A-429A-B3CC-B7DAEE2D9D2A}" type="sibTrans" cxnId="{021AEFF9-FFC2-4DD5-8421-B54F7635E3C7}">
      <dgm:prSet/>
      <dgm:spPr/>
      <dgm:t>
        <a:bodyPr/>
        <a:lstStyle/>
        <a:p>
          <a:endParaRPr lang="de-DE"/>
        </a:p>
      </dgm:t>
    </dgm:pt>
    <dgm:pt modelId="{5E7AC85C-7EC5-4751-B489-B1D2F21A2389}">
      <dgm:prSet/>
      <dgm:spPr/>
      <dgm:t>
        <a:bodyPr/>
        <a:lstStyle/>
        <a:p>
          <a:pPr rtl="0"/>
          <a:r>
            <a:rPr lang="en-US">
              <a:latin typeface="TheSans UHH" panose="020B0502050302020203" pitchFamily="34" charset="0"/>
            </a:rPr>
            <a:t>Semester public transport pass hardship fund</a:t>
          </a:r>
        </a:p>
      </dgm:t>
    </dgm:pt>
    <dgm:pt modelId="{BF46D6EA-955E-4E83-A20D-F45FF115238F}" type="parTrans" cxnId="{6A14CD90-F3A2-489E-87B5-518DF2EF9BCE}">
      <dgm:prSet/>
      <dgm:spPr/>
      <dgm:t>
        <a:bodyPr/>
        <a:lstStyle/>
        <a:p>
          <a:endParaRPr lang="de-DE"/>
        </a:p>
      </dgm:t>
    </dgm:pt>
    <dgm:pt modelId="{5A18AE13-07D8-4136-B805-17ECB96AD054}" type="sibTrans" cxnId="{6A14CD90-F3A2-489E-87B5-518DF2EF9BCE}">
      <dgm:prSet/>
      <dgm:spPr/>
      <dgm:t>
        <a:bodyPr/>
        <a:lstStyle/>
        <a:p>
          <a:endParaRPr lang="de-DE"/>
        </a:p>
      </dgm:t>
    </dgm:pt>
    <dgm:pt modelId="{636AAA00-610A-4549-B3A3-D6131A755A0E}">
      <dgm:prSet/>
      <dgm:spPr/>
      <dgm:t>
        <a:bodyPr/>
        <a:lstStyle/>
        <a:p>
          <a:pPr rtl="0"/>
          <a:r>
            <a:rPr lang="en-US">
              <a:latin typeface="TheSans UHH" panose="020B0502050302020203" pitchFamily="34" charset="0"/>
            </a:rPr>
            <a:t>Advice for students with children</a:t>
          </a:r>
        </a:p>
      </dgm:t>
    </dgm:pt>
    <dgm:pt modelId="{4CF84C40-E7F7-40D9-BF6D-5BCBD56A1D7F}" type="parTrans" cxnId="{952ABA49-5426-4A67-84D7-03556757D3CF}">
      <dgm:prSet/>
      <dgm:spPr/>
      <dgm:t>
        <a:bodyPr/>
        <a:lstStyle/>
        <a:p>
          <a:endParaRPr lang="de-DE"/>
        </a:p>
      </dgm:t>
    </dgm:pt>
    <dgm:pt modelId="{8F0AD453-45A9-415C-8742-EAA546FFB34F}" type="sibTrans" cxnId="{952ABA49-5426-4A67-84D7-03556757D3CF}">
      <dgm:prSet/>
      <dgm:spPr/>
      <dgm:t>
        <a:bodyPr/>
        <a:lstStyle/>
        <a:p>
          <a:endParaRPr lang="de-DE"/>
        </a:p>
      </dgm:t>
    </dgm:pt>
    <dgm:pt modelId="{A7B3E93C-BF8F-4596-8569-F7188BFDD645}">
      <dgm:prSet/>
      <dgm:spPr/>
      <dgm:t>
        <a:bodyPr/>
        <a:lstStyle/>
        <a:p>
          <a:pPr rtl="0"/>
          <a:r>
            <a:rPr lang="en-US">
              <a:latin typeface="TheSans UHH" panose="020B0502050302020203" pitchFamily="34" charset="0"/>
            </a:rPr>
            <a:t>Student-to-student psychological counseling</a:t>
          </a:r>
        </a:p>
      </dgm:t>
    </dgm:pt>
    <dgm:pt modelId="{E605624E-DD51-4120-AA0D-917053A7B0D3}" type="parTrans" cxnId="{B6623F49-BBAF-47D2-BACA-F837A73A18C1}">
      <dgm:prSet/>
      <dgm:spPr/>
      <dgm:t>
        <a:bodyPr/>
        <a:lstStyle/>
        <a:p>
          <a:endParaRPr lang="de-DE"/>
        </a:p>
      </dgm:t>
    </dgm:pt>
    <dgm:pt modelId="{6270819A-6EDE-47D5-A301-1452D2CA691D}" type="sibTrans" cxnId="{B6623F49-BBAF-47D2-BACA-F837A73A18C1}">
      <dgm:prSet/>
      <dgm:spPr/>
      <dgm:t>
        <a:bodyPr/>
        <a:lstStyle/>
        <a:p>
          <a:endParaRPr lang="de-DE"/>
        </a:p>
      </dgm:t>
    </dgm:pt>
    <dgm:pt modelId="{B4CBA64A-B040-4A0C-A30F-AD83F915ADFA}" type="pres">
      <dgm:prSet presAssocID="{90ED68EF-0CE3-48BA-B08F-FAB72F80E4F6}" presName="vert0" presStyleCnt="0">
        <dgm:presLayoutVars>
          <dgm:dir/>
          <dgm:animOne val="branch"/>
          <dgm:animLvl val="lvl"/>
        </dgm:presLayoutVars>
      </dgm:prSet>
      <dgm:spPr/>
    </dgm:pt>
    <dgm:pt modelId="{E6B06C90-842D-4A29-B0F9-BC71E96BE8BD}" type="pres">
      <dgm:prSet presAssocID="{6CC43D41-C6F7-4181-B6E5-57080295D75D}" presName="thickLine" presStyleLbl="alignNode1" presStyleIdx="0" presStyleCnt="7"/>
      <dgm:spPr/>
    </dgm:pt>
    <dgm:pt modelId="{F03BA710-36DD-48F3-856C-2127D7423A92}" type="pres">
      <dgm:prSet presAssocID="{6CC43D41-C6F7-4181-B6E5-57080295D75D}" presName="horz1" presStyleCnt="0"/>
      <dgm:spPr/>
    </dgm:pt>
    <dgm:pt modelId="{C42E782E-0111-4F8B-B15B-E4F955A074E5}" type="pres">
      <dgm:prSet presAssocID="{6CC43D41-C6F7-4181-B6E5-57080295D75D}" presName="tx1" presStyleLbl="revTx" presStyleIdx="0" presStyleCnt="7"/>
      <dgm:spPr/>
    </dgm:pt>
    <dgm:pt modelId="{FFE0B417-CB52-47F1-BF55-D08385F7FB9B}" type="pres">
      <dgm:prSet presAssocID="{6CC43D41-C6F7-4181-B6E5-57080295D75D}" presName="vert1" presStyleCnt="0"/>
      <dgm:spPr/>
    </dgm:pt>
    <dgm:pt modelId="{2D999342-A53E-447E-BA51-09487E0335C1}" type="pres">
      <dgm:prSet presAssocID="{5BF4C392-5D07-4827-BDAB-913E62161205}" presName="thickLine" presStyleLbl="alignNode1" presStyleIdx="1" presStyleCnt="7"/>
      <dgm:spPr/>
    </dgm:pt>
    <dgm:pt modelId="{42D45AB4-F628-497A-BA21-B7C4B3B10C1E}" type="pres">
      <dgm:prSet presAssocID="{5BF4C392-5D07-4827-BDAB-913E62161205}" presName="horz1" presStyleCnt="0"/>
      <dgm:spPr/>
    </dgm:pt>
    <dgm:pt modelId="{3BE190AC-5456-4651-B44E-3A98417ADFB0}" type="pres">
      <dgm:prSet presAssocID="{5BF4C392-5D07-4827-BDAB-913E62161205}" presName="tx1" presStyleLbl="revTx" presStyleIdx="1" presStyleCnt="7"/>
      <dgm:spPr/>
    </dgm:pt>
    <dgm:pt modelId="{B8F6AA30-D6B5-42F6-8C5A-D6BF47629362}" type="pres">
      <dgm:prSet presAssocID="{5BF4C392-5D07-4827-BDAB-913E62161205}" presName="vert1" presStyleCnt="0"/>
      <dgm:spPr/>
    </dgm:pt>
    <dgm:pt modelId="{F4FB3AF8-2361-415A-8160-35B5C3707EAF}" type="pres">
      <dgm:prSet presAssocID="{EF597D28-B8EA-40E8-8B82-C55688ED1BB8}" presName="thickLine" presStyleLbl="alignNode1" presStyleIdx="2" presStyleCnt="7"/>
      <dgm:spPr/>
    </dgm:pt>
    <dgm:pt modelId="{F3543AE9-4ABE-4283-B4AE-CD9126B091EF}" type="pres">
      <dgm:prSet presAssocID="{EF597D28-B8EA-40E8-8B82-C55688ED1BB8}" presName="horz1" presStyleCnt="0"/>
      <dgm:spPr/>
    </dgm:pt>
    <dgm:pt modelId="{CAFDC1B7-EB1F-47F8-8A8D-6EDB6BB284B1}" type="pres">
      <dgm:prSet presAssocID="{EF597D28-B8EA-40E8-8B82-C55688ED1BB8}" presName="tx1" presStyleLbl="revTx" presStyleIdx="2" presStyleCnt="7"/>
      <dgm:spPr/>
    </dgm:pt>
    <dgm:pt modelId="{B22A7A19-8C8A-4DE6-8FF8-0F0B8E4F30F6}" type="pres">
      <dgm:prSet presAssocID="{EF597D28-B8EA-40E8-8B82-C55688ED1BB8}" presName="vert1" presStyleCnt="0"/>
      <dgm:spPr/>
    </dgm:pt>
    <dgm:pt modelId="{B8A86429-3935-477A-94C3-7E63B27AFBEC}" type="pres">
      <dgm:prSet presAssocID="{66E093E9-DCE3-43C3-814B-2B907ABF1715}" presName="thickLine" presStyleLbl="alignNode1" presStyleIdx="3" presStyleCnt="7"/>
      <dgm:spPr/>
    </dgm:pt>
    <dgm:pt modelId="{9E4420FF-E714-44FF-8FD4-4AAF60EED021}" type="pres">
      <dgm:prSet presAssocID="{66E093E9-DCE3-43C3-814B-2B907ABF1715}" presName="horz1" presStyleCnt="0"/>
      <dgm:spPr/>
    </dgm:pt>
    <dgm:pt modelId="{645DAF34-6BD7-46C9-A5B5-15AF054DB9A9}" type="pres">
      <dgm:prSet presAssocID="{66E093E9-DCE3-43C3-814B-2B907ABF1715}" presName="tx1" presStyleLbl="revTx" presStyleIdx="3" presStyleCnt="7"/>
      <dgm:spPr/>
    </dgm:pt>
    <dgm:pt modelId="{87EC3154-8BA0-4098-8E54-7D5EBD1B74CA}" type="pres">
      <dgm:prSet presAssocID="{66E093E9-DCE3-43C3-814B-2B907ABF1715}" presName="vert1" presStyleCnt="0"/>
      <dgm:spPr/>
    </dgm:pt>
    <dgm:pt modelId="{F6807FFE-D2D5-42F4-95EE-81A1AF92DCDD}" type="pres">
      <dgm:prSet presAssocID="{5E7AC85C-7EC5-4751-B489-B1D2F21A2389}" presName="thickLine" presStyleLbl="alignNode1" presStyleIdx="4" presStyleCnt="7"/>
      <dgm:spPr/>
    </dgm:pt>
    <dgm:pt modelId="{36AED8E7-E799-4A9F-8435-B0A27B4FEB75}" type="pres">
      <dgm:prSet presAssocID="{5E7AC85C-7EC5-4751-B489-B1D2F21A2389}" presName="horz1" presStyleCnt="0"/>
      <dgm:spPr/>
    </dgm:pt>
    <dgm:pt modelId="{D119C1D2-FF02-4C97-BEEA-8DF7E6FD0479}" type="pres">
      <dgm:prSet presAssocID="{5E7AC85C-7EC5-4751-B489-B1D2F21A2389}" presName="tx1" presStyleLbl="revTx" presStyleIdx="4" presStyleCnt="7"/>
      <dgm:spPr/>
    </dgm:pt>
    <dgm:pt modelId="{5CDC5573-0F01-49A9-9A0B-9D28AD23DA17}" type="pres">
      <dgm:prSet presAssocID="{5E7AC85C-7EC5-4751-B489-B1D2F21A2389}" presName="vert1" presStyleCnt="0"/>
      <dgm:spPr/>
    </dgm:pt>
    <dgm:pt modelId="{D6504B6A-B331-406B-9CFD-AEEF08A6091B}" type="pres">
      <dgm:prSet presAssocID="{636AAA00-610A-4549-B3A3-D6131A755A0E}" presName="thickLine" presStyleLbl="alignNode1" presStyleIdx="5" presStyleCnt="7"/>
      <dgm:spPr/>
    </dgm:pt>
    <dgm:pt modelId="{7C6B47C0-3C45-427C-8FA9-4B73CDE1325A}" type="pres">
      <dgm:prSet presAssocID="{636AAA00-610A-4549-B3A3-D6131A755A0E}" presName="horz1" presStyleCnt="0"/>
      <dgm:spPr/>
    </dgm:pt>
    <dgm:pt modelId="{91FA2D92-12E1-4006-B483-717D5070000D}" type="pres">
      <dgm:prSet presAssocID="{636AAA00-610A-4549-B3A3-D6131A755A0E}" presName="tx1" presStyleLbl="revTx" presStyleIdx="5" presStyleCnt="7"/>
      <dgm:spPr/>
    </dgm:pt>
    <dgm:pt modelId="{0916A66F-A5C5-4AA3-BCA6-2E952CC4BBFE}" type="pres">
      <dgm:prSet presAssocID="{636AAA00-610A-4549-B3A3-D6131A755A0E}" presName="vert1" presStyleCnt="0"/>
      <dgm:spPr/>
    </dgm:pt>
    <dgm:pt modelId="{7CF88F74-AB8C-477A-94CF-C3D51DE0D878}" type="pres">
      <dgm:prSet presAssocID="{A7B3E93C-BF8F-4596-8569-F7188BFDD645}" presName="thickLine" presStyleLbl="alignNode1" presStyleIdx="6" presStyleCnt="7"/>
      <dgm:spPr/>
    </dgm:pt>
    <dgm:pt modelId="{6203ED90-E1E0-4713-91D6-28B84637AFB5}" type="pres">
      <dgm:prSet presAssocID="{A7B3E93C-BF8F-4596-8569-F7188BFDD645}" presName="horz1" presStyleCnt="0"/>
      <dgm:spPr/>
    </dgm:pt>
    <dgm:pt modelId="{552A0FF1-0D06-44A4-98EF-3084C1D4E6F4}" type="pres">
      <dgm:prSet presAssocID="{A7B3E93C-BF8F-4596-8569-F7188BFDD645}" presName="tx1" presStyleLbl="revTx" presStyleIdx="6" presStyleCnt="7"/>
      <dgm:spPr/>
    </dgm:pt>
    <dgm:pt modelId="{457446E1-D201-4409-ABA7-6B0B7DB3195E}" type="pres">
      <dgm:prSet presAssocID="{A7B3E93C-BF8F-4596-8569-F7188BFDD645}" presName="vert1" presStyleCnt="0"/>
      <dgm:spPr/>
    </dgm:pt>
  </dgm:ptLst>
  <dgm:cxnLst>
    <dgm:cxn modelId="{76EED20A-8F30-40A1-A703-1E34CA6A7D0A}" type="presOf" srcId="{66E093E9-DCE3-43C3-814B-2B907ABF1715}" destId="{645DAF34-6BD7-46C9-A5B5-15AF054DB9A9}" srcOrd="0" destOrd="0" presId="urn:microsoft.com/office/officeart/2008/layout/LinedList"/>
    <dgm:cxn modelId="{95B15715-6B56-4E3F-AD09-B94CBA554C31}" srcId="{90ED68EF-0CE3-48BA-B08F-FAB72F80E4F6}" destId="{5BF4C392-5D07-4827-BDAB-913E62161205}" srcOrd="1" destOrd="0" parTransId="{0C3ABE58-D2AC-40FE-8031-35C3FA66466E}" sibTransId="{4C71C31C-C16A-4524-A275-2243D864878F}"/>
    <dgm:cxn modelId="{B6623F49-BBAF-47D2-BACA-F837A73A18C1}" srcId="{90ED68EF-0CE3-48BA-B08F-FAB72F80E4F6}" destId="{A7B3E93C-BF8F-4596-8569-F7188BFDD645}" srcOrd="6" destOrd="0" parTransId="{E605624E-DD51-4120-AA0D-917053A7B0D3}" sibTransId="{6270819A-6EDE-47D5-A301-1452D2CA691D}"/>
    <dgm:cxn modelId="{952ABA49-5426-4A67-84D7-03556757D3CF}" srcId="{90ED68EF-0CE3-48BA-B08F-FAB72F80E4F6}" destId="{636AAA00-610A-4549-B3A3-D6131A755A0E}" srcOrd="5" destOrd="0" parTransId="{4CF84C40-E7F7-40D9-BF6D-5BCBD56A1D7F}" sibTransId="{8F0AD453-45A9-415C-8742-EAA546FFB34F}"/>
    <dgm:cxn modelId="{7173324E-2F38-4A3F-89E0-46BE396FA7DD}" type="presOf" srcId="{A7B3E93C-BF8F-4596-8569-F7188BFDD645}" destId="{552A0FF1-0D06-44A4-98EF-3084C1D4E6F4}" srcOrd="0" destOrd="0" presId="urn:microsoft.com/office/officeart/2008/layout/LinedList"/>
    <dgm:cxn modelId="{73997577-DFB7-4309-9FCA-798FC9968E70}" type="presOf" srcId="{5BF4C392-5D07-4827-BDAB-913E62161205}" destId="{3BE190AC-5456-4651-B44E-3A98417ADFB0}" srcOrd="0" destOrd="0" presId="urn:microsoft.com/office/officeart/2008/layout/LinedList"/>
    <dgm:cxn modelId="{86E6007F-0C7F-45C4-A284-1F055DAD3420}" srcId="{90ED68EF-0CE3-48BA-B08F-FAB72F80E4F6}" destId="{6CC43D41-C6F7-4181-B6E5-57080295D75D}" srcOrd="0" destOrd="0" parTransId="{45D8D99B-4F0E-4AEC-AE08-38ACD792BF32}" sibTransId="{0689648B-BC9E-4076-B693-FC90F2A2CDBF}"/>
    <dgm:cxn modelId="{6A14CD90-F3A2-489E-87B5-518DF2EF9BCE}" srcId="{90ED68EF-0CE3-48BA-B08F-FAB72F80E4F6}" destId="{5E7AC85C-7EC5-4751-B489-B1D2F21A2389}" srcOrd="4" destOrd="0" parTransId="{BF46D6EA-955E-4E83-A20D-F45FF115238F}" sibTransId="{5A18AE13-07D8-4136-B805-17ECB96AD054}"/>
    <dgm:cxn modelId="{56293597-360C-4C3E-AC73-85E269840EB2}" type="presOf" srcId="{636AAA00-610A-4549-B3A3-D6131A755A0E}" destId="{91FA2D92-12E1-4006-B483-717D5070000D}" srcOrd="0" destOrd="0" presId="urn:microsoft.com/office/officeart/2008/layout/LinedList"/>
    <dgm:cxn modelId="{6E7D68C3-4090-4021-A57E-8038188FA0D3}" type="presOf" srcId="{EF597D28-B8EA-40E8-8B82-C55688ED1BB8}" destId="{CAFDC1B7-EB1F-47F8-8A8D-6EDB6BB284B1}" srcOrd="0" destOrd="0" presId="urn:microsoft.com/office/officeart/2008/layout/LinedList"/>
    <dgm:cxn modelId="{6D2079DD-388B-4B76-8CEB-DDB6895414BC}" type="presOf" srcId="{5E7AC85C-7EC5-4751-B489-B1D2F21A2389}" destId="{D119C1D2-FF02-4C97-BEEA-8DF7E6FD0479}" srcOrd="0" destOrd="0" presId="urn:microsoft.com/office/officeart/2008/layout/LinedList"/>
    <dgm:cxn modelId="{073763E2-9B71-4854-BA45-3B64E6910B70}" srcId="{90ED68EF-0CE3-48BA-B08F-FAB72F80E4F6}" destId="{EF597D28-B8EA-40E8-8B82-C55688ED1BB8}" srcOrd="2" destOrd="0" parTransId="{FE3FF9F0-9548-40DA-ADFD-1249C08324AD}" sibTransId="{8841F0FA-C576-4620-8200-37E41DB0C309}"/>
    <dgm:cxn modelId="{D4163DF7-6DEE-48F4-A36F-219B7CDA561B}" type="presOf" srcId="{90ED68EF-0CE3-48BA-B08F-FAB72F80E4F6}" destId="{B4CBA64A-B040-4A0C-A30F-AD83F915ADFA}" srcOrd="0" destOrd="0" presId="urn:microsoft.com/office/officeart/2008/layout/LinedList"/>
    <dgm:cxn modelId="{1AD4CAF8-AE5E-407B-B582-1BD62F2A321C}" type="presOf" srcId="{6CC43D41-C6F7-4181-B6E5-57080295D75D}" destId="{C42E782E-0111-4F8B-B15B-E4F955A074E5}" srcOrd="0" destOrd="0" presId="urn:microsoft.com/office/officeart/2008/layout/LinedList"/>
    <dgm:cxn modelId="{021AEFF9-FFC2-4DD5-8421-B54F7635E3C7}" srcId="{90ED68EF-0CE3-48BA-B08F-FAB72F80E4F6}" destId="{66E093E9-DCE3-43C3-814B-2B907ABF1715}" srcOrd="3" destOrd="0" parTransId="{46E563D5-DB61-4271-97B4-FA01DEBC1928}" sibTransId="{FF286E6D-216A-429A-B3CC-B7DAEE2D9D2A}"/>
    <dgm:cxn modelId="{CE876605-504E-4D04-A6D5-92714F9B56F9}" type="presParOf" srcId="{B4CBA64A-B040-4A0C-A30F-AD83F915ADFA}" destId="{E6B06C90-842D-4A29-B0F9-BC71E96BE8BD}" srcOrd="0" destOrd="0" presId="urn:microsoft.com/office/officeart/2008/layout/LinedList"/>
    <dgm:cxn modelId="{104B8C75-4F4B-4D31-8690-D5EF9B7771A2}" type="presParOf" srcId="{B4CBA64A-B040-4A0C-A30F-AD83F915ADFA}" destId="{F03BA710-36DD-48F3-856C-2127D7423A92}" srcOrd="1" destOrd="0" presId="urn:microsoft.com/office/officeart/2008/layout/LinedList"/>
    <dgm:cxn modelId="{DA2EEB7B-B57F-467E-BE71-B9919EE54E7A}" type="presParOf" srcId="{F03BA710-36DD-48F3-856C-2127D7423A92}" destId="{C42E782E-0111-4F8B-B15B-E4F955A074E5}" srcOrd="0" destOrd="0" presId="urn:microsoft.com/office/officeart/2008/layout/LinedList"/>
    <dgm:cxn modelId="{24ECC94F-D667-4F77-B464-EAE19F6CD549}" type="presParOf" srcId="{F03BA710-36DD-48F3-856C-2127D7423A92}" destId="{FFE0B417-CB52-47F1-BF55-D08385F7FB9B}" srcOrd="1" destOrd="0" presId="urn:microsoft.com/office/officeart/2008/layout/LinedList"/>
    <dgm:cxn modelId="{2B728912-4E98-45F7-81D8-4AA91AC08C48}" type="presParOf" srcId="{B4CBA64A-B040-4A0C-A30F-AD83F915ADFA}" destId="{2D999342-A53E-447E-BA51-09487E0335C1}" srcOrd="2" destOrd="0" presId="urn:microsoft.com/office/officeart/2008/layout/LinedList"/>
    <dgm:cxn modelId="{88C394CE-60DF-45D3-ADA0-7E6448AC93A7}" type="presParOf" srcId="{B4CBA64A-B040-4A0C-A30F-AD83F915ADFA}" destId="{42D45AB4-F628-497A-BA21-B7C4B3B10C1E}" srcOrd="3" destOrd="0" presId="urn:microsoft.com/office/officeart/2008/layout/LinedList"/>
    <dgm:cxn modelId="{5F83DEA4-4EC5-41F7-9B1C-8CD307D37723}" type="presParOf" srcId="{42D45AB4-F628-497A-BA21-B7C4B3B10C1E}" destId="{3BE190AC-5456-4651-B44E-3A98417ADFB0}" srcOrd="0" destOrd="0" presId="urn:microsoft.com/office/officeart/2008/layout/LinedList"/>
    <dgm:cxn modelId="{D04BF8DF-8E7F-43D9-BFF9-E688800E5D90}" type="presParOf" srcId="{42D45AB4-F628-497A-BA21-B7C4B3B10C1E}" destId="{B8F6AA30-D6B5-42F6-8C5A-D6BF47629362}" srcOrd="1" destOrd="0" presId="urn:microsoft.com/office/officeart/2008/layout/LinedList"/>
    <dgm:cxn modelId="{03AE16AD-5874-4B77-BE2A-58DE7D4E0617}" type="presParOf" srcId="{B4CBA64A-B040-4A0C-A30F-AD83F915ADFA}" destId="{F4FB3AF8-2361-415A-8160-35B5C3707EAF}" srcOrd="4" destOrd="0" presId="urn:microsoft.com/office/officeart/2008/layout/LinedList"/>
    <dgm:cxn modelId="{00B692E3-86BF-4396-A103-4187AF250A76}" type="presParOf" srcId="{B4CBA64A-B040-4A0C-A30F-AD83F915ADFA}" destId="{F3543AE9-4ABE-4283-B4AE-CD9126B091EF}" srcOrd="5" destOrd="0" presId="urn:microsoft.com/office/officeart/2008/layout/LinedList"/>
    <dgm:cxn modelId="{0F915E51-03AC-4F7E-9191-F6A86D951281}" type="presParOf" srcId="{F3543AE9-4ABE-4283-B4AE-CD9126B091EF}" destId="{CAFDC1B7-EB1F-47F8-8A8D-6EDB6BB284B1}" srcOrd="0" destOrd="0" presId="urn:microsoft.com/office/officeart/2008/layout/LinedList"/>
    <dgm:cxn modelId="{01215F05-CEE0-4B91-AF1D-327BCCB998FA}" type="presParOf" srcId="{F3543AE9-4ABE-4283-B4AE-CD9126B091EF}" destId="{B22A7A19-8C8A-4DE6-8FF8-0F0B8E4F30F6}" srcOrd="1" destOrd="0" presId="urn:microsoft.com/office/officeart/2008/layout/LinedList"/>
    <dgm:cxn modelId="{31994903-518B-485F-83D1-BC95F8FF3FF2}" type="presParOf" srcId="{B4CBA64A-B040-4A0C-A30F-AD83F915ADFA}" destId="{B8A86429-3935-477A-94C3-7E63B27AFBEC}" srcOrd="6" destOrd="0" presId="urn:microsoft.com/office/officeart/2008/layout/LinedList"/>
    <dgm:cxn modelId="{274E2511-E663-479A-8D86-DE7A312D99E3}" type="presParOf" srcId="{B4CBA64A-B040-4A0C-A30F-AD83F915ADFA}" destId="{9E4420FF-E714-44FF-8FD4-4AAF60EED021}" srcOrd="7" destOrd="0" presId="urn:microsoft.com/office/officeart/2008/layout/LinedList"/>
    <dgm:cxn modelId="{4A8030FA-6CCB-4EE4-A6EB-354678B14930}" type="presParOf" srcId="{9E4420FF-E714-44FF-8FD4-4AAF60EED021}" destId="{645DAF34-6BD7-46C9-A5B5-15AF054DB9A9}" srcOrd="0" destOrd="0" presId="urn:microsoft.com/office/officeart/2008/layout/LinedList"/>
    <dgm:cxn modelId="{6756D3BB-906F-4AAF-8F17-D361B1924D7D}" type="presParOf" srcId="{9E4420FF-E714-44FF-8FD4-4AAF60EED021}" destId="{87EC3154-8BA0-4098-8E54-7D5EBD1B74CA}" srcOrd="1" destOrd="0" presId="urn:microsoft.com/office/officeart/2008/layout/LinedList"/>
    <dgm:cxn modelId="{B1665D5F-2D4D-44EA-A721-483F3AFB025F}" type="presParOf" srcId="{B4CBA64A-B040-4A0C-A30F-AD83F915ADFA}" destId="{F6807FFE-D2D5-42F4-95EE-81A1AF92DCDD}" srcOrd="8" destOrd="0" presId="urn:microsoft.com/office/officeart/2008/layout/LinedList"/>
    <dgm:cxn modelId="{035469C8-93C0-4CF7-B477-103DF1AC9DC9}" type="presParOf" srcId="{B4CBA64A-B040-4A0C-A30F-AD83F915ADFA}" destId="{36AED8E7-E799-4A9F-8435-B0A27B4FEB75}" srcOrd="9" destOrd="0" presId="urn:microsoft.com/office/officeart/2008/layout/LinedList"/>
    <dgm:cxn modelId="{D3558B05-068D-4ACD-8C4B-1CD0FA8D76F8}" type="presParOf" srcId="{36AED8E7-E799-4A9F-8435-B0A27B4FEB75}" destId="{D119C1D2-FF02-4C97-BEEA-8DF7E6FD0479}" srcOrd="0" destOrd="0" presId="urn:microsoft.com/office/officeart/2008/layout/LinedList"/>
    <dgm:cxn modelId="{4ACA5998-B2B6-4263-9A2E-E0EFDCA2E835}" type="presParOf" srcId="{36AED8E7-E799-4A9F-8435-B0A27B4FEB75}" destId="{5CDC5573-0F01-49A9-9A0B-9D28AD23DA17}" srcOrd="1" destOrd="0" presId="urn:microsoft.com/office/officeart/2008/layout/LinedList"/>
    <dgm:cxn modelId="{491C22F6-FE8C-4B1A-84C7-CFB2917A8226}" type="presParOf" srcId="{B4CBA64A-B040-4A0C-A30F-AD83F915ADFA}" destId="{D6504B6A-B331-406B-9CFD-AEEF08A6091B}" srcOrd="10" destOrd="0" presId="urn:microsoft.com/office/officeart/2008/layout/LinedList"/>
    <dgm:cxn modelId="{E21FA4BF-6061-4F46-97DF-12495E414399}" type="presParOf" srcId="{B4CBA64A-B040-4A0C-A30F-AD83F915ADFA}" destId="{7C6B47C0-3C45-427C-8FA9-4B73CDE1325A}" srcOrd="11" destOrd="0" presId="urn:microsoft.com/office/officeart/2008/layout/LinedList"/>
    <dgm:cxn modelId="{CCA78A4B-6725-496F-91F1-5C2D2EAAC27B}" type="presParOf" srcId="{7C6B47C0-3C45-427C-8FA9-4B73CDE1325A}" destId="{91FA2D92-12E1-4006-B483-717D5070000D}" srcOrd="0" destOrd="0" presId="urn:microsoft.com/office/officeart/2008/layout/LinedList"/>
    <dgm:cxn modelId="{7F6252D7-582B-48F3-A0C0-D2F34B829333}" type="presParOf" srcId="{7C6B47C0-3C45-427C-8FA9-4B73CDE1325A}" destId="{0916A66F-A5C5-4AA3-BCA6-2E952CC4BBFE}" srcOrd="1" destOrd="0" presId="urn:microsoft.com/office/officeart/2008/layout/LinedList"/>
    <dgm:cxn modelId="{F171D491-E31F-4903-BCE2-12626DFDBCBD}" type="presParOf" srcId="{B4CBA64A-B040-4A0C-A30F-AD83F915ADFA}" destId="{7CF88F74-AB8C-477A-94CF-C3D51DE0D878}" srcOrd="12" destOrd="0" presId="urn:microsoft.com/office/officeart/2008/layout/LinedList"/>
    <dgm:cxn modelId="{0E766079-B5F2-4442-97F2-480540E1A01B}" type="presParOf" srcId="{B4CBA64A-B040-4A0C-A30F-AD83F915ADFA}" destId="{6203ED90-E1E0-4713-91D6-28B84637AFB5}" srcOrd="13" destOrd="0" presId="urn:microsoft.com/office/officeart/2008/layout/LinedList"/>
    <dgm:cxn modelId="{2C1CCDB9-51DF-42EF-BED2-1FB73561ED5A}" type="presParOf" srcId="{6203ED90-E1E0-4713-91D6-28B84637AFB5}" destId="{552A0FF1-0D06-44A4-98EF-3084C1D4E6F4}" srcOrd="0" destOrd="0" presId="urn:microsoft.com/office/officeart/2008/layout/LinedList"/>
    <dgm:cxn modelId="{41736302-DE08-4FE1-82BF-08EC28D02353}" type="presParOf" srcId="{6203ED90-E1E0-4713-91D6-28B84637AFB5}" destId="{457446E1-D201-4409-ABA7-6B0B7DB3195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E1A1FB-37F1-459E-B593-58C7BBE64BDD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91ACFEC5-232A-4989-8F74-6EB1801A6F5C}">
      <dgm:prSet phldrT="[Text]" custT="1"/>
      <dgm:spPr/>
      <dgm:t>
        <a:bodyPr/>
        <a:lstStyle/>
        <a:p>
          <a:r>
            <a:rPr lang="en-US" sz="1200">
              <a:latin typeface="TheSans UHH" panose="020B0502050302020203" pitchFamily="34" charset="0"/>
            </a:rPr>
            <a:t>Writing Center</a:t>
          </a:r>
        </a:p>
      </dgm:t>
    </dgm:pt>
    <dgm:pt modelId="{5FFF3591-DB42-44BA-8776-4D25048DBED1}" type="parTrans" cxnId="{57EF7621-4E6F-441C-A9A1-E247C078FE1A}">
      <dgm:prSet/>
      <dgm:spPr/>
      <dgm:t>
        <a:bodyPr/>
        <a:lstStyle/>
        <a:p>
          <a:endParaRPr lang="de-DE"/>
        </a:p>
      </dgm:t>
    </dgm:pt>
    <dgm:pt modelId="{1E56DAB3-76BC-41CA-8794-BC067802D614}" type="sibTrans" cxnId="{57EF7621-4E6F-441C-A9A1-E247C078FE1A}">
      <dgm:prSet/>
      <dgm:spPr/>
      <dgm:t>
        <a:bodyPr/>
        <a:lstStyle/>
        <a:p>
          <a:endParaRPr lang="de-DE"/>
        </a:p>
      </dgm:t>
    </dgm:pt>
    <dgm:pt modelId="{0A7BC1A0-075D-4603-A19E-8671AB008A3E}">
      <dgm:prSet phldrT="[Text]" custT="1"/>
      <dgm:spPr/>
      <dgm:t>
        <a:bodyPr/>
        <a:lstStyle/>
        <a:p>
          <a:r>
            <a:rPr lang="en-US" sz="1150">
              <a:latin typeface="TheSans UHH" panose="020B0502050302020203" pitchFamily="34" charset="0"/>
            </a:rPr>
            <a:t>Campus Center</a:t>
          </a:r>
        </a:p>
      </dgm:t>
    </dgm:pt>
    <dgm:pt modelId="{B033ADB0-F962-4C0E-9265-1F91AC3070F9}" type="parTrans" cxnId="{05772AC8-39E4-4FC6-A303-DD122544D8FD}">
      <dgm:prSet/>
      <dgm:spPr/>
      <dgm:t>
        <a:bodyPr/>
        <a:lstStyle/>
        <a:p>
          <a:endParaRPr lang="de-AT"/>
        </a:p>
      </dgm:t>
    </dgm:pt>
    <dgm:pt modelId="{852E53EC-9563-495E-9A6D-7DC7D96515D9}" type="sibTrans" cxnId="{05772AC8-39E4-4FC6-A303-DD122544D8FD}">
      <dgm:prSet/>
      <dgm:spPr/>
      <dgm:t>
        <a:bodyPr/>
        <a:lstStyle/>
        <a:p>
          <a:endParaRPr lang="de-AT"/>
        </a:p>
      </dgm:t>
    </dgm:pt>
    <dgm:pt modelId="{EB537177-BC44-44B4-B5C9-D0B93DCEF2BE}">
      <dgm:prSet phldrT="[Text]" custT="1"/>
      <dgm:spPr>
        <a:solidFill>
          <a:srgbClr val="F07F8C"/>
        </a:solidFill>
      </dgm:spPr>
      <dgm:t>
        <a:bodyPr/>
        <a:lstStyle/>
        <a:p>
          <a:r>
            <a:rPr lang="en-US" sz="1200"/>
            <a:t>Campus Center and Center for Academic Advising</a:t>
          </a:r>
        </a:p>
      </dgm:t>
    </dgm:pt>
    <dgm:pt modelId="{7CBA2A3F-750D-4F26-8213-3BD293FD8ED8}" type="parTrans" cxnId="{A59E1660-6EF6-48AE-9EF5-52697A63B7E3}">
      <dgm:prSet/>
      <dgm:spPr/>
      <dgm:t>
        <a:bodyPr/>
        <a:lstStyle/>
        <a:p>
          <a:endParaRPr lang="de-AT"/>
        </a:p>
      </dgm:t>
    </dgm:pt>
    <dgm:pt modelId="{8322FBD7-8816-483E-A914-E783B4D86F22}" type="sibTrans" cxnId="{A59E1660-6EF6-48AE-9EF5-52697A63B7E3}">
      <dgm:prSet/>
      <dgm:spPr/>
      <dgm:t>
        <a:bodyPr/>
        <a:lstStyle/>
        <a:p>
          <a:endParaRPr lang="de-AT"/>
        </a:p>
      </dgm:t>
    </dgm:pt>
    <dgm:pt modelId="{36266E9F-44DF-44D4-9384-C769683940D0}">
      <dgm:prSet phldrT="[Text]" custT="1"/>
      <dgm:spPr/>
      <dgm:t>
        <a:bodyPr/>
        <a:lstStyle/>
        <a:p>
          <a:r>
            <a:rPr lang="en-US" sz="1200">
              <a:latin typeface="TheSans UHH" panose="020B0502050302020203" pitchFamily="34" charset="0"/>
            </a:rPr>
            <a:t>Learning other languages</a:t>
          </a:r>
        </a:p>
      </dgm:t>
    </dgm:pt>
    <dgm:pt modelId="{0925066A-0854-4A07-B02A-838C11F5C83E}" type="parTrans" cxnId="{9EE6C426-C08B-4D06-974B-093DF5F7C60A}">
      <dgm:prSet/>
      <dgm:spPr/>
      <dgm:t>
        <a:bodyPr/>
        <a:lstStyle/>
        <a:p>
          <a:endParaRPr lang="de-AT"/>
        </a:p>
      </dgm:t>
    </dgm:pt>
    <dgm:pt modelId="{1E84E141-C38B-427E-B47C-43A8F35C69F8}" type="sibTrans" cxnId="{9EE6C426-C08B-4D06-974B-093DF5F7C60A}">
      <dgm:prSet/>
      <dgm:spPr/>
      <dgm:t>
        <a:bodyPr/>
        <a:lstStyle/>
        <a:p>
          <a:endParaRPr lang="de-AT"/>
        </a:p>
      </dgm:t>
    </dgm:pt>
    <dgm:pt modelId="{AC7B1889-3528-40E4-A0BC-A02F77C5441B}">
      <dgm:prSet phldrT="[Text]" custT="1"/>
      <dgm:spPr/>
      <dgm:t>
        <a:bodyPr/>
        <a:lstStyle/>
        <a:p>
          <a:r>
            <a:rPr lang="en-US" sz="1200">
              <a:latin typeface="TheSans UHH" panose="020B0502050302020203" pitchFamily="34" charset="0"/>
            </a:rPr>
            <a:t>PIASTA</a:t>
          </a:r>
        </a:p>
      </dgm:t>
    </dgm:pt>
    <dgm:pt modelId="{C89F0147-D985-40D8-ABB3-1397D2B4A46B}" type="parTrans" cxnId="{37C6442A-594B-449F-8BAC-D4EE62FADB2E}">
      <dgm:prSet/>
      <dgm:spPr/>
      <dgm:t>
        <a:bodyPr/>
        <a:lstStyle/>
        <a:p>
          <a:endParaRPr lang="de-AT"/>
        </a:p>
      </dgm:t>
    </dgm:pt>
    <dgm:pt modelId="{FC0907A1-8A8B-4322-9916-EFE3F23EA37D}" type="sibTrans" cxnId="{37C6442A-594B-449F-8BAC-D4EE62FADB2E}">
      <dgm:prSet/>
      <dgm:spPr/>
      <dgm:t>
        <a:bodyPr/>
        <a:lstStyle/>
        <a:p>
          <a:endParaRPr lang="de-AT"/>
        </a:p>
      </dgm:t>
    </dgm:pt>
    <dgm:pt modelId="{D3D385A9-D24F-4D19-A0BC-1BA5D05C4915}" type="pres">
      <dgm:prSet presAssocID="{F3E1A1FB-37F1-459E-B593-58C7BBE64BDD}" presName="cycle" presStyleCnt="0">
        <dgm:presLayoutVars>
          <dgm:dir/>
          <dgm:resizeHandles val="exact"/>
        </dgm:presLayoutVars>
      </dgm:prSet>
      <dgm:spPr/>
    </dgm:pt>
    <dgm:pt modelId="{4D7FB9E7-3275-461C-B855-E6C7E86F587E}" type="pres">
      <dgm:prSet presAssocID="{91ACFEC5-232A-4989-8F74-6EB1801A6F5C}" presName="node" presStyleLbl="node1" presStyleIdx="0" presStyleCnt="5" custScaleX="137362" custScaleY="141387">
        <dgm:presLayoutVars>
          <dgm:bulletEnabled val="1"/>
        </dgm:presLayoutVars>
      </dgm:prSet>
      <dgm:spPr/>
    </dgm:pt>
    <dgm:pt modelId="{17A3D6AF-E1E4-427D-B2DE-50B5235854BE}" type="pres">
      <dgm:prSet presAssocID="{91ACFEC5-232A-4989-8F74-6EB1801A6F5C}" presName="spNode" presStyleCnt="0"/>
      <dgm:spPr/>
    </dgm:pt>
    <dgm:pt modelId="{B017F653-0117-4BD5-BA9D-21F6F34B6A21}" type="pres">
      <dgm:prSet presAssocID="{1E56DAB3-76BC-41CA-8794-BC067802D614}" presName="sibTrans" presStyleLbl="sibTrans1D1" presStyleIdx="0" presStyleCnt="5"/>
      <dgm:spPr/>
    </dgm:pt>
    <dgm:pt modelId="{19C02551-520C-4598-A434-2954E1B1A7E1}" type="pres">
      <dgm:prSet presAssocID="{0A7BC1A0-075D-4603-A19E-8671AB008A3E}" presName="node" presStyleLbl="node1" presStyleIdx="1" presStyleCnt="5" custScaleX="137362" custScaleY="141387" custRadScaleRad="174669" custRadScaleInc="12880">
        <dgm:presLayoutVars>
          <dgm:bulletEnabled val="1"/>
        </dgm:presLayoutVars>
      </dgm:prSet>
      <dgm:spPr/>
    </dgm:pt>
    <dgm:pt modelId="{6E19C6CD-9FC5-4AF3-97ED-DF1F4ADBD882}" type="pres">
      <dgm:prSet presAssocID="{0A7BC1A0-075D-4603-A19E-8671AB008A3E}" presName="spNode" presStyleCnt="0"/>
      <dgm:spPr/>
    </dgm:pt>
    <dgm:pt modelId="{CCF8E3ED-AA6F-4C2C-8A9F-60D4543C5A21}" type="pres">
      <dgm:prSet presAssocID="{852E53EC-9563-495E-9A6D-7DC7D96515D9}" presName="sibTrans" presStyleLbl="sibTrans1D1" presStyleIdx="1" presStyleCnt="5"/>
      <dgm:spPr/>
    </dgm:pt>
    <dgm:pt modelId="{F3DEC6AB-89B7-4F7A-ACA7-6C54153CFDD5}" type="pres">
      <dgm:prSet presAssocID="{EB537177-BC44-44B4-B5C9-D0B93DCEF2BE}" presName="node" presStyleLbl="node1" presStyleIdx="2" presStyleCnt="5" custScaleX="137362" custScaleY="141387" custRadScaleRad="112196" custRadScaleInc="-90243">
        <dgm:presLayoutVars>
          <dgm:bulletEnabled val="1"/>
        </dgm:presLayoutVars>
      </dgm:prSet>
      <dgm:spPr/>
    </dgm:pt>
    <dgm:pt modelId="{AE6D6407-49D5-4E30-96F4-BF802758D0C2}" type="pres">
      <dgm:prSet presAssocID="{EB537177-BC44-44B4-B5C9-D0B93DCEF2BE}" presName="spNode" presStyleCnt="0"/>
      <dgm:spPr/>
    </dgm:pt>
    <dgm:pt modelId="{175C72A4-BDC6-4BD5-AD51-21FF694F1DE9}" type="pres">
      <dgm:prSet presAssocID="{8322FBD7-8816-483E-A914-E783B4D86F22}" presName="sibTrans" presStyleLbl="sibTrans1D1" presStyleIdx="2" presStyleCnt="5"/>
      <dgm:spPr/>
    </dgm:pt>
    <dgm:pt modelId="{240FC272-1A8A-44A8-9A32-BE83958CA406}" type="pres">
      <dgm:prSet presAssocID="{36266E9F-44DF-44D4-9384-C769683940D0}" presName="node" presStyleLbl="node1" presStyleIdx="3" presStyleCnt="5" custScaleX="137362" custScaleY="141387" custRadScaleRad="91286" custRadScaleInc="91639">
        <dgm:presLayoutVars>
          <dgm:bulletEnabled val="1"/>
        </dgm:presLayoutVars>
      </dgm:prSet>
      <dgm:spPr/>
    </dgm:pt>
    <dgm:pt modelId="{00918C58-1747-4CD2-8018-626784A7F2F5}" type="pres">
      <dgm:prSet presAssocID="{36266E9F-44DF-44D4-9384-C769683940D0}" presName="spNode" presStyleCnt="0"/>
      <dgm:spPr/>
    </dgm:pt>
    <dgm:pt modelId="{4B27B752-C40B-472C-A57A-83D5991AC632}" type="pres">
      <dgm:prSet presAssocID="{1E84E141-C38B-427E-B47C-43A8F35C69F8}" presName="sibTrans" presStyleLbl="sibTrans1D1" presStyleIdx="3" presStyleCnt="5"/>
      <dgm:spPr/>
    </dgm:pt>
    <dgm:pt modelId="{A1D1D418-33C6-4BBA-B086-F2F96DB25AC1}" type="pres">
      <dgm:prSet presAssocID="{AC7B1889-3528-40E4-A0BC-A02F77C5441B}" presName="node" presStyleLbl="node1" presStyleIdx="4" presStyleCnt="5" custScaleX="137362" custScaleY="141387" custRadScaleRad="169000" custRadScaleInc="856">
        <dgm:presLayoutVars>
          <dgm:bulletEnabled val="1"/>
        </dgm:presLayoutVars>
      </dgm:prSet>
      <dgm:spPr/>
    </dgm:pt>
    <dgm:pt modelId="{C2E95F6B-D1BA-4E10-9451-2DF6D17273D5}" type="pres">
      <dgm:prSet presAssocID="{AC7B1889-3528-40E4-A0BC-A02F77C5441B}" presName="spNode" presStyleCnt="0"/>
      <dgm:spPr/>
    </dgm:pt>
    <dgm:pt modelId="{45A4CBA2-616C-424E-A69C-813E3549BD04}" type="pres">
      <dgm:prSet presAssocID="{FC0907A1-8A8B-4322-9916-EFE3F23EA37D}" presName="sibTrans" presStyleLbl="sibTrans1D1" presStyleIdx="4" presStyleCnt="5"/>
      <dgm:spPr/>
    </dgm:pt>
  </dgm:ptLst>
  <dgm:cxnLst>
    <dgm:cxn modelId="{89372402-FB9A-401C-A560-767AC404BE5C}" type="presOf" srcId="{91ACFEC5-232A-4989-8F74-6EB1801A6F5C}" destId="{4D7FB9E7-3275-461C-B855-E6C7E86F587E}" srcOrd="0" destOrd="0" presId="urn:microsoft.com/office/officeart/2005/8/layout/cycle6"/>
    <dgm:cxn modelId="{84BE040D-1BF5-4489-A042-27B8D0018BE7}" type="presOf" srcId="{36266E9F-44DF-44D4-9384-C769683940D0}" destId="{240FC272-1A8A-44A8-9A32-BE83958CA406}" srcOrd="0" destOrd="0" presId="urn:microsoft.com/office/officeart/2005/8/layout/cycle6"/>
    <dgm:cxn modelId="{00EE3911-CEF5-4591-AD00-DB1EC05F09A4}" type="presOf" srcId="{852E53EC-9563-495E-9A6D-7DC7D96515D9}" destId="{CCF8E3ED-AA6F-4C2C-8A9F-60D4543C5A21}" srcOrd="0" destOrd="0" presId="urn:microsoft.com/office/officeart/2005/8/layout/cycle6"/>
    <dgm:cxn modelId="{25214C15-AAE9-4EED-8D9D-554CE7EE2DDE}" type="presOf" srcId="{AC7B1889-3528-40E4-A0BC-A02F77C5441B}" destId="{A1D1D418-33C6-4BBA-B086-F2F96DB25AC1}" srcOrd="0" destOrd="0" presId="urn:microsoft.com/office/officeart/2005/8/layout/cycle6"/>
    <dgm:cxn modelId="{57EF7621-4E6F-441C-A9A1-E247C078FE1A}" srcId="{F3E1A1FB-37F1-459E-B593-58C7BBE64BDD}" destId="{91ACFEC5-232A-4989-8F74-6EB1801A6F5C}" srcOrd="0" destOrd="0" parTransId="{5FFF3591-DB42-44BA-8776-4D25048DBED1}" sibTransId="{1E56DAB3-76BC-41CA-8794-BC067802D614}"/>
    <dgm:cxn modelId="{9EE6C426-C08B-4D06-974B-093DF5F7C60A}" srcId="{F3E1A1FB-37F1-459E-B593-58C7BBE64BDD}" destId="{36266E9F-44DF-44D4-9384-C769683940D0}" srcOrd="3" destOrd="0" parTransId="{0925066A-0854-4A07-B02A-838C11F5C83E}" sibTransId="{1E84E141-C38B-427E-B47C-43A8F35C69F8}"/>
    <dgm:cxn modelId="{933E1B29-896C-451B-9097-4DFB8CC16DDF}" type="presOf" srcId="{1E56DAB3-76BC-41CA-8794-BC067802D614}" destId="{B017F653-0117-4BD5-BA9D-21F6F34B6A21}" srcOrd="0" destOrd="0" presId="urn:microsoft.com/office/officeart/2005/8/layout/cycle6"/>
    <dgm:cxn modelId="{37C6442A-594B-449F-8BAC-D4EE62FADB2E}" srcId="{F3E1A1FB-37F1-459E-B593-58C7BBE64BDD}" destId="{AC7B1889-3528-40E4-A0BC-A02F77C5441B}" srcOrd="4" destOrd="0" parTransId="{C89F0147-D985-40D8-ABB3-1397D2B4A46B}" sibTransId="{FC0907A1-8A8B-4322-9916-EFE3F23EA37D}"/>
    <dgm:cxn modelId="{A59E1660-6EF6-48AE-9EF5-52697A63B7E3}" srcId="{F3E1A1FB-37F1-459E-B593-58C7BBE64BDD}" destId="{EB537177-BC44-44B4-B5C9-D0B93DCEF2BE}" srcOrd="2" destOrd="0" parTransId="{7CBA2A3F-750D-4F26-8213-3BD293FD8ED8}" sibTransId="{8322FBD7-8816-483E-A914-E783B4D86F22}"/>
    <dgm:cxn modelId="{1619114F-F223-449A-A3E7-09F18088CBC2}" type="presOf" srcId="{EB537177-BC44-44B4-B5C9-D0B93DCEF2BE}" destId="{F3DEC6AB-89B7-4F7A-ACA7-6C54153CFDD5}" srcOrd="0" destOrd="0" presId="urn:microsoft.com/office/officeart/2005/8/layout/cycle6"/>
    <dgm:cxn modelId="{32B65A50-5790-4866-AD2B-3C86DCFF0F74}" type="presOf" srcId="{1E84E141-C38B-427E-B47C-43A8F35C69F8}" destId="{4B27B752-C40B-472C-A57A-83D5991AC632}" srcOrd="0" destOrd="0" presId="urn:microsoft.com/office/officeart/2005/8/layout/cycle6"/>
    <dgm:cxn modelId="{358B8779-C7AA-4AAF-96D6-3F72BF120C86}" type="presOf" srcId="{0A7BC1A0-075D-4603-A19E-8671AB008A3E}" destId="{19C02551-520C-4598-A434-2954E1B1A7E1}" srcOrd="0" destOrd="0" presId="urn:microsoft.com/office/officeart/2005/8/layout/cycle6"/>
    <dgm:cxn modelId="{3B6A669E-0AFC-4E8D-860F-124BA6AF86FC}" type="presOf" srcId="{8322FBD7-8816-483E-A914-E783B4D86F22}" destId="{175C72A4-BDC6-4BD5-AD51-21FF694F1DE9}" srcOrd="0" destOrd="0" presId="urn:microsoft.com/office/officeart/2005/8/layout/cycle6"/>
    <dgm:cxn modelId="{05772AC8-39E4-4FC6-A303-DD122544D8FD}" srcId="{F3E1A1FB-37F1-459E-B593-58C7BBE64BDD}" destId="{0A7BC1A0-075D-4603-A19E-8671AB008A3E}" srcOrd="1" destOrd="0" parTransId="{B033ADB0-F962-4C0E-9265-1F91AC3070F9}" sibTransId="{852E53EC-9563-495E-9A6D-7DC7D96515D9}"/>
    <dgm:cxn modelId="{AE5D63F6-7FD8-4E4E-88A0-6BFF31187DA7}" type="presOf" srcId="{F3E1A1FB-37F1-459E-B593-58C7BBE64BDD}" destId="{D3D385A9-D24F-4D19-A0BC-1BA5D05C4915}" srcOrd="0" destOrd="0" presId="urn:microsoft.com/office/officeart/2005/8/layout/cycle6"/>
    <dgm:cxn modelId="{653C08F8-0110-45B2-91E8-BC580E4F4AAE}" type="presOf" srcId="{FC0907A1-8A8B-4322-9916-EFE3F23EA37D}" destId="{45A4CBA2-616C-424E-A69C-813E3549BD04}" srcOrd="0" destOrd="0" presId="urn:microsoft.com/office/officeart/2005/8/layout/cycle6"/>
    <dgm:cxn modelId="{4C80080C-27AC-496B-A616-897EE9EAE3CB}" type="presParOf" srcId="{D3D385A9-D24F-4D19-A0BC-1BA5D05C4915}" destId="{4D7FB9E7-3275-461C-B855-E6C7E86F587E}" srcOrd="0" destOrd="0" presId="urn:microsoft.com/office/officeart/2005/8/layout/cycle6"/>
    <dgm:cxn modelId="{2DBCC491-5D92-45B7-BF9E-64C9BFE741D8}" type="presParOf" srcId="{D3D385A9-D24F-4D19-A0BC-1BA5D05C4915}" destId="{17A3D6AF-E1E4-427D-B2DE-50B5235854BE}" srcOrd="1" destOrd="0" presId="urn:microsoft.com/office/officeart/2005/8/layout/cycle6"/>
    <dgm:cxn modelId="{93764CCA-9567-4C32-8E65-CABEA15A924B}" type="presParOf" srcId="{D3D385A9-D24F-4D19-A0BC-1BA5D05C4915}" destId="{B017F653-0117-4BD5-BA9D-21F6F34B6A21}" srcOrd="2" destOrd="0" presId="urn:microsoft.com/office/officeart/2005/8/layout/cycle6"/>
    <dgm:cxn modelId="{C2028443-A3D0-4994-8CF0-FB0109EB20DD}" type="presParOf" srcId="{D3D385A9-D24F-4D19-A0BC-1BA5D05C4915}" destId="{19C02551-520C-4598-A434-2954E1B1A7E1}" srcOrd="3" destOrd="0" presId="urn:microsoft.com/office/officeart/2005/8/layout/cycle6"/>
    <dgm:cxn modelId="{761147A4-D7FF-461A-AB09-59EF5C620347}" type="presParOf" srcId="{D3D385A9-D24F-4D19-A0BC-1BA5D05C4915}" destId="{6E19C6CD-9FC5-4AF3-97ED-DF1F4ADBD882}" srcOrd="4" destOrd="0" presId="urn:microsoft.com/office/officeart/2005/8/layout/cycle6"/>
    <dgm:cxn modelId="{CC681ED7-4264-4D58-B741-DDA9F419AF5F}" type="presParOf" srcId="{D3D385A9-D24F-4D19-A0BC-1BA5D05C4915}" destId="{CCF8E3ED-AA6F-4C2C-8A9F-60D4543C5A21}" srcOrd="5" destOrd="0" presId="urn:microsoft.com/office/officeart/2005/8/layout/cycle6"/>
    <dgm:cxn modelId="{8C0CE560-EC7A-4F2D-A305-5DEEFF0A7340}" type="presParOf" srcId="{D3D385A9-D24F-4D19-A0BC-1BA5D05C4915}" destId="{F3DEC6AB-89B7-4F7A-ACA7-6C54153CFDD5}" srcOrd="6" destOrd="0" presId="urn:microsoft.com/office/officeart/2005/8/layout/cycle6"/>
    <dgm:cxn modelId="{55F2955A-8F6A-4524-AF35-3B81094125B3}" type="presParOf" srcId="{D3D385A9-D24F-4D19-A0BC-1BA5D05C4915}" destId="{AE6D6407-49D5-4E30-96F4-BF802758D0C2}" srcOrd="7" destOrd="0" presId="urn:microsoft.com/office/officeart/2005/8/layout/cycle6"/>
    <dgm:cxn modelId="{DDC46C42-CC2A-4000-ABB3-F67F9D293551}" type="presParOf" srcId="{D3D385A9-D24F-4D19-A0BC-1BA5D05C4915}" destId="{175C72A4-BDC6-4BD5-AD51-21FF694F1DE9}" srcOrd="8" destOrd="0" presId="urn:microsoft.com/office/officeart/2005/8/layout/cycle6"/>
    <dgm:cxn modelId="{DDCEFAB7-E66F-4BA6-B302-ABB807129341}" type="presParOf" srcId="{D3D385A9-D24F-4D19-A0BC-1BA5D05C4915}" destId="{240FC272-1A8A-44A8-9A32-BE83958CA406}" srcOrd="9" destOrd="0" presId="urn:microsoft.com/office/officeart/2005/8/layout/cycle6"/>
    <dgm:cxn modelId="{44786AD2-3F0E-4F60-A506-C9451920A465}" type="presParOf" srcId="{D3D385A9-D24F-4D19-A0BC-1BA5D05C4915}" destId="{00918C58-1747-4CD2-8018-626784A7F2F5}" srcOrd="10" destOrd="0" presId="urn:microsoft.com/office/officeart/2005/8/layout/cycle6"/>
    <dgm:cxn modelId="{724DE8FB-F9D9-4227-AE6D-B0209AF6820C}" type="presParOf" srcId="{D3D385A9-D24F-4D19-A0BC-1BA5D05C4915}" destId="{4B27B752-C40B-472C-A57A-83D5991AC632}" srcOrd="11" destOrd="0" presId="urn:microsoft.com/office/officeart/2005/8/layout/cycle6"/>
    <dgm:cxn modelId="{6E7791AB-EFB4-4D15-B57A-08F0CF0980D5}" type="presParOf" srcId="{D3D385A9-D24F-4D19-A0BC-1BA5D05C4915}" destId="{A1D1D418-33C6-4BBA-B086-F2F96DB25AC1}" srcOrd="12" destOrd="0" presId="urn:microsoft.com/office/officeart/2005/8/layout/cycle6"/>
    <dgm:cxn modelId="{281B1844-D677-4576-8B0F-24BC516D0C17}" type="presParOf" srcId="{D3D385A9-D24F-4D19-A0BC-1BA5D05C4915}" destId="{C2E95F6B-D1BA-4E10-9451-2DF6D17273D5}" srcOrd="13" destOrd="0" presId="urn:microsoft.com/office/officeart/2005/8/layout/cycle6"/>
    <dgm:cxn modelId="{F25CB384-E1BE-4C55-B744-7D06052F4F90}" type="presParOf" srcId="{D3D385A9-D24F-4D19-A0BC-1BA5D05C4915}" destId="{45A4CBA2-616C-424E-A69C-813E3549BD04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E1A1FB-37F1-459E-B593-58C7BBE64BDD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0A7BC1A0-075D-4603-A19E-8671AB008A3E}">
      <dgm:prSet phldrT="[Text]" custT="1"/>
      <dgm:spPr/>
      <dgm:t>
        <a:bodyPr/>
        <a:lstStyle/>
        <a:p>
          <a:r>
            <a:rPr lang="en-US" sz="1100">
              <a:latin typeface="TheSans UHH" panose="020B0502050302020203" pitchFamily="34" charset="0"/>
            </a:rPr>
            <a:t>Cultural events and leisure activities</a:t>
          </a:r>
        </a:p>
      </dgm:t>
    </dgm:pt>
    <dgm:pt modelId="{B033ADB0-F962-4C0E-9265-1F91AC3070F9}" type="parTrans" cxnId="{05772AC8-39E4-4FC6-A303-DD122544D8FD}">
      <dgm:prSet/>
      <dgm:spPr/>
      <dgm:t>
        <a:bodyPr/>
        <a:lstStyle/>
        <a:p>
          <a:endParaRPr lang="de-AT"/>
        </a:p>
      </dgm:t>
    </dgm:pt>
    <dgm:pt modelId="{852E53EC-9563-495E-9A6D-7DC7D96515D9}" type="sibTrans" cxnId="{05772AC8-39E4-4FC6-A303-DD122544D8FD}">
      <dgm:prSet/>
      <dgm:spPr/>
      <dgm:t>
        <a:bodyPr/>
        <a:lstStyle/>
        <a:p>
          <a:endParaRPr lang="de-AT"/>
        </a:p>
      </dgm:t>
    </dgm:pt>
    <dgm:pt modelId="{EB537177-BC44-44B4-B5C9-D0B93DCEF2BE}">
      <dgm:prSet phldrT="[Text]" custT="1"/>
      <dgm:spPr>
        <a:solidFill>
          <a:srgbClr val="F07F8C"/>
        </a:solidFill>
      </dgm:spPr>
      <dgm:t>
        <a:bodyPr/>
        <a:lstStyle/>
        <a:p>
          <a:r>
            <a:rPr lang="en-US" sz="1400"/>
            <a:t>Seminars and workshops</a:t>
          </a:r>
        </a:p>
      </dgm:t>
    </dgm:pt>
    <dgm:pt modelId="{7CBA2A3F-750D-4F26-8213-3BD293FD8ED8}" type="parTrans" cxnId="{A59E1660-6EF6-48AE-9EF5-52697A63B7E3}">
      <dgm:prSet/>
      <dgm:spPr/>
      <dgm:t>
        <a:bodyPr/>
        <a:lstStyle/>
        <a:p>
          <a:endParaRPr lang="de-AT"/>
        </a:p>
      </dgm:t>
    </dgm:pt>
    <dgm:pt modelId="{8322FBD7-8816-483E-A914-E783B4D86F22}" type="sibTrans" cxnId="{A59E1660-6EF6-48AE-9EF5-52697A63B7E3}">
      <dgm:prSet/>
      <dgm:spPr/>
      <dgm:t>
        <a:bodyPr/>
        <a:lstStyle/>
        <a:p>
          <a:endParaRPr lang="de-AT"/>
        </a:p>
      </dgm:t>
    </dgm:pt>
    <dgm:pt modelId="{36266E9F-44DF-44D4-9384-C769683940D0}">
      <dgm:prSet phldrT="[Text]" custT="1"/>
      <dgm:spPr/>
      <dgm:t>
        <a:bodyPr/>
        <a:lstStyle/>
        <a:p>
          <a:r>
            <a:rPr lang="en-US" sz="1200">
              <a:latin typeface="TheSans UHH" panose="020B0502050302020203" pitchFamily="34" charset="0"/>
            </a:rPr>
            <a:t>Language offers</a:t>
          </a:r>
        </a:p>
      </dgm:t>
    </dgm:pt>
    <dgm:pt modelId="{0925066A-0854-4A07-B02A-838C11F5C83E}" type="parTrans" cxnId="{9EE6C426-C08B-4D06-974B-093DF5F7C60A}">
      <dgm:prSet/>
      <dgm:spPr/>
      <dgm:t>
        <a:bodyPr/>
        <a:lstStyle/>
        <a:p>
          <a:endParaRPr lang="de-AT"/>
        </a:p>
      </dgm:t>
    </dgm:pt>
    <dgm:pt modelId="{1E84E141-C38B-427E-B47C-43A8F35C69F8}" type="sibTrans" cxnId="{9EE6C426-C08B-4D06-974B-093DF5F7C60A}">
      <dgm:prSet/>
      <dgm:spPr/>
      <dgm:t>
        <a:bodyPr/>
        <a:lstStyle/>
        <a:p>
          <a:endParaRPr lang="de-AT"/>
        </a:p>
      </dgm:t>
    </dgm:pt>
    <dgm:pt modelId="{AC7B1889-3528-40E4-A0BC-A02F77C5441B}">
      <dgm:prSet phldrT="[Text]" custT="1"/>
      <dgm:spPr>
        <a:solidFill>
          <a:srgbClr val="9DA8AD"/>
        </a:solidFill>
      </dgm:spPr>
      <dgm:t>
        <a:bodyPr/>
        <a:lstStyle/>
        <a:p>
          <a:r>
            <a:rPr lang="en-US" sz="1400">
              <a:latin typeface="TheSans UHH" panose="020B0502050302020203" pitchFamily="34" charset="0"/>
            </a:rPr>
            <a:t>For new students</a:t>
          </a:r>
        </a:p>
      </dgm:t>
    </dgm:pt>
    <dgm:pt modelId="{C89F0147-D985-40D8-ABB3-1397D2B4A46B}" type="parTrans" cxnId="{37C6442A-594B-449F-8BAC-D4EE62FADB2E}">
      <dgm:prSet/>
      <dgm:spPr/>
      <dgm:t>
        <a:bodyPr/>
        <a:lstStyle/>
        <a:p>
          <a:endParaRPr lang="de-AT"/>
        </a:p>
      </dgm:t>
    </dgm:pt>
    <dgm:pt modelId="{FC0907A1-8A8B-4322-9916-EFE3F23EA37D}" type="sibTrans" cxnId="{37C6442A-594B-449F-8BAC-D4EE62FADB2E}">
      <dgm:prSet/>
      <dgm:spPr/>
      <dgm:t>
        <a:bodyPr/>
        <a:lstStyle/>
        <a:p>
          <a:endParaRPr lang="de-AT"/>
        </a:p>
      </dgm:t>
    </dgm:pt>
    <dgm:pt modelId="{EC635624-6A68-4280-86D8-71321E7B48F2}">
      <dgm:prSet phldrT="[Text]" custT="1"/>
      <dgm:spPr>
        <a:solidFill>
          <a:srgbClr val="E2001A"/>
        </a:solidFill>
      </dgm:spPr>
      <dgm:t>
        <a:bodyPr/>
        <a:lstStyle/>
        <a:p>
          <a:r>
            <a:rPr lang="en-US" sz="1400">
              <a:latin typeface="TheSans UHH" panose="020B0502050302020203" pitchFamily="34" charset="0"/>
            </a:rPr>
            <a:t>Advising</a:t>
          </a:r>
        </a:p>
      </dgm:t>
    </dgm:pt>
    <dgm:pt modelId="{1A528D73-B1C4-4AB8-81EF-2E8E06787A4F}" type="parTrans" cxnId="{34D8DD1A-13B1-4C2F-AF45-04659215FF74}">
      <dgm:prSet/>
      <dgm:spPr/>
      <dgm:t>
        <a:bodyPr/>
        <a:lstStyle/>
        <a:p>
          <a:endParaRPr lang="de-AT"/>
        </a:p>
      </dgm:t>
    </dgm:pt>
    <dgm:pt modelId="{D535AD7C-38DB-4D43-8123-6DEF72BE60EA}" type="sibTrans" cxnId="{34D8DD1A-13B1-4C2F-AF45-04659215FF74}">
      <dgm:prSet/>
      <dgm:spPr/>
      <dgm:t>
        <a:bodyPr/>
        <a:lstStyle/>
        <a:p>
          <a:endParaRPr lang="de-AT"/>
        </a:p>
      </dgm:t>
    </dgm:pt>
    <dgm:pt modelId="{77ECFF69-6449-4F3E-BCAE-7EF066450A46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>
              <a:latin typeface="TheSans UHH" panose="020B0502050302020203" pitchFamily="34" charset="0"/>
            </a:rPr>
            <a:t>International nights</a:t>
          </a:r>
        </a:p>
      </dgm:t>
    </dgm:pt>
    <dgm:pt modelId="{129F5B32-BA40-4011-AC71-7D3F36953677}" type="parTrans" cxnId="{E6ED0F1E-0166-410A-A3AE-81FB70656BFA}">
      <dgm:prSet/>
      <dgm:spPr/>
      <dgm:t>
        <a:bodyPr/>
        <a:lstStyle/>
        <a:p>
          <a:endParaRPr lang="de-DE"/>
        </a:p>
      </dgm:t>
    </dgm:pt>
    <dgm:pt modelId="{71C45D76-28DB-428E-BCE8-143D85533F49}" type="sibTrans" cxnId="{E6ED0F1E-0166-410A-A3AE-81FB70656BFA}">
      <dgm:prSet/>
      <dgm:spPr/>
      <dgm:t>
        <a:bodyPr/>
        <a:lstStyle/>
        <a:p>
          <a:endParaRPr lang="de-DE"/>
        </a:p>
      </dgm:t>
    </dgm:pt>
    <dgm:pt modelId="{D3D385A9-D24F-4D19-A0BC-1BA5D05C4915}" type="pres">
      <dgm:prSet presAssocID="{F3E1A1FB-37F1-459E-B593-58C7BBE64BDD}" presName="cycle" presStyleCnt="0">
        <dgm:presLayoutVars>
          <dgm:dir/>
          <dgm:resizeHandles val="exact"/>
        </dgm:presLayoutVars>
      </dgm:prSet>
      <dgm:spPr/>
    </dgm:pt>
    <dgm:pt modelId="{19C02551-520C-4598-A434-2954E1B1A7E1}" type="pres">
      <dgm:prSet presAssocID="{0A7BC1A0-075D-4603-A19E-8671AB008A3E}" presName="node" presStyleLbl="node1" presStyleIdx="0" presStyleCnt="6" custScaleX="194603" custScaleY="139360" custRadScaleRad="174669" custRadScaleInc="12880">
        <dgm:presLayoutVars>
          <dgm:bulletEnabled val="1"/>
        </dgm:presLayoutVars>
      </dgm:prSet>
      <dgm:spPr/>
    </dgm:pt>
    <dgm:pt modelId="{6E19C6CD-9FC5-4AF3-97ED-DF1F4ADBD882}" type="pres">
      <dgm:prSet presAssocID="{0A7BC1A0-075D-4603-A19E-8671AB008A3E}" presName="spNode" presStyleCnt="0"/>
      <dgm:spPr/>
    </dgm:pt>
    <dgm:pt modelId="{CCF8E3ED-AA6F-4C2C-8A9F-60D4543C5A21}" type="pres">
      <dgm:prSet presAssocID="{852E53EC-9563-495E-9A6D-7DC7D96515D9}" presName="sibTrans" presStyleLbl="sibTrans1D1" presStyleIdx="0" presStyleCnt="6"/>
      <dgm:spPr/>
    </dgm:pt>
    <dgm:pt modelId="{F3DEC6AB-89B7-4F7A-ACA7-6C54153CFDD5}" type="pres">
      <dgm:prSet presAssocID="{EB537177-BC44-44B4-B5C9-D0B93DCEF2BE}" presName="node" presStyleLbl="node1" presStyleIdx="1" presStyleCnt="6" custScaleX="169280" custScaleY="155823" custRadScaleRad="161384" custRadScaleInc="82529">
        <dgm:presLayoutVars>
          <dgm:bulletEnabled val="1"/>
        </dgm:presLayoutVars>
      </dgm:prSet>
      <dgm:spPr/>
    </dgm:pt>
    <dgm:pt modelId="{AE6D6407-49D5-4E30-96F4-BF802758D0C2}" type="pres">
      <dgm:prSet presAssocID="{EB537177-BC44-44B4-B5C9-D0B93DCEF2BE}" presName="spNode" presStyleCnt="0"/>
      <dgm:spPr/>
    </dgm:pt>
    <dgm:pt modelId="{175C72A4-BDC6-4BD5-AD51-21FF694F1DE9}" type="pres">
      <dgm:prSet presAssocID="{8322FBD7-8816-483E-A914-E783B4D86F22}" presName="sibTrans" presStyleLbl="sibTrans1D1" presStyleIdx="1" presStyleCnt="6"/>
      <dgm:spPr/>
    </dgm:pt>
    <dgm:pt modelId="{240FC272-1A8A-44A8-9A32-BE83958CA406}" type="pres">
      <dgm:prSet presAssocID="{36266E9F-44DF-44D4-9384-C769683940D0}" presName="node" presStyleLbl="node1" presStyleIdx="2" presStyleCnt="6" custScaleX="182077" custScaleY="134590" custRadScaleRad="115162" custRadScaleInc="23917">
        <dgm:presLayoutVars>
          <dgm:bulletEnabled val="1"/>
        </dgm:presLayoutVars>
      </dgm:prSet>
      <dgm:spPr/>
    </dgm:pt>
    <dgm:pt modelId="{00918C58-1747-4CD2-8018-626784A7F2F5}" type="pres">
      <dgm:prSet presAssocID="{36266E9F-44DF-44D4-9384-C769683940D0}" presName="spNode" presStyleCnt="0"/>
      <dgm:spPr/>
    </dgm:pt>
    <dgm:pt modelId="{4B27B752-C40B-472C-A57A-83D5991AC632}" type="pres">
      <dgm:prSet presAssocID="{1E84E141-C38B-427E-B47C-43A8F35C69F8}" presName="sibTrans" presStyleLbl="sibTrans1D1" presStyleIdx="2" presStyleCnt="6"/>
      <dgm:spPr/>
    </dgm:pt>
    <dgm:pt modelId="{76CC9B29-AC01-407B-8BC0-14A3C6D3757A}" type="pres">
      <dgm:prSet presAssocID="{EC635624-6A68-4280-86D8-71321E7B48F2}" presName="node" presStyleLbl="node1" presStyleIdx="3" presStyleCnt="6" custScaleX="137362" custScaleY="141387" custRadScaleRad="104758" custRadScaleInc="154059">
        <dgm:presLayoutVars>
          <dgm:bulletEnabled val="1"/>
        </dgm:presLayoutVars>
      </dgm:prSet>
      <dgm:spPr/>
    </dgm:pt>
    <dgm:pt modelId="{D63C9FC5-5C50-4073-8EFD-FCB8CDEAD01E}" type="pres">
      <dgm:prSet presAssocID="{EC635624-6A68-4280-86D8-71321E7B48F2}" presName="spNode" presStyleCnt="0"/>
      <dgm:spPr/>
    </dgm:pt>
    <dgm:pt modelId="{91B7AD53-B43F-46DE-AA30-D6F46B897CFB}" type="pres">
      <dgm:prSet presAssocID="{D535AD7C-38DB-4D43-8123-6DEF72BE60EA}" presName="sibTrans" presStyleLbl="sibTrans1D1" presStyleIdx="3" presStyleCnt="6"/>
      <dgm:spPr/>
    </dgm:pt>
    <dgm:pt modelId="{A1D1D418-33C6-4BBA-B086-F2F96DB25AC1}" type="pres">
      <dgm:prSet presAssocID="{AC7B1889-3528-40E4-A0BC-A02F77C5441B}" presName="node" presStyleLbl="node1" presStyleIdx="4" presStyleCnt="6" custScaleX="174044" custScaleY="144849" custRadScaleRad="168294" custRadScaleInc="103900">
        <dgm:presLayoutVars>
          <dgm:bulletEnabled val="1"/>
        </dgm:presLayoutVars>
      </dgm:prSet>
      <dgm:spPr/>
    </dgm:pt>
    <dgm:pt modelId="{C2E95F6B-D1BA-4E10-9451-2DF6D17273D5}" type="pres">
      <dgm:prSet presAssocID="{AC7B1889-3528-40E4-A0BC-A02F77C5441B}" presName="spNode" presStyleCnt="0"/>
      <dgm:spPr/>
    </dgm:pt>
    <dgm:pt modelId="{45A4CBA2-616C-424E-A69C-813E3549BD04}" type="pres">
      <dgm:prSet presAssocID="{FC0907A1-8A8B-4322-9916-EFE3F23EA37D}" presName="sibTrans" presStyleLbl="sibTrans1D1" presStyleIdx="4" presStyleCnt="6"/>
      <dgm:spPr/>
    </dgm:pt>
    <dgm:pt modelId="{7EA7BF2A-4CD9-4185-9B50-5FC6A1FD9CE1}" type="pres">
      <dgm:prSet presAssocID="{77ECFF69-6449-4F3E-BCAE-7EF066450A46}" presName="node" presStyleLbl="node1" presStyleIdx="5" presStyleCnt="6" custScaleX="174186" custScaleY="137993" custRadScaleRad="162295" custRadScaleInc="-33431">
        <dgm:presLayoutVars>
          <dgm:bulletEnabled val="1"/>
        </dgm:presLayoutVars>
      </dgm:prSet>
      <dgm:spPr/>
    </dgm:pt>
    <dgm:pt modelId="{5AC82EF3-D560-4BA9-B1BA-BFBF4C97131E}" type="pres">
      <dgm:prSet presAssocID="{77ECFF69-6449-4F3E-BCAE-7EF066450A46}" presName="spNode" presStyleCnt="0"/>
      <dgm:spPr/>
    </dgm:pt>
    <dgm:pt modelId="{6F10C117-0741-4523-8164-12D76D1C526B}" type="pres">
      <dgm:prSet presAssocID="{71C45D76-28DB-428E-BCE8-143D85533F49}" presName="sibTrans" presStyleLbl="sibTrans1D1" presStyleIdx="5" presStyleCnt="6"/>
      <dgm:spPr/>
    </dgm:pt>
  </dgm:ptLst>
  <dgm:cxnLst>
    <dgm:cxn modelId="{84BE040D-1BF5-4489-A042-27B8D0018BE7}" type="presOf" srcId="{36266E9F-44DF-44D4-9384-C769683940D0}" destId="{240FC272-1A8A-44A8-9A32-BE83958CA406}" srcOrd="0" destOrd="0" presId="urn:microsoft.com/office/officeart/2005/8/layout/cycle6"/>
    <dgm:cxn modelId="{00EE3911-CEF5-4591-AD00-DB1EC05F09A4}" type="presOf" srcId="{852E53EC-9563-495E-9A6D-7DC7D96515D9}" destId="{CCF8E3ED-AA6F-4C2C-8A9F-60D4543C5A21}" srcOrd="0" destOrd="0" presId="urn:microsoft.com/office/officeart/2005/8/layout/cycle6"/>
    <dgm:cxn modelId="{25214C15-AAE9-4EED-8D9D-554CE7EE2DDE}" type="presOf" srcId="{AC7B1889-3528-40E4-A0BC-A02F77C5441B}" destId="{A1D1D418-33C6-4BBA-B086-F2F96DB25AC1}" srcOrd="0" destOrd="0" presId="urn:microsoft.com/office/officeart/2005/8/layout/cycle6"/>
    <dgm:cxn modelId="{3C6A9C16-AE97-4A48-AD5D-49E8443E610C}" type="presOf" srcId="{EC635624-6A68-4280-86D8-71321E7B48F2}" destId="{76CC9B29-AC01-407B-8BC0-14A3C6D3757A}" srcOrd="0" destOrd="0" presId="urn:microsoft.com/office/officeart/2005/8/layout/cycle6"/>
    <dgm:cxn modelId="{34D8DD1A-13B1-4C2F-AF45-04659215FF74}" srcId="{F3E1A1FB-37F1-459E-B593-58C7BBE64BDD}" destId="{EC635624-6A68-4280-86D8-71321E7B48F2}" srcOrd="3" destOrd="0" parTransId="{1A528D73-B1C4-4AB8-81EF-2E8E06787A4F}" sibTransId="{D535AD7C-38DB-4D43-8123-6DEF72BE60EA}"/>
    <dgm:cxn modelId="{E6ED0F1E-0166-410A-A3AE-81FB70656BFA}" srcId="{F3E1A1FB-37F1-459E-B593-58C7BBE64BDD}" destId="{77ECFF69-6449-4F3E-BCAE-7EF066450A46}" srcOrd="5" destOrd="0" parTransId="{129F5B32-BA40-4011-AC71-7D3F36953677}" sibTransId="{71C45D76-28DB-428E-BCE8-143D85533F49}"/>
    <dgm:cxn modelId="{9EE6C426-C08B-4D06-974B-093DF5F7C60A}" srcId="{F3E1A1FB-37F1-459E-B593-58C7BBE64BDD}" destId="{36266E9F-44DF-44D4-9384-C769683940D0}" srcOrd="2" destOrd="0" parTransId="{0925066A-0854-4A07-B02A-838C11F5C83E}" sibTransId="{1E84E141-C38B-427E-B47C-43A8F35C69F8}"/>
    <dgm:cxn modelId="{37C6442A-594B-449F-8BAC-D4EE62FADB2E}" srcId="{F3E1A1FB-37F1-459E-B593-58C7BBE64BDD}" destId="{AC7B1889-3528-40E4-A0BC-A02F77C5441B}" srcOrd="4" destOrd="0" parTransId="{C89F0147-D985-40D8-ABB3-1397D2B4A46B}" sibTransId="{FC0907A1-8A8B-4322-9916-EFE3F23EA37D}"/>
    <dgm:cxn modelId="{00257730-FDB8-40B4-A6C7-CC1515F445FD}" type="presOf" srcId="{71C45D76-28DB-428E-BCE8-143D85533F49}" destId="{6F10C117-0741-4523-8164-12D76D1C526B}" srcOrd="0" destOrd="0" presId="urn:microsoft.com/office/officeart/2005/8/layout/cycle6"/>
    <dgm:cxn modelId="{54E81E5B-73C1-48C0-956C-39119AA658D5}" type="presOf" srcId="{77ECFF69-6449-4F3E-BCAE-7EF066450A46}" destId="{7EA7BF2A-4CD9-4185-9B50-5FC6A1FD9CE1}" srcOrd="0" destOrd="0" presId="urn:microsoft.com/office/officeart/2005/8/layout/cycle6"/>
    <dgm:cxn modelId="{A59E1660-6EF6-48AE-9EF5-52697A63B7E3}" srcId="{F3E1A1FB-37F1-459E-B593-58C7BBE64BDD}" destId="{EB537177-BC44-44B4-B5C9-D0B93DCEF2BE}" srcOrd="1" destOrd="0" parTransId="{7CBA2A3F-750D-4F26-8213-3BD293FD8ED8}" sibTransId="{8322FBD7-8816-483E-A914-E783B4D86F22}"/>
    <dgm:cxn modelId="{1619114F-F223-449A-A3E7-09F18088CBC2}" type="presOf" srcId="{EB537177-BC44-44B4-B5C9-D0B93DCEF2BE}" destId="{F3DEC6AB-89B7-4F7A-ACA7-6C54153CFDD5}" srcOrd="0" destOrd="0" presId="urn:microsoft.com/office/officeart/2005/8/layout/cycle6"/>
    <dgm:cxn modelId="{32B65A50-5790-4866-AD2B-3C86DCFF0F74}" type="presOf" srcId="{1E84E141-C38B-427E-B47C-43A8F35C69F8}" destId="{4B27B752-C40B-472C-A57A-83D5991AC632}" srcOrd="0" destOrd="0" presId="urn:microsoft.com/office/officeart/2005/8/layout/cycle6"/>
    <dgm:cxn modelId="{358B8779-C7AA-4AAF-96D6-3F72BF120C86}" type="presOf" srcId="{0A7BC1A0-075D-4603-A19E-8671AB008A3E}" destId="{19C02551-520C-4598-A434-2954E1B1A7E1}" srcOrd="0" destOrd="0" presId="urn:microsoft.com/office/officeart/2005/8/layout/cycle6"/>
    <dgm:cxn modelId="{3B6A669E-0AFC-4E8D-860F-124BA6AF86FC}" type="presOf" srcId="{8322FBD7-8816-483E-A914-E783B4D86F22}" destId="{175C72A4-BDC6-4BD5-AD51-21FF694F1DE9}" srcOrd="0" destOrd="0" presId="urn:microsoft.com/office/officeart/2005/8/layout/cycle6"/>
    <dgm:cxn modelId="{2F80C5AB-A02D-40F7-AC7D-A8F674B4DDE0}" type="presOf" srcId="{D535AD7C-38DB-4D43-8123-6DEF72BE60EA}" destId="{91B7AD53-B43F-46DE-AA30-D6F46B897CFB}" srcOrd="0" destOrd="0" presId="urn:microsoft.com/office/officeart/2005/8/layout/cycle6"/>
    <dgm:cxn modelId="{05772AC8-39E4-4FC6-A303-DD122544D8FD}" srcId="{F3E1A1FB-37F1-459E-B593-58C7BBE64BDD}" destId="{0A7BC1A0-075D-4603-A19E-8671AB008A3E}" srcOrd="0" destOrd="0" parTransId="{B033ADB0-F962-4C0E-9265-1F91AC3070F9}" sibTransId="{852E53EC-9563-495E-9A6D-7DC7D96515D9}"/>
    <dgm:cxn modelId="{AE5D63F6-7FD8-4E4E-88A0-6BFF31187DA7}" type="presOf" srcId="{F3E1A1FB-37F1-459E-B593-58C7BBE64BDD}" destId="{D3D385A9-D24F-4D19-A0BC-1BA5D05C4915}" srcOrd="0" destOrd="0" presId="urn:microsoft.com/office/officeart/2005/8/layout/cycle6"/>
    <dgm:cxn modelId="{653C08F8-0110-45B2-91E8-BC580E4F4AAE}" type="presOf" srcId="{FC0907A1-8A8B-4322-9916-EFE3F23EA37D}" destId="{45A4CBA2-616C-424E-A69C-813E3549BD04}" srcOrd="0" destOrd="0" presId="urn:microsoft.com/office/officeart/2005/8/layout/cycle6"/>
    <dgm:cxn modelId="{C2028443-A3D0-4994-8CF0-FB0109EB20DD}" type="presParOf" srcId="{D3D385A9-D24F-4D19-A0BC-1BA5D05C4915}" destId="{19C02551-520C-4598-A434-2954E1B1A7E1}" srcOrd="0" destOrd="0" presId="urn:microsoft.com/office/officeart/2005/8/layout/cycle6"/>
    <dgm:cxn modelId="{761147A4-D7FF-461A-AB09-59EF5C620347}" type="presParOf" srcId="{D3D385A9-D24F-4D19-A0BC-1BA5D05C4915}" destId="{6E19C6CD-9FC5-4AF3-97ED-DF1F4ADBD882}" srcOrd="1" destOrd="0" presId="urn:microsoft.com/office/officeart/2005/8/layout/cycle6"/>
    <dgm:cxn modelId="{CC681ED7-4264-4D58-B741-DDA9F419AF5F}" type="presParOf" srcId="{D3D385A9-D24F-4D19-A0BC-1BA5D05C4915}" destId="{CCF8E3ED-AA6F-4C2C-8A9F-60D4543C5A21}" srcOrd="2" destOrd="0" presId="urn:microsoft.com/office/officeart/2005/8/layout/cycle6"/>
    <dgm:cxn modelId="{8C0CE560-EC7A-4F2D-A305-5DEEFF0A7340}" type="presParOf" srcId="{D3D385A9-D24F-4D19-A0BC-1BA5D05C4915}" destId="{F3DEC6AB-89B7-4F7A-ACA7-6C54153CFDD5}" srcOrd="3" destOrd="0" presId="urn:microsoft.com/office/officeart/2005/8/layout/cycle6"/>
    <dgm:cxn modelId="{55F2955A-8F6A-4524-AF35-3B81094125B3}" type="presParOf" srcId="{D3D385A9-D24F-4D19-A0BC-1BA5D05C4915}" destId="{AE6D6407-49D5-4E30-96F4-BF802758D0C2}" srcOrd="4" destOrd="0" presId="urn:microsoft.com/office/officeart/2005/8/layout/cycle6"/>
    <dgm:cxn modelId="{DDC46C42-CC2A-4000-ABB3-F67F9D293551}" type="presParOf" srcId="{D3D385A9-D24F-4D19-A0BC-1BA5D05C4915}" destId="{175C72A4-BDC6-4BD5-AD51-21FF694F1DE9}" srcOrd="5" destOrd="0" presId="urn:microsoft.com/office/officeart/2005/8/layout/cycle6"/>
    <dgm:cxn modelId="{DDCEFAB7-E66F-4BA6-B302-ABB807129341}" type="presParOf" srcId="{D3D385A9-D24F-4D19-A0BC-1BA5D05C4915}" destId="{240FC272-1A8A-44A8-9A32-BE83958CA406}" srcOrd="6" destOrd="0" presId="urn:microsoft.com/office/officeart/2005/8/layout/cycle6"/>
    <dgm:cxn modelId="{44786AD2-3F0E-4F60-A506-C9451920A465}" type="presParOf" srcId="{D3D385A9-D24F-4D19-A0BC-1BA5D05C4915}" destId="{00918C58-1747-4CD2-8018-626784A7F2F5}" srcOrd="7" destOrd="0" presId="urn:microsoft.com/office/officeart/2005/8/layout/cycle6"/>
    <dgm:cxn modelId="{724DE8FB-F9D9-4227-AE6D-B0209AF6820C}" type="presParOf" srcId="{D3D385A9-D24F-4D19-A0BC-1BA5D05C4915}" destId="{4B27B752-C40B-472C-A57A-83D5991AC632}" srcOrd="8" destOrd="0" presId="urn:microsoft.com/office/officeart/2005/8/layout/cycle6"/>
    <dgm:cxn modelId="{5A262C23-CD0B-455D-A4B0-CA5D0508FF89}" type="presParOf" srcId="{D3D385A9-D24F-4D19-A0BC-1BA5D05C4915}" destId="{76CC9B29-AC01-407B-8BC0-14A3C6D3757A}" srcOrd="9" destOrd="0" presId="urn:microsoft.com/office/officeart/2005/8/layout/cycle6"/>
    <dgm:cxn modelId="{95A14A83-234C-45BB-8378-11B06642EFB8}" type="presParOf" srcId="{D3D385A9-D24F-4D19-A0BC-1BA5D05C4915}" destId="{D63C9FC5-5C50-4073-8EFD-FCB8CDEAD01E}" srcOrd="10" destOrd="0" presId="urn:microsoft.com/office/officeart/2005/8/layout/cycle6"/>
    <dgm:cxn modelId="{3B84DCC1-C8F4-430A-A4DD-48F19E5A9A70}" type="presParOf" srcId="{D3D385A9-D24F-4D19-A0BC-1BA5D05C4915}" destId="{91B7AD53-B43F-46DE-AA30-D6F46B897CFB}" srcOrd="11" destOrd="0" presId="urn:microsoft.com/office/officeart/2005/8/layout/cycle6"/>
    <dgm:cxn modelId="{6E7791AB-EFB4-4D15-B57A-08F0CF0980D5}" type="presParOf" srcId="{D3D385A9-D24F-4D19-A0BC-1BA5D05C4915}" destId="{A1D1D418-33C6-4BBA-B086-F2F96DB25AC1}" srcOrd="12" destOrd="0" presId="urn:microsoft.com/office/officeart/2005/8/layout/cycle6"/>
    <dgm:cxn modelId="{281B1844-D677-4576-8B0F-24BC516D0C17}" type="presParOf" srcId="{D3D385A9-D24F-4D19-A0BC-1BA5D05C4915}" destId="{C2E95F6B-D1BA-4E10-9451-2DF6D17273D5}" srcOrd="13" destOrd="0" presId="urn:microsoft.com/office/officeart/2005/8/layout/cycle6"/>
    <dgm:cxn modelId="{F25CB384-E1BE-4C55-B744-7D06052F4F90}" type="presParOf" srcId="{D3D385A9-D24F-4D19-A0BC-1BA5D05C4915}" destId="{45A4CBA2-616C-424E-A69C-813E3549BD04}" srcOrd="14" destOrd="0" presId="urn:microsoft.com/office/officeart/2005/8/layout/cycle6"/>
    <dgm:cxn modelId="{BF2F0487-08EC-4A1A-BB1F-07661893BD81}" type="presParOf" srcId="{D3D385A9-D24F-4D19-A0BC-1BA5D05C4915}" destId="{7EA7BF2A-4CD9-4185-9B50-5FC6A1FD9CE1}" srcOrd="15" destOrd="0" presId="urn:microsoft.com/office/officeart/2005/8/layout/cycle6"/>
    <dgm:cxn modelId="{338D5AE4-B881-47BA-99CA-A7C2E0F5D7A4}" type="presParOf" srcId="{D3D385A9-D24F-4D19-A0BC-1BA5D05C4915}" destId="{5AC82EF3-D560-4BA9-B1BA-BFBF4C97131E}" srcOrd="16" destOrd="0" presId="urn:microsoft.com/office/officeart/2005/8/layout/cycle6"/>
    <dgm:cxn modelId="{DAA963FF-7A7A-4684-B19A-8A831BE50E67}" type="presParOf" srcId="{D3D385A9-D24F-4D19-A0BC-1BA5D05C4915}" destId="{6F10C117-0741-4523-8164-12D76D1C526B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7FB9E7-3275-461C-B855-E6C7E86F587E}">
      <dsp:nvSpPr>
        <dsp:cNvPr id="0" name=""/>
        <dsp:cNvSpPr/>
      </dsp:nvSpPr>
      <dsp:spPr>
        <a:xfrm>
          <a:off x="3381192" y="-138995"/>
          <a:ext cx="1710556" cy="114444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heSans UHH" panose="020B0502050302020203" pitchFamily="34" charset="0"/>
            </a:rPr>
            <a:t>Campus Center</a:t>
          </a:r>
        </a:p>
      </dsp:txBody>
      <dsp:txXfrm>
        <a:off x="3437059" y="-83128"/>
        <a:ext cx="1598822" cy="1032707"/>
      </dsp:txXfrm>
    </dsp:sp>
    <dsp:sp modelId="{B017F653-0117-4BD5-BA9D-21F6F34B6A21}">
      <dsp:nvSpPr>
        <dsp:cNvPr id="0" name=""/>
        <dsp:cNvSpPr/>
      </dsp:nvSpPr>
      <dsp:spPr>
        <a:xfrm>
          <a:off x="4239535" y="485697"/>
          <a:ext cx="3233796" cy="3233796"/>
        </a:xfrm>
        <a:custGeom>
          <a:avLst/>
          <a:gdLst/>
          <a:ahLst/>
          <a:cxnLst/>
          <a:rect l="0" t="0" r="0" b="0"/>
          <a:pathLst>
            <a:path>
              <a:moveTo>
                <a:pt x="866827" y="184503"/>
              </a:moveTo>
              <a:arcTo wR="1616898" hR="1616898" stAng="14541677" swAng="3621553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C02551-520C-4598-A434-2954E1B1A7E1}">
      <dsp:nvSpPr>
        <dsp:cNvPr id="0" name=""/>
        <dsp:cNvSpPr/>
      </dsp:nvSpPr>
      <dsp:spPr>
        <a:xfrm>
          <a:off x="6110339" y="751284"/>
          <a:ext cx="1710556" cy="114444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TheSans UHH" panose="020B0502050302020203" pitchFamily="34" charset="0"/>
            </a:rPr>
            <a:t>Regional Computing Center (RRZ)</a:t>
          </a:r>
        </a:p>
      </dsp:txBody>
      <dsp:txXfrm>
        <a:off x="6166206" y="807151"/>
        <a:ext cx="1598822" cy="1032707"/>
      </dsp:txXfrm>
    </dsp:sp>
    <dsp:sp modelId="{CCF8E3ED-AA6F-4C2C-8A9F-60D4543C5A21}">
      <dsp:nvSpPr>
        <dsp:cNvPr id="0" name=""/>
        <dsp:cNvSpPr/>
      </dsp:nvSpPr>
      <dsp:spPr>
        <a:xfrm>
          <a:off x="4214019" y="-775871"/>
          <a:ext cx="3233796" cy="3233796"/>
        </a:xfrm>
        <a:custGeom>
          <a:avLst/>
          <a:gdLst/>
          <a:ahLst/>
          <a:cxnLst/>
          <a:rect l="0" t="0" r="0" b="0"/>
          <a:pathLst>
            <a:path>
              <a:moveTo>
                <a:pt x="2834674" y="2680563"/>
              </a:moveTo>
              <a:arcTo wR="1616898" hR="1616898" stAng="2468134" swAng="2532994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EC6AB-89B7-4F7A-ACA7-6C54153CFDD5}">
      <dsp:nvSpPr>
        <dsp:cNvPr id="0" name=""/>
        <dsp:cNvSpPr/>
      </dsp:nvSpPr>
      <dsp:spPr>
        <a:xfrm>
          <a:off x="4913872" y="2448384"/>
          <a:ext cx="1710556" cy="1144441"/>
        </a:xfrm>
        <a:prstGeom prst="roundRect">
          <a:avLst/>
        </a:prstGeom>
        <a:solidFill>
          <a:srgbClr val="F07F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State and University Library (StaBi)</a:t>
          </a:r>
        </a:p>
      </dsp:txBody>
      <dsp:txXfrm>
        <a:off x="4969739" y="2504251"/>
        <a:ext cx="1598822" cy="1032707"/>
      </dsp:txXfrm>
    </dsp:sp>
    <dsp:sp modelId="{175C72A4-BDC6-4BD5-AD51-21FF694F1DE9}">
      <dsp:nvSpPr>
        <dsp:cNvPr id="0" name=""/>
        <dsp:cNvSpPr/>
      </dsp:nvSpPr>
      <dsp:spPr>
        <a:xfrm>
          <a:off x="2894164" y="508914"/>
          <a:ext cx="3233796" cy="3233796"/>
        </a:xfrm>
        <a:custGeom>
          <a:avLst/>
          <a:gdLst/>
          <a:ahLst/>
          <a:cxnLst/>
          <a:rect l="0" t="0" r="0" b="0"/>
          <a:pathLst>
            <a:path>
              <a:moveTo>
                <a:pt x="2284403" y="3089582"/>
              </a:moveTo>
              <a:arcTo wR="1616898" hR="1616898" stAng="3937033" swAng="2928815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0FC272-1A8A-44A8-9A32-BE83958CA406}">
      <dsp:nvSpPr>
        <dsp:cNvPr id="0" name=""/>
        <dsp:cNvSpPr/>
      </dsp:nvSpPr>
      <dsp:spPr>
        <a:xfrm>
          <a:off x="2119399" y="2453250"/>
          <a:ext cx="1710556" cy="114444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TheSans UHH" panose="020B0502050302020203" pitchFamily="34" charset="0"/>
            </a:rPr>
            <a:t>Around the faculty</a:t>
          </a:r>
        </a:p>
      </dsp:txBody>
      <dsp:txXfrm>
        <a:off x="2175266" y="2509117"/>
        <a:ext cx="1598822" cy="1032707"/>
      </dsp:txXfrm>
    </dsp:sp>
    <dsp:sp modelId="{4B27B752-C40B-472C-A57A-83D5991AC632}">
      <dsp:nvSpPr>
        <dsp:cNvPr id="0" name=""/>
        <dsp:cNvSpPr/>
      </dsp:nvSpPr>
      <dsp:spPr>
        <a:xfrm>
          <a:off x="1227583" y="-773476"/>
          <a:ext cx="3233796" cy="3233796"/>
        </a:xfrm>
        <a:custGeom>
          <a:avLst/>
          <a:gdLst/>
          <a:ahLst/>
          <a:cxnLst/>
          <a:rect l="0" t="0" r="0" b="0"/>
          <a:pathLst>
            <a:path>
              <a:moveTo>
                <a:pt x="1452332" y="3225400"/>
              </a:moveTo>
              <a:arcTo wR="1616898" hR="1616898" stAng="5750498" swAng="2926327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D1D418-33C6-4BBA-B086-F2F96DB25AC1}">
      <dsp:nvSpPr>
        <dsp:cNvPr id="0" name=""/>
        <dsp:cNvSpPr/>
      </dsp:nvSpPr>
      <dsp:spPr>
        <a:xfrm>
          <a:off x="785419" y="624182"/>
          <a:ext cx="1710556" cy="114444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TheSans UHH" panose="020B0502050302020203" pitchFamily="34" charset="0"/>
            </a:rPr>
            <a:t>Studierendenwerk Hamburg</a:t>
          </a:r>
        </a:p>
      </dsp:txBody>
      <dsp:txXfrm>
        <a:off x="841286" y="680049"/>
        <a:ext cx="1598822" cy="1032707"/>
      </dsp:txXfrm>
    </dsp:sp>
    <dsp:sp modelId="{45A4CBA2-616C-424E-A69C-813E3549BD04}">
      <dsp:nvSpPr>
        <dsp:cNvPr id="0" name=""/>
        <dsp:cNvSpPr/>
      </dsp:nvSpPr>
      <dsp:spPr>
        <a:xfrm>
          <a:off x="974057" y="471684"/>
          <a:ext cx="3233796" cy="3233796"/>
        </a:xfrm>
        <a:custGeom>
          <a:avLst/>
          <a:gdLst/>
          <a:ahLst/>
          <a:cxnLst/>
          <a:rect l="0" t="0" r="0" b="0"/>
          <a:pathLst>
            <a:path>
              <a:moveTo>
                <a:pt x="944814" y="146298"/>
              </a:moveTo>
              <a:arcTo wR="1616898" hR="1616898" stAng="14726337" swAng="3197719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7FB9E7-3275-461C-B855-E6C7E86F587E}">
      <dsp:nvSpPr>
        <dsp:cNvPr id="0" name=""/>
        <dsp:cNvSpPr/>
      </dsp:nvSpPr>
      <dsp:spPr>
        <a:xfrm>
          <a:off x="3536051" y="-134848"/>
          <a:ext cx="1400837" cy="9372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heSans UHH" panose="020B0502050302020203" pitchFamily="34" charset="0"/>
            </a:rPr>
            <a:t>Department of International Affairs and PIASTA</a:t>
          </a:r>
        </a:p>
      </dsp:txBody>
      <dsp:txXfrm>
        <a:off x="3581803" y="-89096"/>
        <a:ext cx="1309333" cy="845721"/>
      </dsp:txXfrm>
    </dsp:sp>
    <dsp:sp modelId="{B017F653-0117-4BD5-BA9D-21F6F34B6A21}">
      <dsp:nvSpPr>
        <dsp:cNvPr id="0" name=""/>
        <dsp:cNvSpPr/>
      </dsp:nvSpPr>
      <dsp:spPr>
        <a:xfrm>
          <a:off x="4395210" y="120336"/>
          <a:ext cx="3123919" cy="3123919"/>
        </a:xfrm>
        <a:custGeom>
          <a:avLst/>
          <a:gdLst/>
          <a:ahLst/>
          <a:cxnLst/>
          <a:rect l="0" t="0" r="0" b="0"/>
          <a:pathLst>
            <a:path>
              <a:moveTo>
                <a:pt x="552709" y="369847"/>
              </a:moveTo>
              <a:arcTo wR="1561959" hR="1561959" stAng="13784911" swAng="325722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C02551-520C-4598-A434-2954E1B1A7E1}">
      <dsp:nvSpPr>
        <dsp:cNvPr id="0" name=""/>
        <dsp:cNvSpPr/>
      </dsp:nvSpPr>
      <dsp:spPr>
        <a:xfrm>
          <a:off x="5957716" y="170551"/>
          <a:ext cx="1400837" cy="93722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50" kern="1200">
              <a:latin typeface="TheSans UHH" panose="020B0502050302020203" pitchFamily="34" charset="0"/>
            </a:rPr>
            <a:t>Family Office</a:t>
          </a:r>
        </a:p>
      </dsp:txBody>
      <dsp:txXfrm>
        <a:off x="6003468" y="216303"/>
        <a:ext cx="1309333" cy="845721"/>
      </dsp:txXfrm>
    </dsp:sp>
    <dsp:sp modelId="{CCF8E3ED-AA6F-4C2C-8A9F-60D4543C5A21}">
      <dsp:nvSpPr>
        <dsp:cNvPr id="0" name=""/>
        <dsp:cNvSpPr/>
      </dsp:nvSpPr>
      <dsp:spPr>
        <a:xfrm>
          <a:off x="3948333" y="-1259788"/>
          <a:ext cx="3123919" cy="3123919"/>
        </a:xfrm>
        <a:custGeom>
          <a:avLst/>
          <a:gdLst/>
          <a:ahLst/>
          <a:cxnLst/>
          <a:rect l="0" t="0" r="0" b="0"/>
          <a:pathLst>
            <a:path>
              <a:moveTo>
                <a:pt x="2894430" y="2376968"/>
              </a:moveTo>
              <a:arcTo wR="1561959" hR="1561959" stAng="1887128" swAng="2425381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EC6AB-89B7-4F7A-ACA7-6C54153CFDD5}">
      <dsp:nvSpPr>
        <dsp:cNvPr id="0" name=""/>
        <dsp:cNvSpPr/>
      </dsp:nvSpPr>
      <dsp:spPr>
        <a:xfrm>
          <a:off x="5250521" y="1790012"/>
          <a:ext cx="1400837" cy="937225"/>
        </a:xfrm>
        <a:prstGeom prst="roundRect">
          <a:avLst/>
        </a:prstGeom>
        <a:solidFill>
          <a:srgbClr val="F07F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Office for Students with Disabilities and Chronic Illnesses </a:t>
          </a:r>
        </a:p>
      </dsp:txBody>
      <dsp:txXfrm>
        <a:off x="5296273" y="1835764"/>
        <a:ext cx="1309333" cy="845721"/>
      </dsp:txXfrm>
    </dsp:sp>
    <dsp:sp modelId="{175C72A4-BDC6-4BD5-AD51-21FF694F1DE9}">
      <dsp:nvSpPr>
        <dsp:cNvPr id="0" name=""/>
        <dsp:cNvSpPr/>
      </dsp:nvSpPr>
      <dsp:spPr>
        <a:xfrm>
          <a:off x="3007342" y="177289"/>
          <a:ext cx="3123919" cy="3123919"/>
        </a:xfrm>
        <a:custGeom>
          <a:avLst/>
          <a:gdLst/>
          <a:ahLst/>
          <a:cxnLst/>
          <a:rect l="0" t="0" r="0" b="0"/>
          <a:pathLst>
            <a:path>
              <a:moveTo>
                <a:pt x="2762773" y="2560841"/>
              </a:moveTo>
              <a:arcTo wR="1561959" hR="1561959" stAng="2385298" swAng="3161495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0FC272-1A8A-44A8-9A32-BE83958CA406}">
      <dsp:nvSpPr>
        <dsp:cNvPr id="0" name=""/>
        <dsp:cNvSpPr/>
      </dsp:nvSpPr>
      <dsp:spPr>
        <a:xfrm>
          <a:off x="3087688" y="2780632"/>
          <a:ext cx="1400837" cy="9372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heSans UHH" panose="020B0502050302020203" pitchFamily="34" charset="0"/>
            </a:rPr>
            <a:t>Complaints offices at Universität Hamburg</a:t>
          </a:r>
        </a:p>
      </dsp:txBody>
      <dsp:txXfrm>
        <a:off x="3133440" y="2826384"/>
        <a:ext cx="1309333" cy="845721"/>
      </dsp:txXfrm>
    </dsp:sp>
    <dsp:sp modelId="{4B27B752-C40B-472C-A57A-83D5991AC632}">
      <dsp:nvSpPr>
        <dsp:cNvPr id="0" name=""/>
        <dsp:cNvSpPr/>
      </dsp:nvSpPr>
      <dsp:spPr>
        <a:xfrm>
          <a:off x="459037" y="107217"/>
          <a:ext cx="3123919" cy="3123919"/>
        </a:xfrm>
        <a:custGeom>
          <a:avLst/>
          <a:gdLst/>
          <a:ahLst/>
          <a:cxnLst/>
          <a:rect l="0" t="0" r="0" b="0"/>
          <a:pathLst>
            <a:path>
              <a:moveTo>
                <a:pt x="2644071" y="2688348"/>
              </a:moveTo>
              <a:arcTo wR="1561959" hR="1561959" stAng="2768913" swAng="5095771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C9B29-AC01-407B-8BC0-14A3C6D3757A}">
      <dsp:nvSpPr>
        <dsp:cNvPr id="0" name=""/>
        <dsp:cNvSpPr/>
      </dsp:nvSpPr>
      <dsp:spPr>
        <a:xfrm>
          <a:off x="178683" y="1895206"/>
          <a:ext cx="1400837" cy="937225"/>
        </a:xfrm>
        <a:prstGeom prst="roundRect">
          <a:avLst/>
        </a:prstGeom>
        <a:solidFill>
          <a:srgbClr val="E2001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heSans UHH" panose="020B0502050302020203" pitchFamily="34" charset="0"/>
            </a:rPr>
            <a:t>AStA (student council)</a:t>
          </a:r>
        </a:p>
      </dsp:txBody>
      <dsp:txXfrm>
        <a:off x="224435" y="1940958"/>
        <a:ext cx="1309333" cy="845721"/>
      </dsp:txXfrm>
    </dsp:sp>
    <dsp:sp modelId="{91B7AD53-B43F-46DE-AA30-D6F46B897CFB}">
      <dsp:nvSpPr>
        <dsp:cNvPr id="0" name=""/>
        <dsp:cNvSpPr/>
      </dsp:nvSpPr>
      <dsp:spPr>
        <a:xfrm>
          <a:off x="531800" y="1273659"/>
          <a:ext cx="3123919" cy="3123919"/>
        </a:xfrm>
        <a:custGeom>
          <a:avLst/>
          <a:gdLst/>
          <a:ahLst/>
          <a:cxnLst/>
          <a:rect l="0" t="0" r="0" b="0"/>
          <a:pathLst>
            <a:path>
              <a:moveTo>
                <a:pt x="320577" y="613968"/>
              </a:moveTo>
              <a:arcTo wR="1561959" hR="1561959" stAng="13042046" swAng="2085750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D1D418-33C6-4BBA-B086-F2F96DB25AC1}">
      <dsp:nvSpPr>
        <dsp:cNvPr id="0" name=""/>
        <dsp:cNvSpPr/>
      </dsp:nvSpPr>
      <dsp:spPr>
        <a:xfrm>
          <a:off x="1067691" y="408899"/>
          <a:ext cx="1400837" cy="937225"/>
        </a:xfrm>
        <a:prstGeom prst="roundRect">
          <a:avLst/>
        </a:prstGeom>
        <a:solidFill>
          <a:srgbClr val="9DA8A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heSans UHH" panose="020B0502050302020203" pitchFamily="34" charset="0"/>
            </a:rPr>
            <a:t>Campus Center</a:t>
          </a:r>
        </a:p>
      </dsp:txBody>
      <dsp:txXfrm>
        <a:off x="1113443" y="454651"/>
        <a:ext cx="1309333" cy="845721"/>
      </dsp:txXfrm>
    </dsp:sp>
    <dsp:sp modelId="{45A4CBA2-616C-424E-A69C-813E3549BD04}">
      <dsp:nvSpPr>
        <dsp:cNvPr id="0" name=""/>
        <dsp:cNvSpPr/>
      </dsp:nvSpPr>
      <dsp:spPr>
        <a:xfrm>
          <a:off x="1133944" y="254415"/>
          <a:ext cx="3123919" cy="3123919"/>
        </a:xfrm>
        <a:custGeom>
          <a:avLst/>
          <a:gdLst/>
          <a:ahLst/>
          <a:cxnLst/>
          <a:rect l="0" t="0" r="0" b="0"/>
          <a:pathLst>
            <a:path>
              <a:moveTo>
                <a:pt x="898393" y="147958"/>
              </a:moveTo>
              <a:arcTo wR="1561959" hR="1561959" stAng="14691609" swAng="342730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06C90-842D-4A29-B0F9-BC71E96BE8BD}">
      <dsp:nvSpPr>
        <dsp:cNvPr id="0" name=""/>
        <dsp:cNvSpPr/>
      </dsp:nvSpPr>
      <dsp:spPr>
        <a:xfrm>
          <a:off x="0" y="468"/>
          <a:ext cx="5563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E782E-0111-4F8B-B15B-E4F955A074E5}">
      <dsp:nvSpPr>
        <dsp:cNvPr id="0" name=""/>
        <dsp:cNvSpPr/>
      </dsp:nvSpPr>
      <dsp:spPr>
        <a:xfrm>
          <a:off x="0" y="468"/>
          <a:ext cx="5563200" cy="548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TheSans UHH" panose="020B0502050302020203" pitchFamily="34" charset="0"/>
            </a:rPr>
            <a:t>Academic, legal, and personal advising</a:t>
          </a:r>
        </a:p>
      </dsp:txBody>
      <dsp:txXfrm>
        <a:off x="0" y="468"/>
        <a:ext cx="5563200" cy="548371"/>
      </dsp:txXfrm>
    </dsp:sp>
    <dsp:sp modelId="{2D999342-A53E-447E-BA51-09487E0335C1}">
      <dsp:nvSpPr>
        <dsp:cNvPr id="0" name=""/>
        <dsp:cNvSpPr/>
      </dsp:nvSpPr>
      <dsp:spPr>
        <a:xfrm>
          <a:off x="0" y="548839"/>
          <a:ext cx="55632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190AC-5456-4651-B44E-3A98417ADFB0}">
      <dsp:nvSpPr>
        <dsp:cNvPr id="0" name=""/>
        <dsp:cNvSpPr/>
      </dsp:nvSpPr>
      <dsp:spPr>
        <a:xfrm>
          <a:off x="0" y="548839"/>
          <a:ext cx="5563200" cy="548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TheSans UHH" panose="020B0502050302020203" pitchFamily="34" charset="0"/>
            </a:rPr>
            <a:t>Advice on federal student loan scheme</a:t>
          </a:r>
        </a:p>
      </dsp:txBody>
      <dsp:txXfrm>
        <a:off x="0" y="548839"/>
        <a:ext cx="5563200" cy="548371"/>
      </dsp:txXfrm>
    </dsp:sp>
    <dsp:sp modelId="{F4FB3AF8-2361-415A-8160-35B5C3707EAF}">
      <dsp:nvSpPr>
        <dsp:cNvPr id="0" name=""/>
        <dsp:cNvSpPr/>
      </dsp:nvSpPr>
      <dsp:spPr>
        <a:xfrm>
          <a:off x="0" y="1097210"/>
          <a:ext cx="55632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DC1B7-EB1F-47F8-8A8D-6EDB6BB284B1}">
      <dsp:nvSpPr>
        <dsp:cNvPr id="0" name=""/>
        <dsp:cNvSpPr/>
      </dsp:nvSpPr>
      <dsp:spPr>
        <a:xfrm>
          <a:off x="0" y="1097210"/>
          <a:ext cx="5563200" cy="548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TheSans UHH" panose="020B0502050302020203" pitchFamily="34" charset="0"/>
            </a:rPr>
            <a:t>Labor law advice</a:t>
          </a:r>
        </a:p>
      </dsp:txBody>
      <dsp:txXfrm>
        <a:off x="0" y="1097210"/>
        <a:ext cx="5563200" cy="548371"/>
      </dsp:txXfrm>
    </dsp:sp>
    <dsp:sp modelId="{B8A86429-3935-477A-94C3-7E63B27AFBEC}">
      <dsp:nvSpPr>
        <dsp:cNvPr id="0" name=""/>
        <dsp:cNvSpPr/>
      </dsp:nvSpPr>
      <dsp:spPr>
        <a:xfrm>
          <a:off x="0" y="1645581"/>
          <a:ext cx="55632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5DAF34-6BD7-46C9-A5B5-15AF054DB9A9}">
      <dsp:nvSpPr>
        <dsp:cNvPr id="0" name=""/>
        <dsp:cNvSpPr/>
      </dsp:nvSpPr>
      <dsp:spPr>
        <a:xfrm>
          <a:off x="0" y="1645581"/>
          <a:ext cx="5563200" cy="548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TheSans UHH" panose="020B0502050302020203" pitchFamily="34" charset="0"/>
            </a:rPr>
            <a:t>Tax advising for students</a:t>
          </a:r>
        </a:p>
      </dsp:txBody>
      <dsp:txXfrm>
        <a:off x="0" y="1645581"/>
        <a:ext cx="5563200" cy="548371"/>
      </dsp:txXfrm>
    </dsp:sp>
    <dsp:sp modelId="{F6807FFE-D2D5-42F4-95EE-81A1AF92DCDD}">
      <dsp:nvSpPr>
        <dsp:cNvPr id="0" name=""/>
        <dsp:cNvSpPr/>
      </dsp:nvSpPr>
      <dsp:spPr>
        <a:xfrm>
          <a:off x="0" y="2193953"/>
          <a:ext cx="55632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19C1D2-FF02-4C97-BEEA-8DF7E6FD0479}">
      <dsp:nvSpPr>
        <dsp:cNvPr id="0" name=""/>
        <dsp:cNvSpPr/>
      </dsp:nvSpPr>
      <dsp:spPr>
        <a:xfrm>
          <a:off x="0" y="2193953"/>
          <a:ext cx="5563200" cy="548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TheSans UHH" panose="020B0502050302020203" pitchFamily="34" charset="0"/>
            </a:rPr>
            <a:t>Semester public transport pass hardship fund</a:t>
          </a:r>
        </a:p>
      </dsp:txBody>
      <dsp:txXfrm>
        <a:off x="0" y="2193953"/>
        <a:ext cx="5563200" cy="548371"/>
      </dsp:txXfrm>
    </dsp:sp>
    <dsp:sp modelId="{D6504B6A-B331-406B-9CFD-AEEF08A6091B}">
      <dsp:nvSpPr>
        <dsp:cNvPr id="0" name=""/>
        <dsp:cNvSpPr/>
      </dsp:nvSpPr>
      <dsp:spPr>
        <a:xfrm>
          <a:off x="0" y="2742324"/>
          <a:ext cx="5563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A2D92-12E1-4006-B483-717D5070000D}">
      <dsp:nvSpPr>
        <dsp:cNvPr id="0" name=""/>
        <dsp:cNvSpPr/>
      </dsp:nvSpPr>
      <dsp:spPr>
        <a:xfrm>
          <a:off x="0" y="2742324"/>
          <a:ext cx="5563200" cy="548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TheSans UHH" panose="020B0502050302020203" pitchFamily="34" charset="0"/>
            </a:rPr>
            <a:t>Advice for students with children</a:t>
          </a:r>
        </a:p>
      </dsp:txBody>
      <dsp:txXfrm>
        <a:off x="0" y="2742324"/>
        <a:ext cx="5563200" cy="548371"/>
      </dsp:txXfrm>
    </dsp:sp>
    <dsp:sp modelId="{7CF88F74-AB8C-477A-94CF-C3D51DE0D878}">
      <dsp:nvSpPr>
        <dsp:cNvPr id="0" name=""/>
        <dsp:cNvSpPr/>
      </dsp:nvSpPr>
      <dsp:spPr>
        <a:xfrm>
          <a:off x="0" y="3290695"/>
          <a:ext cx="55632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2A0FF1-0D06-44A4-98EF-3084C1D4E6F4}">
      <dsp:nvSpPr>
        <dsp:cNvPr id="0" name=""/>
        <dsp:cNvSpPr/>
      </dsp:nvSpPr>
      <dsp:spPr>
        <a:xfrm>
          <a:off x="0" y="3290695"/>
          <a:ext cx="5563200" cy="548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TheSans UHH" panose="020B0502050302020203" pitchFamily="34" charset="0"/>
            </a:rPr>
            <a:t>Student-to-student psychological counseling</a:t>
          </a:r>
        </a:p>
      </dsp:txBody>
      <dsp:txXfrm>
        <a:off x="0" y="3290695"/>
        <a:ext cx="5563200" cy="5483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7FB9E7-3275-461C-B855-E6C7E86F587E}">
      <dsp:nvSpPr>
        <dsp:cNvPr id="0" name=""/>
        <dsp:cNvSpPr/>
      </dsp:nvSpPr>
      <dsp:spPr>
        <a:xfrm>
          <a:off x="3381192" y="-138995"/>
          <a:ext cx="1710556" cy="114444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heSans UHH" panose="020B0502050302020203" pitchFamily="34" charset="0"/>
            </a:rPr>
            <a:t>Writing Center</a:t>
          </a:r>
        </a:p>
      </dsp:txBody>
      <dsp:txXfrm>
        <a:off x="3437059" y="-83128"/>
        <a:ext cx="1598822" cy="1032707"/>
      </dsp:txXfrm>
    </dsp:sp>
    <dsp:sp modelId="{B017F653-0117-4BD5-BA9D-21F6F34B6A21}">
      <dsp:nvSpPr>
        <dsp:cNvPr id="0" name=""/>
        <dsp:cNvSpPr/>
      </dsp:nvSpPr>
      <dsp:spPr>
        <a:xfrm>
          <a:off x="4239535" y="485697"/>
          <a:ext cx="3233796" cy="3233796"/>
        </a:xfrm>
        <a:custGeom>
          <a:avLst/>
          <a:gdLst/>
          <a:ahLst/>
          <a:cxnLst/>
          <a:rect l="0" t="0" r="0" b="0"/>
          <a:pathLst>
            <a:path>
              <a:moveTo>
                <a:pt x="866827" y="184503"/>
              </a:moveTo>
              <a:arcTo wR="1616898" hR="1616898" stAng="14541677" swAng="3621553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C02551-520C-4598-A434-2954E1B1A7E1}">
      <dsp:nvSpPr>
        <dsp:cNvPr id="0" name=""/>
        <dsp:cNvSpPr/>
      </dsp:nvSpPr>
      <dsp:spPr>
        <a:xfrm>
          <a:off x="6110339" y="751284"/>
          <a:ext cx="1710556" cy="114444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50" kern="1200">
              <a:latin typeface="TheSans UHH" panose="020B0502050302020203" pitchFamily="34" charset="0"/>
            </a:rPr>
            <a:t>Campus Center</a:t>
          </a:r>
        </a:p>
      </dsp:txBody>
      <dsp:txXfrm>
        <a:off x="6166206" y="807151"/>
        <a:ext cx="1598822" cy="1032707"/>
      </dsp:txXfrm>
    </dsp:sp>
    <dsp:sp modelId="{CCF8E3ED-AA6F-4C2C-8A9F-60D4543C5A21}">
      <dsp:nvSpPr>
        <dsp:cNvPr id="0" name=""/>
        <dsp:cNvSpPr/>
      </dsp:nvSpPr>
      <dsp:spPr>
        <a:xfrm>
          <a:off x="4214019" y="-775871"/>
          <a:ext cx="3233796" cy="3233796"/>
        </a:xfrm>
        <a:custGeom>
          <a:avLst/>
          <a:gdLst/>
          <a:ahLst/>
          <a:cxnLst/>
          <a:rect l="0" t="0" r="0" b="0"/>
          <a:pathLst>
            <a:path>
              <a:moveTo>
                <a:pt x="2834674" y="2680563"/>
              </a:moveTo>
              <a:arcTo wR="1616898" hR="1616898" stAng="2468134" swAng="2532994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EC6AB-89B7-4F7A-ACA7-6C54153CFDD5}">
      <dsp:nvSpPr>
        <dsp:cNvPr id="0" name=""/>
        <dsp:cNvSpPr/>
      </dsp:nvSpPr>
      <dsp:spPr>
        <a:xfrm>
          <a:off x="4913872" y="2448384"/>
          <a:ext cx="1710556" cy="1144441"/>
        </a:xfrm>
        <a:prstGeom prst="roundRect">
          <a:avLst/>
        </a:prstGeom>
        <a:solidFill>
          <a:srgbClr val="F07F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Campus Center and Center for Academic Advising</a:t>
          </a:r>
        </a:p>
      </dsp:txBody>
      <dsp:txXfrm>
        <a:off x="4969739" y="2504251"/>
        <a:ext cx="1598822" cy="1032707"/>
      </dsp:txXfrm>
    </dsp:sp>
    <dsp:sp modelId="{175C72A4-BDC6-4BD5-AD51-21FF694F1DE9}">
      <dsp:nvSpPr>
        <dsp:cNvPr id="0" name=""/>
        <dsp:cNvSpPr/>
      </dsp:nvSpPr>
      <dsp:spPr>
        <a:xfrm>
          <a:off x="2975566" y="473865"/>
          <a:ext cx="3233796" cy="3233796"/>
        </a:xfrm>
        <a:custGeom>
          <a:avLst/>
          <a:gdLst/>
          <a:ahLst/>
          <a:cxnLst/>
          <a:rect l="0" t="0" r="0" b="0"/>
          <a:pathLst>
            <a:path>
              <a:moveTo>
                <a:pt x="2200925" y="3124636"/>
              </a:moveTo>
              <a:arcTo wR="1616898" hR="1616898" stAng="4129557" swAng="3376412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0FC272-1A8A-44A8-9A32-BE83958CA406}">
      <dsp:nvSpPr>
        <dsp:cNvPr id="0" name=""/>
        <dsp:cNvSpPr/>
      </dsp:nvSpPr>
      <dsp:spPr>
        <a:xfrm>
          <a:off x="2129562" y="2260209"/>
          <a:ext cx="1710556" cy="114444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heSans UHH" panose="020B0502050302020203" pitchFamily="34" charset="0"/>
            </a:rPr>
            <a:t>Learning other languages</a:t>
          </a:r>
        </a:p>
      </dsp:txBody>
      <dsp:txXfrm>
        <a:off x="2185429" y="2316076"/>
        <a:ext cx="1598822" cy="1032707"/>
      </dsp:txXfrm>
    </dsp:sp>
    <dsp:sp modelId="{4B27B752-C40B-472C-A57A-83D5991AC632}">
      <dsp:nvSpPr>
        <dsp:cNvPr id="0" name=""/>
        <dsp:cNvSpPr/>
      </dsp:nvSpPr>
      <dsp:spPr>
        <a:xfrm>
          <a:off x="1065209" y="-970887"/>
          <a:ext cx="3233796" cy="3233796"/>
        </a:xfrm>
        <a:custGeom>
          <a:avLst/>
          <a:gdLst/>
          <a:ahLst/>
          <a:cxnLst/>
          <a:rect l="0" t="0" r="0" b="0"/>
          <a:pathLst>
            <a:path>
              <a:moveTo>
                <a:pt x="1696808" y="3231821"/>
              </a:moveTo>
              <a:arcTo wR="1616898" hR="1616898" stAng="5230030" swAng="2902981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D1D418-33C6-4BBA-B086-F2F96DB25AC1}">
      <dsp:nvSpPr>
        <dsp:cNvPr id="0" name=""/>
        <dsp:cNvSpPr/>
      </dsp:nvSpPr>
      <dsp:spPr>
        <a:xfrm>
          <a:off x="785419" y="624182"/>
          <a:ext cx="1710556" cy="114444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heSans UHH" panose="020B0502050302020203" pitchFamily="34" charset="0"/>
            </a:rPr>
            <a:t>PIASTA</a:t>
          </a:r>
        </a:p>
      </dsp:txBody>
      <dsp:txXfrm>
        <a:off x="841286" y="680049"/>
        <a:ext cx="1598822" cy="1032707"/>
      </dsp:txXfrm>
    </dsp:sp>
    <dsp:sp modelId="{45A4CBA2-616C-424E-A69C-813E3549BD04}">
      <dsp:nvSpPr>
        <dsp:cNvPr id="0" name=""/>
        <dsp:cNvSpPr/>
      </dsp:nvSpPr>
      <dsp:spPr>
        <a:xfrm>
          <a:off x="974057" y="471684"/>
          <a:ext cx="3233796" cy="3233796"/>
        </a:xfrm>
        <a:custGeom>
          <a:avLst/>
          <a:gdLst/>
          <a:ahLst/>
          <a:cxnLst/>
          <a:rect l="0" t="0" r="0" b="0"/>
          <a:pathLst>
            <a:path>
              <a:moveTo>
                <a:pt x="944814" y="146298"/>
              </a:moveTo>
              <a:arcTo wR="1616898" hR="1616898" stAng="14726337" swAng="3197719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02551-520C-4598-A434-2954E1B1A7E1}">
      <dsp:nvSpPr>
        <dsp:cNvPr id="0" name=""/>
        <dsp:cNvSpPr/>
      </dsp:nvSpPr>
      <dsp:spPr>
        <a:xfrm>
          <a:off x="2210452" y="-118268"/>
          <a:ext cx="1761909" cy="8201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TheSans UHH" panose="020B0502050302020203" pitchFamily="34" charset="0"/>
            </a:rPr>
            <a:t>Cultural events and leisure activities</a:t>
          </a:r>
        </a:p>
      </dsp:txBody>
      <dsp:txXfrm>
        <a:off x="2250488" y="-78232"/>
        <a:ext cx="1681837" cy="740063"/>
      </dsp:txXfrm>
    </dsp:sp>
    <dsp:sp modelId="{CCF8E3ED-AA6F-4C2C-8A9F-60D4543C5A21}">
      <dsp:nvSpPr>
        <dsp:cNvPr id="0" name=""/>
        <dsp:cNvSpPr/>
      </dsp:nvSpPr>
      <dsp:spPr>
        <a:xfrm>
          <a:off x="3100326" y="601925"/>
          <a:ext cx="2774182" cy="2774182"/>
        </a:xfrm>
        <a:custGeom>
          <a:avLst/>
          <a:gdLst/>
          <a:ahLst/>
          <a:cxnLst/>
          <a:rect l="0" t="0" r="0" b="0"/>
          <a:pathLst>
            <a:path>
              <a:moveTo>
                <a:pt x="881542" y="95409"/>
              </a:moveTo>
              <a:arcTo wR="1387091" hR="1387091" stAng="14917513" swAng="2544307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EC6AB-89B7-4F7A-ACA7-6C54153CFDD5}">
      <dsp:nvSpPr>
        <dsp:cNvPr id="0" name=""/>
        <dsp:cNvSpPr/>
      </dsp:nvSpPr>
      <dsp:spPr>
        <a:xfrm>
          <a:off x="4392940" y="698022"/>
          <a:ext cx="1532638" cy="917020"/>
        </a:xfrm>
        <a:prstGeom prst="roundRect">
          <a:avLst/>
        </a:prstGeom>
        <a:solidFill>
          <a:srgbClr val="F07F8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Seminars and workshops</a:t>
          </a:r>
        </a:p>
      </dsp:txBody>
      <dsp:txXfrm>
        <a:off x="4437705" y="742787"/>
        <a:ext cx="1443108" cy="827490"/>
      </dsp:txXfrm>
    </dsp:sp>
    <dsp:sp modelId="{175C72A4-BDC6-4BD5-AD51-21FF694F1DE9}">
      <dsp:nvSpPr>
        <dsp:cNvPr id="0" name=""/>
        <dsp:cNvSpPr/>
      </dsp:nvSpPr>
      <dsp:spPr>
        <a:xfrm>
          <a:off x="2654898" y="-504145"/>
          <a:ext cx="2774182" cy="2774182"/>
        </a:xfrm>
        <a:custGeom>
          <a:avLst/>
          <a:gdLst/>
          <a:ahLst/>
          <a:cxnLst/>
          <a:rect l="0" t="0" r="0" b="0"/>
          <a:pathLst>
            <a:path>
              <a:moveTo>
                <a:pt x="2560322" y="2127057"/>
              </a:moveTo>
              <a:arcTo wR="1387091" hR="1387091" stAng="1934396" swAng="2300090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0FC272-1A8A-44A8-9A32-BE83958CA406}">
      <dsp:nvSpPr>
        <dsp:cNvPr id="0" name=""/>
        <dsp:cNvSpPr/>
      </dsp:nvSpPr>
      <dsp:spPr>
        <a:xfrm>
          <a:off x="3470233" y="2194137"/>
          <a:ext cx="1648501" cy="79206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heSans UHH" panose="020B0502050302020203" pitchFamily="34" charset="0"/>
            </a:rPr>
            <a:t>Language offers</a:t>
          </a:r>
        </a:p>
      </dsp:txBody>
      <dsp:txXfrm>
        <a:off x="3508898" y="2232802"/>
        <a:ext cx="1571171" cy="714734"/>
      </dsp:txXfrm>
    </dsp:sp>
    <dsp:sp modelId="{4B27B752-C40B-472C-A57A-83D5991AC632}">
      <dsp:nvSpPr>
        <dsp:cNvPr id="0" name=""/>
        <dsp:cNvSpPr/>
      </dsp:nvSpPr>
      <dsp:spPr>
        <a:xfrm>
          <a:off x="1821209" y="397056"/>
          <a:ext cx="2774182" cy="2774182"/>
        </a:xfrm>
        <a:custGeom>
          <a:avLst/>
          <a:gdLst/>
          <a:ahLst/>
          <a:cxnLst/>
          <a:rect l="0" t="0" r="0" b="0"/>
          <a:pathLst>
            <a:path>
              <a:moveTo>
                <a:pt x="2070136" y="2594348"/>
              </a:moveTo>
              <a:arcTo wR="1387091" hR="1387091" stAng="3629974" swAng="2616459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C9B29-AC01-407B-8BC0-14A3C6D3757A}">
      <dsp:nvSpPr>
        <dsp:cNvPr id="0" name=""/>
        <dsp:cNvSpPr/>
      </dsp:nvSpPr>
      <dsp:spPr>
        <a:xfrm>
          <a:off x="1616384" y="2510850"/>
          <a:ext cx="1243657" cy="832064"/>
        </a:xfrm>
        <a:prstGeom prst="roundRect">
          <a:avLst/>
        </a:prstGeom>
        <a:solidFill>
          <a:srgbClr val="E2001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TheSans UHH" panose="020B0502050302020203" pitchFamily="34" charset="0"/>
            </a:rPr>
            <a:t>Advising</a:t>
          </a:r>
        </a:p>
      </dsp:txBody>
      <dsp:txXfrm>
        <a:off x="1657002" y="2551468"/>
        <a:ext cx="1162421" cy="750828"/>
      </dsp:txXfrm>
    </dsp:sp>
    <dsp:sp modelId="{91B7AD53-B43F-46DE-AA30-D6F46B897CFB}">
      <dsp:nvSpPr>
        <dsp:cNvPr id="0" name=""/>
        <dsp:cNvSpPr/>
      </dsp:nvSpPr>
      <dsp:spPr>
        <a:xfrm>
          <a:off x="8017" y="-205587"/>
          <a:ext cx="2774182" cy="2774182"/>
        </a:xfrm>
        <a:custGeom>
          <a:avLst/>
          <a:gdLst/>
          <a:ahLst/>
          <a:cxnLst/>
          <a:rect l="0" t="0" r="0" b="0"/>
          <a:pathLst>
            <a:path>
              <a:moveTo>
                <a:pt x="1774643" y="2718941"/>
              </a:moveTo>
              <a:arcTo wR="1387091" hR="1387091" stAng="4426539" swAng="2192863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D1D418-33C6-4BBA-B086-F2F96DB25AC1}">
      <dsp:nvSpPr>
        <dsp:cNvPr id="0" name=""/>
        <dsp:cNvSpPr/>
      </dsp:nvSpPr>
      <dsp:spPr>
        <a:xfrm>
          <a:off x="0" y="1626700"/>
          <a:ext cx="1575771" cy="852438"/>
        </a:xfrm>
        <a:prstGeom prst="roundRect">
          <a:avLst/>
        </a:prstGeom>
        <a:solidFill>
          <a:srgbClr val="9DA8A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TheSans UHH" panose="020B0502050302020203" pitchFamily="34" charset="0"/>
            </a:rPr>
            <a:t>For new students</a:t>
          </a:r>
        </a:p>
      </dsp:txBody>
      <dsp:txXfrm>
        <a:off x="41613" y="1668313"/>
        <a:ext cx="1492545" cy="769212"/>
      </dsp:txXfrm>
    </dsp:sp>
    <dsp:sp modelId="{45A4CBA2-616C-424E-A69C-813E3549BD04}">
      <dsp:nvSpPr>
        <dsp:cNvPr id="0" name=""/>
        <dsp:cNvSpPr/>
      </dsp:nvSpPr>
      <dsp:spPr>
        <a:xfrm>
          <a:off x="750746" y="109600"/>
          <a:ext cx="2774182" cy="2774182"/>
        </a:xfrm>
        <a:custGeom>
          <a:avLst/>
          <a:gdLst/>
          <a:ahLst/>
          <a:cxnLst/>
          <a:rect l="0" t="0" r="0" b="0"/>
          <a:pathLst>
            <a:path>
              <a:moveTo>
                <a:pt x="5706" y="1512783"/>
              </a:moveTo>
              <a:arcTo wR="1387091" hR="1387091" stAng="10488058" swAng="1057483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A7BF2A-4CD9-4185-9B50-5FC6A1FD9CE1}">
      <dsp:nvSpPr>
        <dsp:cNvPr id="0" name=""/>
        <dsp:cNvSpPr/>
      </dsp:nvSpPr>
      <dsp:spPr>
        <a:xfrm>
          <a:off x="126612" y="381902"/>
          <a:ext cx="1577056" cy="81209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TheSans UHH" panose="020B0502050302020203" pitchFamily="34" charset="0"/>
            </a:rPr>
            <a:t>International nights</a:t>
          </a:r>
        </a:p>
      </dsp:txBody>
      <dsp:txXfrm>
        <a:off x="166255" y="421545"/>
        <a:ext cx="1497770" cy="732804"/>
      </dsp:txXfrm>
    </dsp:sp>
    <dsp:sp modelId="{6F10C117-0741-4523-8164-12D76D1C526B}">
      <dsp:nvSpPr>
        <dsp:cNvPr id="0" name=""/>
        <dsp:cNvSpPr/>
      </dsp:nvSpPr>
      <dsp:spPr>
        <a:xfrm>
          <a:off x="123828" y="332082"/>
          <a:ext cx="2774182" cy="2774182"/>
        </a:xfrm>
        <a:custGeom>
          <a:avLst/>
          <a:gdLst/>
          <a:ahLst/>
          <a:cxnLst/>
          <a:rect l="0" t="0" r="0" b="0"/>
          <a:pathLst>
            <a:path>
              <a:moveTo>
                <a:pt x="1029070" y="47000"/>
              </a:moveTo>
              <a:arcTo wR="1387091" hR="1387091" stAng="15302527" swAng="2687936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6999A-D43B-4111-BCD6-6710A3CCB7ED}" type="datetimeFigureOut">
              <a:rPr lang="de-AT" smtClean="0"/>
              <a:t>16.08.2025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C3F53-35C3-4040-8047-69365CDA424B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264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hamburg.de/en/internationales/aktivitaeten/cic/baustein-a.html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uni-hamburg.de/en/internationales/aktivitaeten/cic/baustein-d.html" TargetMode="External"/><Relationship Id="rId5" Type="http://schemas.openxmlformats.org/officeDocument/2006/relationships/hyperlink" Target="https://www.uni-hamburg.de/en/internationales/aktivitaeten/cic/baustein-c.html" TargetMode="External"/><Relationship Id="rId4" Type="http://schemas.openxmlformats.org/officeDocument/2006/relationships/hyperlink" Target="https://www.uni-hamburg.de/en/internationales/aktivitaeten/cic/baustein-b.html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hamburg.de/campuscenter/beratung/info-beratung-telefon.html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6662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07316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Hier geht es wirklich nur um Organisatorisches: also </a:t>
            </a:r>
            <a:r>
              <a:rPr lang="de-DE" dirty="0" err="1"/>
              <a:t>z.b.</a:t>
            </a:r>
            <a:r>
              <a:rPr lang="de-DE" dirty="0"/>
              <a:t> Wohnen und Finanzen, Kinderbetreuung, Einschreibung etc.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40502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Studienbüro der Fakultät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60736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general</a:t>
            </a:r>
            <a:r>
              <a:rPr lang="de-DE" dirty="0"/>
              <a:t> non-</a:t>
            </a:r>
            <a:r>
              <a:rPr lang="de-DE" dirty="0" err="1"/>
              <a:t>subject</a:t>
            </a:r>
            <a:r>
              <a:rPr lang="de-DE" dirty="0"/>
              <a:t>-</a:t>
            </a:r>
            <a:r>
              <a:rPr lang="de-DE" dirty="0" err="1"/>
              <a:t>related</a:t>
            </a:r>
            <a:r>
              <a:rPr lang="de-DE" dirty="0"/>
              <a:t> </a:t>
            </a:r>
            <a:r>
              <a:rPr lang="de-DE" dirty="0" err="1"/>
              <a:t>issues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2215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Several</a:t>
            </a:r>
            <a:r>
              <a:rPr lang="de-DE" dirty="0"/>
              <a:t> </a:t>
            </a:r>
            <a:r>
              <a:rPr lang="de-DE" dirty="0" err="1"/>
              <a:t>advice</a:t>
            </a:r>
            <a:r>
              <a:rPr lang="de-DE" dirty="0"/>
              <a:t> and </a:t>
            </a:r>
            <a:r>
              <a:rPr lang="de-DE" dirty="0" err="1"/>
              <a:t>consultation</a:t>
            </a:r>
            <a:r>
              <a:rPr lang="de-DE" dirty="0"/>
              <a:t> </a:t>
            </a:r>
            <a:r>
              <a:rPr lang="de-DE" dirty="0" err="1"/>
              <a:t>offers</a:t>
            </a:r>
            <a:r>
              <a:rPr lang="de-DE" dirty="0"/>
              <a:t>: </a:t>
            </a:r>
            <a:r>
              <a:rPr lang="de-DE" dirty="0" err="1"/>
              <a:t>BeSI</a:t>
            </a:r>
            <a:r>
              <a:rPr lang="de-DE" dirty="0"/>
              <a:t> </a:t>
            </a:r>
            <a:r>
              <a:rPr lang="de-DE" dirty="0" err="1"/>
              <a:t>f.e</a:t>
            </a:r>
            <a:r>
              <a:rPr lang="de-DE" dirty="0"/>
              <a:t>.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help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health</a:t>
            </a:r>
            <a:r>
              <a:rPr lang="de-DE" dirty="0"/>
              <a:t> </a:t>
            </a:r>
            <a:r>
              <a:rPr lang="de-DE" dirty="0" err="1"/>
              <a:t>insurrance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5451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Everything</a:t>
            </a:r>
            <a:r>
              <a:rPr lang="de-DE" dirty="0"/>
              <a:t> </a:t>
            </a:r>
            <a:r>
              <a:rPr lang="de-DE" dirty="0" err="1"/>
              <a:t>related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IT-</a:t>
            </a:r>
            <a:r>
              <a:rPr lang="de-DE" dirty="0" err="1"/>
              <a:t>Issues</a:t>
            </a:r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873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different </a:t>
            </a:r>
            <a:r>
              <a:rPr lang="de-DE" dirty="0" err="1"/>
              <a:t>libraries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library</a:t>
            </a:r>
            <a:r>
              <a:rPr lang="de-DE" dirty="0"/>
              <a:t> network.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stabi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register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library</a:t>
            </a:r>
            <a:r>
              <a:rPr lang="de-DE" dirty="0"/>
              <a:t> </a:t>
            </a:r>
            <a:r>
              <a:rPr lang="de-DE" dirty="0" err="1"/>
              <a:t>card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acces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all </a:t>
            </a:r>
            <a:r>
              <a:rPr lang="de-DE" dirty="0" err="1"/>
              <a:t>libraries</a:t>
            </a:r>
            <a:r>
              <a:rPr lang="de-DE" dirty="0"/>
              <a:t> –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registration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bring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-card/</a:t>
            </a:r>
            <a:r>
              <a:rPr lang="de-DE" dirty="0" err="1"/>
              <a:t>passport</a:t>
            </a:r>
            <a:r>
              <a:rPr lang="de-DE" dirty="0"/>
              <a:t>, </a:t>
            </a:r>
            <a:r>
              <a:rPr lang="de-DE" dirty="0" err="1"/>
              <a:t>student</a:t>
            </a:r>
            <a:r>
              <a:rPr lang="de-DE" dirty="0"/>
              <a:t>-ID (in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card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free</a:t>
            </a:r>
            <a:r>
              <a:rPr lang="de-DE" dirty="0"/>
              <a:t>)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registration</a:t>
            </a:r>
            <a:r>
              <a:rPr lang="de-DE" dirty="0"/>
              <a:t> form/</a:t>
            </a:r>
            <a:r>
              <a:rPr lang="de-DE" dirty="0" err="1"/>
              <a:t>certificate</a:t>
            </a:r>
            <a:r>
              <a:rPr lang="de-DE" dirty="0"/>
              <a:t> (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confirms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adress</a:t>
            </a:r>
            <a:r>
              <a:rPr lang="de-DE" dirty="0"/>
              <a:t>)</a:t>
            </a:r>
            <a:br>
              <a:rPr lang="de-DE" dirty="0"/>
            </a:br>
            <a:r>
              <a:rPr lang="de-DE" dirty="0"/>
              <a:t>In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libraries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study</a:t>
            </a:r>
            <a:r>
              <a:rPr lang="de-DE" dirty="0"/>
              <a:t> – </a:t>
            </a:r>
            <a:r>
              <a:rPr lang="de-DE" dirty="0" err="1"/>
              <a:t>keep</a:t>
            </a:r>
            <a:r>
              <a:rPr lang="de-DE" dirty="0"/>
              <a:t> in </a:t>
            </a:r>
            <a:r>
              <a:rPr lang="de-DE" dirty="0" err="1"/>
              <a:t>mind</a:t>
            </a:r>
            <a:r>
              <a:rPr lang="de-DE" dirty="0"/>
              <a:t>,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library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b="1" dirty="0"/>
              <a:t>different </a:t>
            </a:r>
            <a:r>
              <a:rPr lang="de-DE" b="1" dirty="0" err="1"/>
              <a:t>opening</a:t>
            </a:r>
            <a:r>
              <a:rPr lang="de-DE" b="1" dirty="0"/>
              <a:t> </a:t>
            </a:r>
            <a:r>
              <a:rPr lang="de-DE" b="1" dirty="0" err="1"/>
              <a:t>hours</a:t>
            </a:r>
            <a:r>
              <a:rPr lang="de-DE" b="1" dirty="0"/>
              <a:t> and </a:t>
            </a:r>
            <a:r>
              <a:rPr lang="de-DE" b="1" dirty="0" err="1"/>
              <a:t>rules</a:t>
            </a:r>
            <a:r>
              <a:rPr lang="de-DE" b="1" dirty="0"/>
              <a:t> </a:t>
            </a:r>
            <a:r>
              <a:rPr lang="de-DE" dirty="0"/>
              <a:t>(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aloud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take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3533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Recomending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campus</a:t>
            </a:r>
            <a:r>
              <a:rPr lang="de-DE" dirty="0"/>
              <a:t> </a:t>
            </a:r>
            <a:r>
              <a:rPr lang="de-DE" dirty="0" err="1"/>
              <a:t>navigator</a:t>
            </a:r>
            <a:r>
              <a:rPr lang="de-DE" dirty="0"/>
              <a:t>: </a:t>
            </a:r>
            <a:r>
              <a:rPr lang="de-DE" dirty="0" err="1"/>
              <a:t>it´s</a:t>
            </a:r>
            <a:r>
              <a:rPr lang="de-DE" dirty="0"/>
              <a:t> like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google</a:t>
            </a:r>
            <a:r>
              <a:rPr lang="de-DE" dirty="0"/>
              <a:t> </a:t>
            </a:r>
            <a:r>
              <a:rPr lang="de-DE" dirty="0" err="1"/>
              <a:t>maps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university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all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institutions</a:t>
            </a:r>
            <a:r>
              <a:rPr lang="de-DE" dirty="0"/>
              <a:t>.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</a:t>
            </a:r>
            <a:r>
              <a:rPr lang="de-DE" dirty="0" err="1"/>
              <a:t>them</a:t>
            </a:r>
            <a:r>
              <a:rPr lang="de-DE" dirty="0"/>
              <a:t> and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: https://www2.uni-hamburg.de/onTEAM/campus/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08343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88064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/>
              <a:t>CIC</a:t>
            </a:r>
            <a:r>
              <a:rPr lang="de-DE" dirty="0"/>
              <a:t>: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CIC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intercultural</a:t>
            </a:r>
            <a:r>
              <a:rPr lang="de-DE" dirty="0"/>
              <a:t> </a:t>
            </a:r>
            <a:r>
              <a:rPr lang="de-DE" dirty="0" err="1"/>
              <a:t>seminars</a:t>
            </a:r>
            <a:r>
              <a:rPr lang="de-DE" dirty="0"/>
              <a:t> &amp; </a:t>
            </a:r>
            <a:r>
              <a:rPr lang="de-DE" dirty="0" err="1"/>
              <a:t>workshops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take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semester</a:t>
            </a:r>
            <a:r>
              <a:rPr lang="de-DE" dirty="0"/>
              <a:t>. </a:t>
            </a:r>
          </a:p>
          <a:p>
            <a:r>
              <a:rPr lang="en-US" b="1" dirty="0">
                <a:effectLst/>
              </a:rPr>
              <a:t>Participation in our CIC program is free of charge!</a:t>
            </a:r>
            <a:r>
              <a:rPr lang="en-US" dirty="0">
                <a:effectLst/>
              </a:rPr>
              <a:t> We hope it is understood as a reward for students particularly devoted to promoting intercultural awareness and understanding.</a:t>
            </a:r>
          </a:p>
          <a:p>
            <a:r>
              <a:rPr lang="en-US" dirty="0">
                <a:effectLst/>
                <a:hlinkClick r:id="rId3"/>
              </a:rPr>
              <a:t>Component A</a:t>
            </a:r>
            <a:r>
              <a:rPr lang="en-US" dirty="0">
                <a:effectLst/>
              </a:rPr>
              <a:t>: Intercultural Training (mandatory)</a:t>
            </a:r>
          </a:p>
          <a:p>
            <a:r>
              <a:rPr lang="en-US" dirty="0">
                <a:effectLst/>
                <a:hlinkClick r:id="rId4"/>
              </a:rPr>
              <a:t>Component B</a:t>
            </a:r>
            <a:r>
              <a:rPr lang="en-US" dirty="0">
                <a:effectLst/>
              </a:rPr>
              <a:t>: International Experience</a:t>
            </a:r>
          </a:p>
          <a:p>
            <a:r>
              <a:rPr lang="en-US" dirty="0">
                <a:effectLst/>
                <a:hlinkClick r:id="rId5"/>
              </a:rPr>
              <a:t>Component C</a:t>
            </a:r>
            <a:r>
              <a:rPr lang="en-US" dirty="0">
                <a:effectLst/>
              </a:rPr>
              <a:t>: Campus International - </a:t>
            </a:r>
            <a:r>
              <a:rPr lang="en-US" dirty="0"/>
              <a:t>proof of intercultural involvement at Universität Hamburg (</a:t>
            </a:r>
            <a:r>
              <a:rPr lang="en-US" dirty="0" err="1"/>
              <a:t>f.e</a:t>
            </a:r>
            <a:r>
              <a:rPr lang="en-US" dirty="0"/>
              <a:t>. AIESEC, Buddy-</a:t>
            </a:r>
            <a:r>
              <a:rPr lang="en-US" dirty="0" err="1"/>
              <a:t>Programm</a:t>
            </a:r>
            <a:r>
              <a:rPr lang="en-US" dirty="0"/>
              <a:t> etc.) </a:t>
            </a:r>
            <a:endParaRPr lang="en-US" dirty="0">
              <a:effectLst/>
            </a:endParaRPr>
          </a:p>
          <a:p>
            <a:r>
              <a:rPr lang="en-US" dirty="0">
                <a:effectLst/>
                <a:hlinkClick r:id="rId6"/>
              </a:rPr>
              <a:t>Component D</a:t>
            </a:r>
            <a:r>
              <a:rPr lang="en-US" dirty="0">
                <a:effectLst/>
              </a:rPr>
              <a:t>: Intercultural Studies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91269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tips</a:t>
            </a:r>
            <a:r>
              <a:rPr lang="de-DE" dirty="0"/>
              <a:t> and </a:t>
            </a:r>
            <a:r>
              <a:rPr lang="de-DE" dirty="0" err="1"/>
              <a:t>info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balancing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 and </a:t>
            </a:r>
            <a:r>
              <a:rPr lang="de-DE" dirty="0" err="1"/>
              <a:t>family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 </a:t>
            </a:r>
            <a:r>
              <a:rPr lang="de-DE" dirty="0" err="1"/>
              <a:t>while</a:t>
            </a:r>
            <a:r>
              <a:rPr lang="de-DE" dirty="0"/>
              <a:t> </a:t>
            </a:r>
            <a:r>
              <a:rPr lang="de-DE" dirty="0" err="1"/>
              <a:t>studying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Info and </a:t>
            </a:r>
            <a:r>
              <a:rPr lang="de-DE" dirty="0" err="1"/>
              <a:t>resources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err="1"/>
              <a:t>childcare</a:t>
            </a:r>
            <a:r>
              <a:rPr lang="de-DE"/>
              <a:t> and nursing care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00080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hearing</a:t>
            </a:r>
            <a:r>
              <a:rPr lang="de-DE" dirty="0"/>
              <a:t>, </a:t>
            </a:r>
            <a:r>
              <a:rPr lang="de-DE" dirty="0" err="1"/>
              <a:t>vision</a:t>
            </a:r>
            <a:r>
              <a:rPr lang="de-DE" dirty="0"/>
              <a:t>, </a:t>
            </a:r>
            <a:r>
              <a:rPr lang="de-DE" dirty="0" err="1"/>
              <a:t>voice</a:t>
            </a:r>
            <a:r>
              <a:rPr lang="de-DE" dirty="0"/>
              <a:t>, and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</a:t>
            </a:r>
            <a:r>
              <a:rPr lang="de-DE" dirty="0" err="1"/>
              <a:t>impairments</a:t>
            </a:r>
            <a:r>
              <a:rPr lang="de-DE" dirty="0"/>
              <a:t> and </a:t>
            </a:r>
            <a:r>
              <a:rPr lang="de-DE" dirty="0" err="1"/>
              <a:t>chronic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</a:t>
            </a:r>
            <a:r>
              <a:rPr lang="de-DE" dirty="0" err="1"/>
              <a:t>disabilites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mental </a:t>
            </a:r>
            <a:r>
              <a:rPr lang="de-DE" dirty="0" err="1"/>
              <a:t>health</a:t>
            </a:r>
            <a:r>
              <a:rPr lang="de-DE" dirty="0"/>
              <a:t> </a:t>
            </a:r>
            <a:r>
              <a:rPr lang="de-DE" dirty="0" err="1"/>
              <a:t>conditions</a:t>
            </a:r>
            <a:r>
              <a:rPr lang="de-DE" dirty="0"/>
              <a:t> and </a:t>
            </a:r>
            <a:r>
              <a:rPr lang="de-DE" dirty="0" err="1"/>
              <a:t>learning</a:t>
            </a:r>
            <a:r>
              <a:rPr lang="de-DE" dirty="0"/>
              <a:t> </a:t>
            </a:r>
            <a:r>
              <a:rPr lang="de-DE" dirty="0" err="1"/>
              <a:t>disabilities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9873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AStA </a:t>
            </a:r>
            <a:r>
              <a:rPr lang="de-DE" dirty="0" err="1"/>
              <a:t>represents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interests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all </a:t>
            </a:r>
            <a:r>
              <a:rPr lang="de-DE" dirty="0" err="1"/>
              <a:t>students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university</a:t>
            </a:r>
            <a:r>
              <a:rPr lang="de-DE" dirty="0"/>
              <a:t>. Every </a:t>
            </a:r>
            <a:r>
              <a:rPr lang="de-DE" dirty="0" err="1"/>
              <a:t>year</a:t>
            </a:r>
            <a:r>
              <a:rPr lang="de-DE" dirty="0"/>
              <a:t>, </a:t>
            </a:r>
            <a:r>
              <a:rPr lang="de-DE" dirty="0" err="1"/>
              <a:t>students</a:t>
            </a:r>
            <a:r>
              <a:rPr lang="de-DE" dirty="0"/>
              <a:t> </a:t>
            </a:r>
            <a:r>
              <a:rPr lang="de-DE" dirty="0" err="1"/>
              <a:t>elect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Student </a:t>
            </a:r>
            <a:r>
              <a:rPr lang="de-DE" dirty="0" err="1"/>
              <a:t>Pariliament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appoints</a:t>
            </a:r>
            <a:r>
              <a:rPr lang="de-DE" dirty="0"/>
              <a:t> AStA</a:t>
            </a:r>
          </a:p>
          <a:p>
            <a:endParaRPr lang="de-DE" dirty="0"/>
          </a:p>
          <a:p>
            <a:r>
              <a:rPr lang="de-DE" dirty="0"/>
              <a:t>AStA </a:t>
            </a:r>
            <a:r>
              <a:rPr lang="de-DE" dirty="0" err="1"/>
              <a:t>represents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students</a:t>
            </a:r>
            <a:r>
              <a:rPr lang="de-DE" dirty="0"/>
              <a:t> at </a:t>
            </a:r>
            <a:r>
              <a:rPr lang="de-DE" dirty="0" err="1"/>
              <a:t>university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city</a:t>
            </a:r>
            <a:r>
              <a:rPr lang="de-DE" dirty="0"/>
              <a:t>,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public</a:t>
            </a:r>
            <a:r>
              <a:rPr lang="de-DE" dirty="0"/>
              <a:t>.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office</a:t>
            </a:r>
            <a:r>
              <a:rPr lang="de-DE" dirty="0"/>
              <a:t> </a:t>
            </a:r>
            <a:r>
              <a:rPr lang="de-DE" dirty="0" err="1"/>
              <a:t>advice</a:t>
            </a:r>
            <a:r>
              <a:rPr lang="de-DE" dirty="0"/>
              <a:t>, support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everyday</a:t>
            </a:r>
            <a:r>
              <a:rPr lang="de-DE" dirty="0"/>
              <a:t> </a:t>
            </a:r>
            <a:r>
              <a:rPr lang="de-DE" dirty="0" err="1"/>
              <a:t>university</a:t>
            </a:r>
            <a:r>
              <a:rPr lang="de-DE" dirty="0"/>
              <a:t> </a:t>
            </a:r>
            <a:r>
              <a:rPr lang="de-DE" dirty="0" err="1"/>
              <a:t>issues</a:t>
            </a:r>
            <a:r>
              <a:rPr lang="de-DE" dirty="0"/>
              <a:t>, and </a:t>
            </a:r>
            <a:r>
              <a:rPr lang="de-DE" dirty="0" err="1"/>
              <a:t>negotiate</a:t>
            </a:r>
            <a:r>
              <a:rPr lang="de-DE" dirty="0"/>
              <a:t> </a:t>
            </a:r>
            <a:r>
              <a:rPr lang="de-DE" dirty="0" err="1"/>
              <a:t>benefits</a:t>
            </a:r>
            <a:r>
              <a:rPr lang="de-DE" dirty="0"/>
              <a:t> on </a:t>
            </a:r>
            <a:r>
              <a:rPr lang="de-DE" dirty="0" err="1"/>
              <a:t>our</a:t>
            </a:r>
            <a:r>
              <a:rPr lang="de-DE" dirty="0"/>
              <a:t> behalf. </a:t>
            </a:r>
            <a:r>
              <a:rPr lang="de-DE" dirty="0" err="1"/>
              <a:t>They</a:t>
            </a:r>
            <a:r>
              <a:rPr lang="de-DE" dirty="0"/>
              <a:t> also </a:t>
            </a:r>
            <a:r>
              <a:rPr lang="de-DE" dirty="0" err="1"/>
              <a:t>organize</a:t>
            </a:r>
            <a:r>
              <a:rPr lang="de-DE" dirty="0"/>
              <a:t> </a:t>
            </a:r>
            <a:r>
              <a:rPr lang="de-DE" dirty="0" err="1"/>
              <a:t>cultural</a:t>
            </a:r>
            <a:r>
              <a:rPr lang="de-DE" dirty="0"/>
              <a:t> and </a:t>
            </a:r>
            <a:r>
              <a:rPr lang="de-DE" dirty="0" err="1"/>
              <a:t>political</a:t>
            </a:r>
            <a:r>
              <a:rPr lang="de-DE" dirty="0"/>
              <a:t> </a:t>
            </a:r>
            <a:r>
              <a:rPr lang="de-DE" dirty="0" err="1"/>
              <a:t>events</a:t>
            </a:r>
            <a:r>
              <a:rPr lang="de-DE" dirty="0"/>
              <a:t>.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imrpove</a:t>
            </a:r>
            <a:r>
              <a:rPr lang="de-DE" dirty="0"/>
              <a:t> </a:t>
            </a:r>
            <a:r>
              <a:rPr lang="de-DE" dirty="0" err="1"/>
              <a:t>studying</a:t>
            </a:r>
            <a:r>
              <a:rPr lang="de-DE" dirty="0"/>
              <a:t> </a:t>
            </a:r>
            <a:r>
              <a:rPr lang="de-DE" dirty="0" err="1"/>
              <a:t>conditions</a:t>
            </a:r>
            <a:r>
              <a:rPr lang="de-DE" dirty="0"/>
              <a:t>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7329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recommend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engage</a:t>
            </a:r>
            <a:r>
              <a:rPr lang="de-DE" dirty="0"/>
              <a:t> in </a:t>
            </a:r>
            <a:r>
              <a:rPr lang="de-DE" dirty="0" err="1"/>
              <a:t>activities</a:t>
            </a:r>
            <a:r>
              <a:rPr lang="de-DE" dirty="0"/>
              <a:t> </a:t>
            </a:r>
            <a:r>
              <a:rPr lang="de-DE" dirty="0" err="1"/>
              <a:t>besides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career</a:t>
            </a:r>
            <a:r>
              <a:rPr lang="de-DE" dirty="0"/>
              <a:t>, </a:t>
            </a:r>
            <a:r>
              <a:rPr lang="de-DE" dirty="0" err="1"/>
              <a:t>if</a:t>
            </a:r>
            <a:r>
              <a:rPr lang="de-DE" dirty="0"/>
              <a:t> possible.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take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study</a:t>
            </a:r>
            <a:r>
              <a:rPr lang="de-DE" dirty="0"/>
              <a:t>-time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try</a:t>
            </a:r>
            <a:r>
              <a:rPr lang="de-DE" dirty="0"/>
              <a:t> out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activities</a:t>
            </a:r>
            <a:r>
              <a:rPr lang="de-DE" dirty="0"/>
              <a:t> and find out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interests</a:t>
            </a:r>
            <a:r>
              <a:rPr lang="de-DE" dirty="0"/>
              <a:t> and </a:t>
            </a:r>
            <a:r>
              <a:rPr lang="de-DE" dirty="0" err="1"/>
              <a:t>passions</a:t>
            </a:r>
            <a:r>
              <a:rPr lang="de-DE" dirty="0"/>
              <a:t>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62221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Update </a:t>
            </a:r>
            <a:r>
              <a:rPr lang="de-DE" dirty="0" err="1"/>
              <a:t>seminars</a:t>
            </a:r>
            <a:r>
              <a:rPr lang="de-DE" dirty="0"/>
              <a:t>: 16.08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21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81386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Writing </a:t>
            </a:r>
            <a:r>
              <a:rPr lang="de-DE" b="1" dirty="0" err="1"/>
              <a:t>Consultation</a:t>
            </a:r>
            <a:r>
              <a:rPr lang="de-DE" b="1" dirty="0"/>
              <a:t> &amp; </a:t>
            </a:r>
            <a:r>
              <a:rPr lang="de-DE" b="1" dirty="0" err="1"/>
              <a:t>weekly</a:t>
            </a:r>
            <a:r>
              <a:rPr lang="de-DE" b="1" dirty="0"/>
              <a:t> </a:t>
            </a:r>
            <a:r>
              <a:rPr lang="de-DE" b="1" dirty="0" err="1"/>
              <a:t>write-in´s</a:t>
            </a:r>
            <a:r>
              <a:rPr lang="de-DE" b="1" dirty="0"/>
              <a:t> </a:t>
            </a:r>
            <a:r>
              <a:rPr lang="de-DE" b="0" dirty="0"/>
              <a:t>in </a:t>
            </a:r>
            <a:r>
              <a:rPr lang="de-DE" b="0" dirty="0" err="1"/>
              <a:t>cooperation</a:t>
            </a:r>
            <a:r>
              <a:rPr lang="de-DE" b="0" dirty="0"/>
              <a:t> </a:t>
            </a:r>
            <a:r>
              <a:rPr lang="de-DE" b="0" dirty="0" err="1"/>
              <a:t>with</a:t>
            </a:r>
            <a:r>
              <a:rPr lang="de-DE" b="0" dirty="0"/>
              <a:t> </a:t>
            </a:r>
            <a:r>
              <a:rPr lang="de-DE" b="0" dirty="0" err="1"/>
              <a:t>the</a:t>
            </a:r>
            <a:r>
              <a:rPr lang="de-DE" b="0" dirty="0"/>
              <a:t> </a:t>
            </a:r>
            <a:r>
              <a:rPr lang="de-DE" b="0" dirty="0" err="1"/>
              <a:t>writing</a:t>
            </a:r>
            <a:r>
              <a:rPr lang="de-DE" b="0" dirty="0"/>
              <a:t> </a:t>
            </a:r>
            <a:r>
              <a:rPr lang="de-DE" b="0" dirty="0" err="1"/>
              <a:t>center</a:t>
            </a:r>
            <a:r>
              <a:rPr lang="de-DE" b="0" dirty="0"/>
              <a:t> </a:t>
            </a:r>
            <a:r>
              <a:rPr lang="de-DE" dirty="0"/>
              <a:t>- https://www.uhh-join.uni-hamburg.de/en/reihe.html?166 </a:t>
            </a:r>
          </a:p>
          <a:p>
            <a:r>
              <a:rPr lang="de-DE" dirty="0"/>
              <a:t>The </a:t>
            </a:r>
            <a:r>
              <a:rPr lang="de-DE" dirty="0" err="1"/>
              <a:t>workshops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booked</a:t>
            </a:r>
            <a:r>
              <a:rPr lang="de-DE" dirty="0"/>
              <a:t> via Stine, but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unfortunately</a:t>
            </a:r>
            <a:r>
              <a:rPr lang="de-DE" dirty="0"/>
              <a:t> </a:t>
            </a:r>
            <a:r>
              <a:rPr lang="de-DE" dirty="0" err="1"/>
              <a:t>mostly</a:t>
            </a:r>
            <a:r>
              <a:rPr lang="de-DE" dirty="0"/>
              <a:t> in </a:t>
            </a:r>
            <a:r>
              <a:rPr lang="de-DE" dirty="0" err="1"/>
              <a:t>german</a:t>
            </a:r>
            <a:r>
              <a:rPr lang="de-DE" dirty="0"/>
              <a:t>: Stine -&gt; </a:t>
            </a:r>
            <a:r>
              <a:rPr lang="de-DE" dirty="0" err="1"/>
              <a:t>Studying</a:t>
            </a:r>
            <a:r>
              <a:rPr lang="de-DE" dirty="0"/>
              <a:t> -&gt; Register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courses</a:t>
            </a:r>
            <a:r>
              <a:rPr lang="de-DE" dirty="0"/>
              <a:t> and </a:t>
            </a:r>
            <a:r>
              <a:rPr lang="de-DE" dirty="0" err="1"/>
              <a:t>modules</a:t>
            </a:r>
            <a:r>
              <a:rPr lang="de-DE" dirty="0"/>
              <a:t> -&gt; Extracurriculare Veranstaltungen -&gt; Zentrum für interdisziplinäre Studienangebote -&gt; Schreibzentrum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3460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Supports </a:t>
            </a:r>
            <a:r>
              <a:rPr lang="de-DE" dirty="0" err="1"/>
              <a:t>students</a:t>
            </a:r>
            <a:r>
              <a:rPr lang="de-DE" dirty="0"/>
              <a:t> and </a:t>
            </a:r>
            <a:r>
              <a:rPr lang="de-DE" dirty="0" err="1"/>
              <a:t>graduates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University in </a:t>
            </a:r>
            <a:r>
              <a:rPr lang="de-DE" dirty="0" err="1"/>
              <a:t>planning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career</a:t>
            </a:r>
            <a:r>
              <a:rPr lang="de-DE" dirty="0"/>
              <a:t> </a:t>
            </a:r>
            <a:r>
              <a:rPr lang="de-DE" dirty="0" err="1"/>
              <a:t>path</a:t>
            </a:r>
            <a:r>
              <a:rPr lang="de-DE" dirty="0"/>
              <a:t> and </a:t>
            </a:r>
            <a:r>
              <a:rPr lang="de-DE" dirty="0" err="1"/>
              <a:t>developing</a:t>
            </a:r>
            <a:r>
              <a:rPr lang="de-DE" dirty="0"/>
              <a:t> professional </a:t>
            </a:r>
            <a:r>
              <a:rPr lang="de-DE" dirty="0" err="1"/>
              <a:t>skills</a:t>
            </a:r>
            <a:r>
              <a:rPr lang="de-DE" dirty="0"/>
              <a:t>.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offer</a:t>
            </a:r>
            <a:r>
              <a:rPr lang="de-DE" dirty="0"/>
              <a:t> </a:t>
            </a:r>
            <a:r>
              <a:rPr lang="de-DE" dirty="0" err="1"/>
              <a:t>consultations</a:t>
            </a:r>
            <a:r>
              <a:rPr lang="de-DE" dirty="0"/>
              <a:t> on </a:t>
            </a:r>
            <a:r>
              <a:rPr lang="de-DE" dirty="0" err="1"/>
              <a:t>career</a:t>
            </a:r>
            <a:r>
              <a:rPr lang="de-DE" dirty="0"/>
              <a:t> </a:t>
            </a:r>
            <a:r>
              <a:rPr lang="de-DE" dirty="0" err="1"/>
              <a:t>goals</a:t>
            </a:r>
            <a:r>
              <a:rPr lang="de-DE" dirty="0"/>
              <a:t>, </a:t>
            </a:r>
            <a:r>
              <a:rPr lang="de-DE" dirty="0" err="1"/>
              <a:t>help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looking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job</a:t>
            </a:r>
            <a:r>
              <a:rPr lang="de-DE" dirty="0"/>
              <a:t>, </a:t>
            </a:r>
            <a:r>
              <a:rPr lang="de-DE" dirty="0" err="1"/>
              <a:t>continuing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education</a:t>
            </a:r>
            <a:r>
              <a:rPr lang="de-DE" dirty="0"/>
              <a:t>, and </a:t>
            </a:r>
            <a:r>
              <a:rPr lang="de-DE" dirty="0" err="1"/>
              <a:t>networking</a:t>
            </a:r>
            <a:r>
              <a:rPr lang="de-DE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23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94488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>
                <a:solidFill>
                  <a:srgbClr val="FF0000"/>
                </a:solidFill>
              </a:rPr>
              <a:t>Upcoming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workshops</a:t>
            </a:r>
            <a:r>
              <a:rPr lang="de-DE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24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98824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Allgemeinsprachen (in Kooperation mit der Volkshochschule) Zwischen 35-65€ für das ganze Semester (je nachdem, wie viele UE). In der Regel 1x/pro Woche für 2-4 Stunden.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06729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Veranstaltungshinweis: Fragen, ob sich schon jemand angemeldet hat?</a:t>
            </a:r>
          </a:p>
          <a:p>
            <a:r>
              <a:rPr lang="de-DE" dirty="0"/>
              <a:t>Links Student </a:t>
            </a:r>
            <a:r>
              <a:rPr lang="de-DE" dirty="0" err="1"/>
              <a:t>associations</a:t>
            </a:r>
            <a:r>
              <a:rPr lang="de-DE" dirty="0"/>
              <a:t>/initiatives: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AIESEC: </a:t>
            </a:r>
            <a:r>
              <a:rPr lang="de-DE" b="0" dirty="0"/>
              <a:t>https://www.aiesec.de/lcs/hamburg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 err="1"/>
              <a:t>Enactus</a:t>
            </a:r>
            <a:r>
              <a:rPr lang="de-DE" dirty="0"/>
              <a:t>: https://www.enactus.de/hamburg/en/start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student driven Non-Profit-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Initative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dirty="0"/>
              <a:t>	With over 73.000 members Enactus is the biggest student driven 	</a:t>
            </a:r>
            <a:r>
              <a:rPr lang="en-US" dirty="0" err="1"/>
              <a:t>Intative</a:t>
            </a:r>
            <a:r>
              <a:rPr lang="en-US" dirty="0"/>
              <a:t> in the world. By founding sustainable companies and 	further NGOs we tackle social and ecologic problems. With this 	we implement the 17 UN sustainable development goals in an 	</a:t>
            </a:r>
            <a:r>
              <a:rPr lang="en-US" dirty="0" err="1"/>
              <a:t>entrepeneurial</a:t>
            </a:r>
            <a:r>
              <a:rPr lang="en-US" dirty="0"/>
              <a:t> and long lasting way.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Players - English Amateur </a:t>
            </a:r>
            <a:r>
              <a:rPr lang="de-D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Theatre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https://universityplayers.de/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Groovt Chor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https://www.uni-hamburg.de/veranstaltungen.html?event=87550  </a:t>
            </a:r>
          </a:p>
          <a:p>
            <a:endParaRPr lang="en-US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0" indent="0">
              <a:buNone/>
            </a:pPr>
            <a:r>
              <a:rPr lang="de-DE" dirty="0"/>
              <a:t>Mention </a:t>
            </a:r>
            <a:r>
              <a:rPr lang="en-US" sz="1200" b="1" dirty="0"/>
              <a:t>Departmental student representative committee (</a:t>
            </a:r>
            <a:r>
              <a:rPr lang="en-US" sz="1200" b="0" dirty="0"/>
              <a:t>FSR):</a:t>
            </a:r>
          </a:p>
          <a:p>
            <a:pPr marL="342900" indent="-3429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Organization of orientation modules (OEs)</a:t>
            </a:r>
          </a:p>
          <a:p>
            <a:pPr marL="342900" indent="-3429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200" dirty="0"/>
              <a:t>Student advising service for study-related matters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27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44870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28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48530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Players - English Amateur </a:t>
            </a:r>
            <a:r>
              <a:rPr lang="de-D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Theatre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https://universityplayers.de/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C3F53-35C3-4040-8047-69365CDA424B}" type="slidenum">
              <a:rPr lang="de-AT" smtClean="0"/>
              <a:t>29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9417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/>
              <a:t>Link Lehrvideo</a:t>
            </a:r>
            <a:r>
              <a:rPr lang="de-DE" dirty="0"/>
              <a:t>: https://www.uni-hamburg.de/newsroom/campus/2022/1011-film-studi-mailadresse.html </a:t>
            </a:r>
            <a:br>
              <a:rPr lang="de-DE" dirty="0"/>
            </a:br>
            <a:r>
              <a:rPr lang="de-DE" b="1" dirty="0"/>
              <a:t>Stine</a:t>
            </a:r>
            <a:r>
              <a:rPr lang="de-DE" dirty="0"/>
              <a:t> (English): Account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activate</a:t>
            </a:r>
            <a:r>
              <a:rPr lang="de-DE" dirty="0">
                <a:sym typeface="Wingdings" panose="05000000000000000000" pitchFamily="2" charset="2"/>
              </a:rPr>
              <a:t> „</a:t>
            </a:r>
            <a:r>
              <a:rPr lang="de-DE" dirty="0"/>
              <a:t>Forward </a:t>
            </a:r>
            <a:r>
              <a:rPr lang="de-DE" dirty="0" err="1"/>
              <a:t>messages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uni-mail-</a:t>
            </a:r>
            <a:r>
              <a:rPr lang="de-DE" dirty="0" err="1"/>
              <a:t>account</a:t>
            </a:r>
            <a:r>
              <a:rPr lang="de-DE" dirty="0"/>
              <a:t>“ </a:t>
            </a:r>
            <a:r>
              <a:rPr lang="de-DE" dirty="0">
                <a:sym typeface="Wingdings" panose="05000000000000000000" pitchFamily="2" charset="2"/>
              </a:rPr>
              <a:t> Change</a:t>
            </a:r>
            <a:br>
              <a:rPr lang="de-DE" dirty="0"/>
            </a:br>
            <a:r>
              <a:rPr lang="de-DE" b="1" dirty="0" err="1"/>
              <a:t>Surfmail</a:t>
            </a:r>
            <a:r>
              <a:rPr lang="de-DE" dirty="0"/>
              <a:t> (English (USA)): Mail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filters</a:t>
            </a:r>
            <a:r>
              <a:rPr lang="de-DE" dirty="0">
                <a:sym typeface="Wingdings" panose="05000000000000000000" pitchFamily="2" charset="2"/>
              </a:rPr>
              <a:t>  </a:t>
            </a:r>
            <a:r>
              <a:rPr lang="de-DE" dirty="0" err="1">
                <a:sym typeface="Wingdings" panose="05000000000000000000" pitchFamily="2" charset="2"/>
              </a:rPr>
              <a:t>forward</a:t>
            </a:r>
            <a:r>
              <a:rPr lang="de-DE" dirty="0">
                <a:sym typeface="Wingdings" panose="05000000000000000000" pitchFamily="2" charset="2"/>
              </a:rPr>
              <a:t>  </a:t>
            </a:r>
            <a:r>
              <a:rPr lang="de-DE" dirty="0" err="1">
                <a:sym typeface="Wingdings" panose="05000000000000000000" pitchFamily="2" charset="2"/>
              </a:rPr>
              <a:t>enter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your</a:t>
            </a:r>
            <a:r>
              <a:rPr lang="de-DE" dirty="0">
                <a:sym typeface="Wingdings" panose="05000000000000000000" pitchFamily="2" charset="2"/>
              </a:rPr>
              <a:t> private </a:t>
            </a:r>
            <a:r>
              <a:rPr lang="de-DE" dirty="0" err="1">
                <a:sym typeface="Wingdings" panose="05000000000000000000" pitchFamily="2" charset="2"/>
              </a:rPr>
              <a:t>Mailadress</a:t>
            </a:r>
            <a:r>
              <a:rPr lang="de-DE" dirty="0">
                <a:sym typeface="Wingdings" panose="05000000000000000000" pitchFamily="2" charset="2"/>
              </a:rPr>
              <a:t>  Save </a:t>
            </a:r>
            <a:br>
              <a:rPr lang="de-DE" dirty="0"/>
            </a:br>
            <a:br>
              <a:rPr lang="de-DE" dirty="0"/>
            </a:br>
            <a:r>
              <a:rPr lang="de-DE" dirty="0"/>
              <a:t>Wichtige Informationen vonseiten der Uni, von euren Dozierenden oder auch Benachrichtigungen über die Online-Tools (Agora, </a:t>
            </a:r>
            <a:r>
              <a:rPr lang="de-DE" dirty="0" err="1"/>
              <a:t>OpenOlat</a:t>
            </a:r>
            <a:r>
              <a:rPr lang="de-DE" dirty="0"/>
              <a:t> etc.) werden an Stine oder eure </a:t>
            </a:r>
            <a:r>
              <a:rPr lang="de-DE" dirty="0" err="1"/>
              <a:t>Surfmail</a:t>
            </a:r>
            <a:r>
              <a:rPr lang="de-DE" dirty="0"/>
              <a:t> geschickt. Um keine Benachrichtigung zu verpassen, ist es deshalb wichtig eine </a:t>
            </a:r>
            <a:r>
              <a:rPr lang="de-DE" b="1" dirty="0"/>
              <a:t>Weiterleitung an eure private Mail einzurichten</a:t>
            </a:r>
            <a:r>
              <a:rPr lang="de-DE" dirty="0"/>
              <a:t>. </a:t>
            </a:r>
          </a:p>
          <a:p>
            <a:r>
              <a:rPr lang="de-DE" dirty="0"/>
              <a:t>WICHTIGER HINWEIS: Bitte überprüft nach der Verknüpfung, ob die Mails auch tatsächlich weitergeleitet werden! Schaut vorsichtshalber zu Beginn immer in beide Portale mal rein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FAF7D0-94F8-4F69-BD61-0C0966A82D6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2963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UHH </a:t>
            </a:r>
            <a:r>
              <a:rPr lang="de-DE" dirty="0" err="1"/>
              <a:t>Join</a:t>
            </a:r>
            <a:r>
              <a:rPr lang="de-DE" dirty="0"/>
              <a:t>: https://www.uhh-join.uni-hamburg.de/de/#rvb </a:t>
            </a:r>
          </a:p>
          <a:p>
            <a:r>
              <a:rPr lang="de-DE" dirty="0"/>
              <a:t>PIASTA: https://www.uni-hamburg.de/piasta/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AF7D0-94F8-4F69-BD61-0C0966A82D68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90553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Leuten 2-3 Min Zeit geben, sich beim Newsletter anzumelden und Folgen! </a:t>
            </a:r>
            <a:br>
              <a:rPr lang="de-AT" dirty="0"/>
            </a:br>
            <a:br>
              <a:rPr lang="de-AT" dirty="0"/>
            </a:br>
            <a:r>
              <a:rPr lang="de-AT" dirty="0"/>
              <a:t>Instagram: </a:t>
            </a:r>
            <a:r>
              <a:rPr lang="en-US" sz="1200" b="1" dirty="0">
                <a:solidFill>
                  <a:srgbClr val="7030A0"/>
                </a:solidFill>
              </a:rPr>
              <a:t>instagram.com/</a:t>
            </a:r>
            <a:r>
              <a:rPr lang="en-US" sz="1200" b="1" dirty="0" err="1">
                <a:solidFill>
                  <a:srgbClr val="7030A0"/>
                </a:solidFill>
              </a:rPr>
              <a:t>piastauhh</a:t>
            </a:r>
            <a:r>
              <a:rPr lang="en-US" sz="1200" b="1" dirty="0">
                <a:solidFill>
                  <a:srgbClr val="7030A0"/>
                </a:solidFill>
              </a:rPr>
              <a:t> </a:t>
            </a:r>
            <a:r>
              <a:rPr lang="de-AT" dirty="0"/>
              <a:t> </a:t>
            </a:r>
            <a:br>
              <a:rPr lang="de-AT" dirty="0"/>
            </a:br>
            <a:r>
              <a:rPr lang="de-AT" dirty="0"/>
              <a:t>Newsletter: https://www.uni-hamburg.de/piasta/mitmachen/newsletter.html </a:t>
            </a:r>
          </a:p>
          <a:p>
            <a:r>
              <a:rPr lang="de-AT" dirty="0"/>
              <a:t>Website: https://www.uni-hamburg.de/piasta/ </a:t>
            </a:r>
          </a:p>
          <a:p>
            <a:r>
              <a:rPr lang="de-AT" dirty="0"/>
              <a:t>UHH </a:t>
            </a:r>
            <a:r>
              <a:rPr lang="de-AT" dirty="0" err="1"/>
              <a:t>Join</a:t>
            </a:r>
            <a:r>
              <a:rPr lang="de-AT" dirty="0"/>
              <a:t>: https://www.uhh-join.uni-hamburg.de/de/	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AF7D0-94F8-4F69-BD61-0C0966A82D68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9732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Vorbereitung auf häufige Fragen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bei den "eigenen" Veranstaltungen: Semesterticket, OEs, Ausländerbehörde - bei Präsentieren Wegweiser auf die Zeit achten. Genug Zeit für Fragen einplanen. (unter PPT-Notizen auf letzter Folie bei allen Info-VA einfügen)</a:t>
            </a: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Auf UHH.de/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verweisen oder sonst an Studienbüro des Studiengangs verweisen</a:t>
            </a:r>
          </a:p>
          <a:p>
            <a:pPr lvl="0"/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Semesterticket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Ich habe mein Ticket noch nicht erhalten – ist das schlimm oder nicht? Vergewissern, dass alle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Doks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eingereicht sind (Im Zulassungsbescheid nachschauen). Bei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Stud. Insbesondere vergewissern, dass DE-Nachweise eingereicht wurden. Kann 2-3 Wochen dauern. Bei Unsicherheit ans Campus-Center wenden und nachfragen. UHH-Homepage zeigen und auf Service-Phone verweisen: </a:t>
            </a:r>
            <a:r>
              <a:rPr lang="de-D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https://www.uni-hamburg.de/campuscenter/beratung/info-beratung-telefon.html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0"/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Nachweise der KV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müssen nicht mehr eingereicht werden, sondern die gesetzlichen geben Meldung an die Uni durch. (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-do-Broschüre durchgehen!)</a:t>
            </a:r>
          </a:p>
          <a:p>
            <a:pPr lvl="0"/>
            <a:r>
              <a:rPr lang="de-D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Ausländerbehöre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Bei den Behörden in HH gibt es sehr lange Wartezeiten. Die beste Art der Terminbeantragung ist die Online-Beantragung, weil man da schon Online Dokumente hochladen kann. Deswegen kümmert euch </a:t>
            </a:r>
            <a:r>
              <a:rPr lang="de-D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frühzeitig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vor Ablauf der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Aufenthaltselaubnis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um Termin kümmern! Keine Sorge, ihr bekommt sonst eine sog. Fiktionsbescheinigung. Damit könnte es allerdings Schwierigkeiten bei Wohnungs- und Arbeitssuche geben. </a:t>
            </a:r>
          </a:p>
          <a:p>
            <a:pPr lvl="0"/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Prüfungsanmeldung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auf OE bzw. Studienbüro verweisen.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762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grafiker/Downloads/background-84678_1920.jpg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grafiker/Downloads/texture-2065389_1920.jpg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file://localhost/Users/grafiker/Downloads/leaf-2664246_1920.jpg" TargetMode="External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8BBFB6AB-BD0D-CB4B-9728-6AD2FDB3D4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4773149"/>
            <a:ext cx="6241620" cy="494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609585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1219170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828754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2438339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EF3FFAF6-38B4-EC48-808A-73D35839C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5326571"/>
            <a:ext cx="10795200" cy="1353600"/>
          </a:xfrm>
          <a:prstGeom prst="rect">
            <a:avLst/>
          </a:prstGeom>
        </p:spPr>
        <p:txBody>
          <a:bodyPr/>
          <a:lstStyle>
            <a:lvl1pPr algn="l">
              <a:defRPr sz="40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pic>
        <p:nvPicPr>
          <p:cNvPr id="7" name="background-84678_1920.jp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24" r="190" b="42567"/>
          <a:stretch>
            <a:fillRect/>
          </a:stretch>
        </p:blipFill>
        <p:spPr>
          <a:xfrm>
            <a:off x="0" y="1402675"/>
            <a:ext cx="12192000" cy="3274463"/>
          </a:xfrm>
          <a:prstGeom prst="rect">
            <a:avLst/>
          </a:prstGeom>
        </p:spPr>
      </p:pic>
      <p:sp>
        <p:nvSpPr>
          <p:cNvPr id="8" name="Bildplatzhalter 6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402676"/>
            <a:ext cx="12192000" cy="32744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>
                <a:solidFill>
                  <a:srgbClr val="FFFFFF"/>
                </a:solidFill>
                <a:latin typeface="TheSans UHH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11" name="Gerade Verbindung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5317509"/>
            <a:ext cx="10896533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98745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_zwei_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platzhalter 13">
            <a:extLst>
              <a:ext uri="{FF2B5EF4-FFF2-40B4-BE49-F238E27FC236}">
                <a16:creationId xmlns:a16="http://schemas.microsoft.com/office/drawing/2014/main" id="{1DDD041E-DBF9-6D48-993C-62DD3D91D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4773149"/>
            <a:ext cx="5860344" cy="494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609585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1219170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828754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2438339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33F5C484-EF40-FE47-9DFE-5167591A7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5326571"/>
            <a:ext cx="10795200" cy="1353600"/>
          </a:xfrm>
          <a:prstGeom prst="rect">
            <a:avLst/>
          </a:prstGeom>
        </p:spPr>
        <p:txBody>
          <a:bodyPr/>
          <a:lstStyle>
            <a:lvl1pPr algn="l">
              <a:defRPr sz="40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pic>
        <p:nvPicPr>
          <p:cNvPr id="9" name="background-84678_1920.jp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7" r="-1" b="35838"/>
          <a:stretch>
            <a:fillRect/>
          </a:stretch>
        </p:blipFill>
        <p:spPr>
          <a:xfrm>
            <a:off x="-1" y="1402676"/>
            <a:ext cx="5997223" cy="3273787"/>
          </a:xfrm>
          <a:prstGeom prst="rect">
            <a:avLst/>
          </a:prstGeom>
        </p:spPr>
      </p:pic>
      <p:pic>
        <p:nvPicPr>
          <p:cNvPr id="10" name="background-84678_1920.jp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58" b="35496"/>
          <a:stretch>
            <a:fillRect/>
          </a:stretch>
        </p:blipFill>
        <p:spPr>
          <a:xfrm>
            <a:off x="6194778" y="1402677"/>
            <a:ext cx="5997223" cy="3283519"/>
          </a:xfrm>
          <a:prstGeom prst="rect">
            <a:avLst/>
          </a:prstGeom>
        </p:spPr>
      </p:pic>
      <p:sp>
        <p:nvSpPr>
          <p:cNvPr id="12" name="Bildplatzhalter 15"/>
          <p:cNvSpPr>
            <a:spLocks noGrp="1"/>
          </p:cNvSpPr>
          <p:nvPr>
            <p:ph type="pic" sz="quarter" idx="11" hasCustomPrompt="1"/>
          </p:nvPr>
        </p:nvSpPr>
        <p:spPr>
          <a:xfrm>
            <a:off x="-1" y="1403352"/>
            <a:ext cx="5996517" cy="32737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aseline="0">
                <a:solidFill>
                  <a:srgbClr val="FFFFFF"/>
                </a:solidFill>
                <a:latin typeface="TheSans UHH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3" name="Bildplatzhalter 17"/>
          <p:cNvSpPr>
            <a:spLocks noGrp="1"/>
          </p:cNvSpPr>
          <p:nvPr>
            <p:ph type="pic" sz="quarter" idx="12" hasCustomPrompt="1"/>
          </p:nvPr>
        </p:nvSpPr>
        <p:spPr>
          <a:xfrm>
            <a:off x="6194778" y="1403351"/>
            <a:ext cx="5997223" cy="3273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>
                <a:solidFill>
                  <a:srgbClr val="FFFFFF"/>
                </a:solidFill>
                <a:latin typeface="TheSans UHH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AB18881F-3A1A-C240-A3D5-F269619F1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5317509"/>
            <a:ext cx="10896533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176288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a_Titelfolie_einfarbiger_HG_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402675"/>
            <a:ext cx="12192000" cy="545532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0">
                <a:srgbClr val="3B515B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sz="2400" dirty="0">
              <a:latin typeface="TheSans UHH" panose="020B0502050302020203" pitchFamily="34" charset="0"/>
            </a:endParaRP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F055B374-5667-9B40-AE1E-7F5FCDB7F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4773149"/>
            <a:ext cx="6433641" cy="494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609585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1219170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828754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2438339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2F8586F0-C563-C342-B9DD-A1AE90DE2C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5326571"/>
            <a:ext cx="10795200" cy="1353600"/>
          </a:xfrm>
          <a:prstGeom prst="rect">
            <a:avLst/>
          </a:prstGeom>
        </p:spPr>
        <p:txBody>
          <a:bodyPr/>
          <a:lstStyle>
            <a:lvl1pPr algn="l">
              <a:defRPr sz="4000" b="1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5486D3BD-BA29-4D44-ACB6-A4BD67D52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5317509"/>
            <a:ext cx="10896533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18953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b_Titelfolie_einfarbiger_HG_Hell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402675"/>
            <a:ext cx="12192000" cy="54553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sz="2400" dirty="0">
              <a:latin typeface="TheSans UHH" panose="020B0502050302020203" pitchFamily="34" charset="0"/>
            </a:endParaRPr>
          </a:p>
        </p:txBody>
      </p:sp>
      <p:sp>
        <p:nvSpPr>
          <p:cNvPr id="8" name="Textplatzhalter 13">
            <a:extLst>
              <a:ext uri="{FF2B5EF4-FFF2-40B4-BE49-F238E27FC236}">
                <a16:creationId xmlns:a16="http://schemas.microsoft.com/office/drawing/2014/main" id="{A15EFE3B-8C68-D046-A599-0AB2AFDEB2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4773149"/>
            <a:ext cx="6145609" cy="494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609585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1219170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828754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2438339" indent="0">
              <a:buNone/>
              <a:defRPr sz="2667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971F460-DBE2-1E4C-966C-B8FAF52ED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5326571"/>
            <a:ext cx="10795200" cy="1353600"/>
          </a:xfrm>
          <a:prstGeom prst="rect">
            <a:avLst/>
          </a:prstGeom>
        </p:spPr>
        <p:txBody>
          <a:bodyPr/>
          <a:lstStyle>
            <a:lvl1pPr algn="l">
              <a:defRPr sz="4000" b="1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30DD3040-AF2F-7548-9EA1-E3F2AA2D5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5317509"/>
            <a:ext cx="10896533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66793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a_Headline_u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853C8E57-9E26-F24E-A712-1E94C05C3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58" y="1604797"/>
            <a:ext cx="11378260" cy="671843"/>
          </a:xfrm>
          <a:prstGeom prst="rect">
            <a:avLst/>
          </a:prstGeom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67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86359" y="2372883"/>
            <a:ext cx="11378260" cy="3840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67">
                <a:latin typeface="TheSans UHH" panose="020B0502050302020203" pitchFamily="34" charset="0"/>
              </a:defRPr>
            </a:lvl1pPr>
            <a:lvl2pPr>
              <a:defRPr sz="3467">
                <a:latin typeface="TheSans UHH Bold Caps"/>
              </a:defRPr>
            </a:lvl2pPr>
            <a:lvl3pPr>
              <a:defRPr sz="3467">
                <a:latin typeface="TheSans UHH Bold Caps"/>
              </a:defRPr>
            </a:lvl3pPr>
            <a:lvl4pPr>
              <a:defRPr sz="3467">
                <a:latin typeface="TheSans UHH Bold Caps"/>
              </a:defRPr>
            </a:lvl4pPr>
            <a:lvl5pPr>
              <a:defRPr sz="3467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E82A3FC-B200-F340-859E-4491DBC5752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DECCE6F-73F3-4CC9-9CE2-827D6CDFEABC}" type="datetime1">
              <a:rPr lang="de-DE" smtClean="0"/>
              <a:t>16.08.2025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6827D40-E2F4-6842-9A47-30F9FFAFC9C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PIASTA Welcome Week | Guide to the University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EBE37D-D2A8-AA46-A4B0-38A84F66B5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5723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b_Headline_und_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2185142B-85C3-B845-BE6A-A2B184C34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58" y="1604797"/>
            <a:ext cx="11378260" cy="671843"/>
          </a:xfrm>
          <a:prstGeom prst="rect">
            <a:avLst/>
          </a:prstGeom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67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85749" y="2372883"/>
            <a:ext cx="11378868" cy="3839535"/>
          </a:xfrm>
          <a:prstGeom prst="rect">
            <a:avLst/>
          </a:prstGeom>
        </p:spPr>
        <p:txBody>
          <a:bodyPr vert="horz"/>
          <a:lstStyle>
            <a:lvl1pPr marL="239994" indent="-239994">
              <a:spcBef>
                <a:spcPts val="1933"/>
              </a:spcBef>
              <a:buClr>
                <a:schemeClr val="tx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79988" indent="-239994">
              <a:buClr>
                <a:schemeClr val="bg2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719982" indent="-239994">
              <a:buClr>
                <a:schemeClr val="bg2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239994" indent="-239994"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239994" indent="-239994"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3B10F18-E336-5F4B-B287-AFBD8386C6A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FC25913-8AF8-46CD-A8DE-B26653352158}" type="datetime1">
              <a:rPr lang="de-DE" smtClean="0"/>
              <a:t>16.08.2025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B3CB7CE-68EE-634C-A60B-5AB834390A3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PIASTA Welcome Week | Guide to the University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799CB-85F9-3B41-BD6A-AE3965D5F36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817600" y="6356351"/>
            <a:ext cx="2844800" cy="365125"/>
          </a:xfrm>
        </p:spPr>
        <p:txBody>
          <a:bodyPr/>
          <a:lstStyle/>
          <a:p>
            <a:fld id="{3E01A2B2-10AD-754B-9B4C-E5B6FED423D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50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c_Headline_und_zweispaltig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el 1">
            <a:extLst>
              <a:ext uri="{FF2B5EF4-FFF2-40B4-BE49-F238E27FC236}">
                <a16:creationId xmlns:a16="http://schemas.microsoft.com/office/drawing/2014/main" id="{1239BC7E-F651-4B40-9646-BE82FC8F7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58" y="1604797"/>
            <a:ext cx="11378260" cy="671843"/>
          </a:xfrm>
          <a:prstGeom prst="rect">
            <a:avLst/>
          </a:prstGeom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67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86360" y="2372883"/>
            <a:ext cx="5561371" cy="3840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/>
              <a:buNone/>
              <a:defRPr sz="2667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>
              <a:defRPr sz="2667">
                <a:solidFill>
                  <a:schemeClr val="tx1"/>
                </a:solidFill>
                <a:latin typeface="TheSans UHH Regular"/>
                <a:cs typeface="TheSans UHH Regular"/>
              </a:defRPr>
            </a:lvl2pPr>
            <a:lvl3pPr>
              <a:defRPr sz="3467">
                <a:latin typeface="TheSans UHH Bold Caps"/>
              </a:defRPr>
            </a:lvl3pPr>
            <a:lvl4pPr>
              <a:defRPr sz="3467">
                <a:latin typeface="TheSans UHH Bold Caps"/>
              </a:defRPr>
            </a:lvl4pPr>
            <a:lvl5pPr>
              <a:defRPr sz="3467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6096000" y="2372883"/>
            <a:ext cx="5561371" cy="3840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67">
                <a:latin typeface="TheSans UHH" panose="020B0502050302020203" pitchFamily="34" charset="0"/>
              </a:defRPr>
            </a:lvl1pPr>
            <a:lvl2pPr>
              <a:defRPr sz="3467">
                <a:latin typeface="TheSans UHH Bold Caps"/>
              </a:defRPr>
            </a:lvl2pPr>
            <a:lvl3pPr>
              <a:defRPr sz="3467">
                <a:latin typeface="TheSans UHH Bold Caps"/>
              </a:defRPr>
            </a:lvl3pPr>
            <a:lvl4pPr>
              <a:defRPr sz="3467">
                <a:latin typeface="TheSans UHH Bold Caps"/>
              </a:defRPr>
            </a:lvl4pPr>
            <a:lvl5pPr>
              <a:defRPr sz="3467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A889BB-8733-E443-8B07-DDEE0CF51EA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B0DDFA1-A029-498A-8D4A-FB917BE120F4}" type="datetime1">
              <a:rPr lang="de-DE" smtClean="0"/>
              <a:t>16.08.2025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0F8018-999B-664A-A015-D9D75F27149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PIASTA Welcome Week | Guide to the University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3C8DF9-716F-554C-ACA3-DAE92F29A7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23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d_Headline_und_zweispaltige_Li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80504275-399A-C44F-825C-5719C17EDE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58" y="1604797"/>
            <a:ext cx="11378260" cy="671843"/>
          </a:xfrm>
          <a:prstGeom prst="rect">
            <a:avLst/>
          </a:prstGeom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67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85749" y="2372883"/>
            <a:ext cx="5563200" cy="3839535"/>
          </a:xfrm>
          <a:prstGeom prst="rect">
            <a:avLst/>
          </a:prstGeom>
        </p:spPr>
        <p:txBody>
          <a:bodyPr vert="horz"/>
          <a:lstStyle>
            <a:lvl1pPr marL="239994" indent="-239994">
              <a:spcBef>
                <a:spcPts val="1933"/>
              </a:spcBef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79988" indent="-239994">
              <a:buClr>
                <a:schemeClr val="tx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719982" indent="-239994">
              <a:buClr>
                <a:schemeClr val="bg2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239994" indent="-239994"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239994" indent="-239994"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6101417" y="2372883"/>
            <a:ext cx="5563200" cy="3839535"/>
          </a:xfrm>
          <a:prstGeom prst="rect">
            <a:avLst/>
          </a:prstGeom>
        </p:spPr>
        <p:txBody>
          <a:bodyPr vert="horz"/>
          <a:lstStyle>
            <a:lvl1pPr marL="239994" indent="-239994">
              <a:spcBef>
                <a:spcPts val="1933"/>
              </a:spcBef>
              <a:buClr>
                <a:schemeClr val="accent2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79988" indent="-239994">
              <a:buClr>
                <a:schemeClr val="tx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719982" indent="-239994">
              <a:buClr>
                <a:schemeClr val="bg2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239994" indent="-239994"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239994" indent="-239994"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769B562-7FA6-894A-98DE-37E50E748CA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049B8B2-29BC-4FEA-9AA6-7E953B0B201E}" type="datetime1">
              <a:rPr lang="de-DE" smtClean="0"/>
              <a:t>16.08.2025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A6AB9E8-E1D8-AD45-A908-867BB1D82E6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PIASTA Welcome Week | Guide to the University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43B6D-0AE8-9C41-B679-BAD57E58419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484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e_Headline_Text_und_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A9A02BB1-54BA-0044-B44B-AFBD148F7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58" y="1604797"/>
            <a:ext cx="11378260" cy="671843"/>
          </a:xfrm>
          <a:prstGeom prst="rect">
            <a:avLst/>
          </a:prstGeom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67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85749" y="2372883"/>
            <a:ext cx="5563200" cy="383953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1933"/>
              </a:spcBef>
              <a:buClr>
                <a:schemeClr val="accent1"/>
              </a:buClr>
              <a:buFont typeface="Wingdings" charset="2"/>
              <a:buNone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239994" indent="0">
              <a:buClr>
                <a:schemeClr val="tx1"/>
              </a:buClr>
              <a:buFont typeface="Wingdings" charset="2"/>
              <a:buNone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2pPr>
            <a:lvl3pPr marL="479988" indent="0">
              <a:buClr>
                <a:schemeClr val="bg2"/>
              </a:buClr>
              <a:buFont typeface="Wingdings" charset="2"/>
              <a:buNone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3pPr>
            <a:lvl4pPr marL="239994" indent="-239994"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239994" indent="-239994"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6101417" y="2372883"/>
            <a:ext cx="5563200" cy="3839535"/>
          </a:xfrm>
          <a:prstGeom prst="rect">
            <a:avLst/>
          </a:prstGeom>
        </p:spPr>
        <p:txBody>
          <a:bodyPr vert="horz"/>
          <a:lstStyle>
            <a:lvl1pPr marL="239994" indent="-239994">
              <a:spcBef>
                <a:spcPts val="1933"/>
              </a:spcBef>
              <a:buClr>
                <a:schemeClr val="accent2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79988" indent="-239994">
              <a:buClr>
                <a:schemeClr val="tx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719982" indent="-239994">
              <a:buClr>
                <a:schemeClr val="bg2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239994" indent="-239994"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239994" indent="-239994">
              <a:buClr>
                <a:schemeClr val="accent1"/>
              </a:buClr>
              <a:buFont typeface="Wingdings" charset="2"/>
              <a:buChar char="§"/>
              <a:defRPr sz="2667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075F02A-DDE1-1940-A6AD-6A78B42B16B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BA19ADC6-6044-4DD4-803F-845199C61927}" type="datetime1">
              <a:rPr lang="de-DE" smtClean="0"/>
              <a:t>16.08.2025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B308B6-51D4-CF4A-A9C5-3936348803A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PIASTA Welcome Week | Guide to the University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279428B-5977-E14F-9476-AE9828EFFDF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f_Headline_Text_und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86358" y="1604797"/>
            <a:ext cx="11378260" cy="671843"/>
          </a:xfrm>
          <a:prstGeom prst="rect">
            <a:avLst/>
          </a:prstGeom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67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86360" y="2372883"/>
            <a:ext cx="5561371" cy="3840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67">
                <a:latin typeface="TheSans UHH" panose="020B0502050302020203" pitchFamily="34" charset="0"/>
              </a:defRPr>
            </a:lvl1pPr>
            <a:lvl2pPr>
              <a:defRPr sz="3467">
                <a:latin typeface="TheSans UHH Bold Caps"/>
              </a:defRPr>
            </a:lvl2pPr>
            <a:lvl3pPr>
              <a:defRPr sz="3467">
                <a:latin typeface="TheSans UHH Bold Caps"/>
              </a:defRPr>
            </a:lvl3pPr>
            <a:lvl4pPr>
              <a:defRPr sz="3467">
                <a:latin typeface="TheSans UHH Bold Caps"/>
              </a:defRPr>
            </a:lvl4pPr>
            <a:lvl5pPr>
              <a:defRPr sz="3467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2372883"/>
            <a:ext cx="6096000" cy="38395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TheSans UHH" panose="020B0502050302020203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D51EC7-430C-D54B-BB14-BFC0D4B86EA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1232B40-C7AC-4AF0-A5E8-C569FA13761E}" type="datetime1">
              <a:rPr lang="de-DE" smtClean="0"/>
              <a:t>16.08.2025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BC1399-E221-E348-817F-A1570F7D90C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PIASTA Welcome Week | Guide to the University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8745DF-4F7A-C843-98DC-DCD98DD0109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458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g_Headline_Bild_u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86358" y="1604797"/>
            <a:ext cx="11378260" cy="671843"/>
          </a:xfrm>
          <a:prstGeom prst="rect">
            <a:avLst/>
          </a:prstGeom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67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286357" y="2372883"/>
            <a:ext cx="5561371" cy="38395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TheSans UHH" panose="020B0502050302020203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6103247" y="2372883"/>
            <a:ext cx="5561371" cy="3840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67">
                <a:latin typeface="TheSans UHH" panose="020B0502050302020203" pitchFamily="34" charset="0"/>
              </a:defRPr>
            </a:lvl1pPr>
            <a:lvl2pPr>
              <a:defRPr sz="3467">
                <a:latin typeface="TheSans UHH Bold Caps"/>
              </a:defRPr>
            </a:lvl2pPr>
            <a:lvl3pPr>
              <a:defRPr sz="3467">
                <a:latin typeface="TheSans UHH Bold Caps"/>
              </a:defRPr>
            </a:lvl3pPr>
            <a:lvl4pPr>
              <a:defRPr sz="3467">
                <a:latin typeface="TheSans UHH Bold Caps"/>
              </a:defRPr>
            </a:lvl4pPr>
            <a:lvl5pPr>
              <a:defRPr sz="3467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2AC3EB-3430-1349-A19C-02E4197ABD7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FBCE477-2C47-4B95-84D6-C2CFA9F56F2C}" type="datetime1">
              <a:rPr lang="de-DE" smtClean="0"/>
              <a:t>16.08.2025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044FE5-2F6A-7041-9F8B-B986A9E9817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PIASTA Welcome Week | Guide to the University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0A6D2E-ADFC-2943-8255-0F520D9F323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7670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h_Headline_Text_und_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86358" y="1604797"/>
            <a:ext cx="11378260" cy="671843"/>
          </a:xfrm>
          <a:prstGeom prst="rect">
            <a:avLst/>
          </a:prstGeom>
        </p:spPr>
        <p:txBody>
          <a:bodyPr/>
          <a:lstStyle>
            <a:lvl1pPr algn="l">
              <a:defRPr sz="3467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86360" y="2372883"/>
            <a:ext cx="5561371" cy="3840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67">
                <a:latin typeface="TheSans UHH" panose="020B0502050302020203" pitchFamily="34" charset="0"/>
              </a:defRPr>
            </a:lvl1pPr>
            <a:lvl2pPr>
              <a:defRPr sz="3467">
                <a:latin typeface="TheSans UHH Bold Caps"/>
              </a:defRPr>
            </a:lvl2pPr>
            <a:lvl3pPr>
              <a:defRPr sz="3467">
                <a:latin typeface="TheSans UHH Bold Caps"/>
              </a:defRPr>
            </a:lvl3pPr>
            <a:lvl4pPr>
              <a:defRPr sz="3467">
                <a:latin typeface="TheSans UHH Bold Caps"/>
              </a:defRPr>
            </a:lvl4pPr>
            <a:lvl5pPr>
              <a:defRPr sz="3467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abellenplatzhalter 11"/>
          <p:cNvSpPr>
            <a:spLocks noGrp="1"/>
          </p:cNvSpPr>
          <p:nvPr>
            <p:ph type="tbl" sz="quarter" idx="16" hasCustomPrompt="1"/>
          </p:nvPr>
        </p:nvSpPr>
        <p:spPr>
          <a:xfrm>
            <a:off x="6096001" y="2372883"/>
            <a:ext cx="5568951" cy="38395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TheSans UHH" panose="020B0502050302020203" pitchFamily="34" charset="0"/>
              </a:defRPr>
            </a:lvl1pPr>
          </a:lstStyle>
          <a:p>
            <a:r>
              <a:rPr lang="de-DE" dirty="0"/>
              <a:t>Tabelle mit Alternativtext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A29C8C0-874D-ED42-B7AA-9341B574BE5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DC24B0D-4444-48B3-96FD-9A13D515306F}" type="datetime1">
              <a:rPr lang="de-DE" smtClean="0"/>
              <a:t>16.08.2025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BB6B01C-4FCF-CB4D-90CE-C326DBD9D20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PIASTA Welcome Week | Guide to the University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6C3BC2-5241-2242-9D91-48AF5119BBE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8085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afiken_Tabellen_Bilder_unischtbar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21"/>
          <p:cNvSpPr>
            <a:spLocks noGrp="1"/>
          </p:cNvSpPr>
          <p:nvPr>
            <p:ph sz="quarter" idx="13" hasCustomPrompt="1"/>
          </p:nvPr>
        </p:nvSpPr>
        <p:spPr>
          <a:xfrm>
            <a:off x="431371" y="1796819"/>
            <a:ext cx="11233580" cy="44164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667">
                <a:latin typeface="TheSans UHH"/>
              </a:defRPr>
            </a:lvl1pPr>
            <a:lvl2pPr>
              <a:defRPr sz="3467">
                <a:latin typeface="TheSans UHH"/>
              </a:defRPr>
            </a:lvl2pPr>
            <a:lvl3pPr>
              <a:defRPr sz="3467">
                <a:latin typeface="TheSans UHH"/>
              </a:defRPr>
            </a:lvl3pPr>
            <a:lvl4pPr>
              <a:defRPr sz="3467">
                <a:latin typeface="TheSans UHH"/>
              </a:defRPr>
            </a:lvl4pPr>
            <a:lvl5pPr>
              <a:defRPr sz="3467">
                <a:latin typeface="TheSans UHH"/>
              </a:defRPr>
            </a:lvl5pPr>
          </a:lstStyle>
          <a:p>
            <a:pPr lvl="0"/>
            <a:r>
              <a:rPr lang="de-DE" dirty="0"/>
              <a:t>Grafiken, Tabellen, Bilder, etc. Bitte mit Alternativtext versehen.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7F74627-F125-8D49-A3F9-96166A0B0D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5D5BC0E-7183-4048-BBC8-967A868206B6}" type="datetime1">
              <a:rPr lang="de-DE" smtClean="0"/>
              <a:t>16.08.2025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BBD305-837C-0E41-BEBC-3280C7391E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PIASTA Welcome Week | Guide to the University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B9C95E0-F0B8-9D41-8D2F-FD01943EF1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345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a_Kapitelfolie_einfarbiger_HG_Hell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402675"/>
            <a:ext cx="12192000" cy="54553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sz="2400" dirty="0">
              <a:latin typeface="TheSans UHH" panose="020B0502050302020203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A9E1338-AB7B-1147-B97A-34E522266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5326571"/>
            <a:ext cx="10795200" cy="1353600"/>
          </a:xfrm>
          <a:prstGeom prst="rect">
            <a:avLst/>
          </a:prstGeom>
        </p:spPr>
        <p:txBody>
          <a:bodyPr/>
          <a:lstStyle>
            <a:lvl1pPr algn="l">
              <a:defRPr sz="4000" b="1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5CCBDACE-4486-B244-AD82-ACBF86988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5317509"/>
            <a:ext cx="10896533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353579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b_Kapitelfolie_einfarbiger_HG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D2D5666D-DD08-FB4E-89E6-DDEBDE6DA7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5326571"/>
            <a:ext cx="10795200" cy="1353600"/>
          </a:xfrm>
          <a:prstGeom prst="rect">
            <a:avLst/>
          </a:prstGeom>
        </p:spPr>
        <p:txBody>
          <a:bodyPr/>
          <a:lstStyle>
            <a:lvl1pPr algn="l">
              <a:defRPr sz="40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  <p:cxnSp>
        <p:nvCxnSpPr>
          <p:cNvPr id="4" name="Gerade Verbindung 3">
            <a:extLst>
              <a:ext uri="{FF2B5EF4-FFF2-40B4-BE49-F238E27FC236}">
                <a16:creationId xmlns:a16="http://schemas.microsoft.com/office/drawing/2014/main" id="{84877466-D934-E94B-87D7-F45E77A43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5317509"/>
            <a:ext cx="10896533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502311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eerseite_unsichtbar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 hidden="1">
            <a:extLst>
              <a:ext uri="{FF2B5EF4-FFF2-40B4-BE49-F238E27FC236}">
                <a16:creationId xmlns:a16="http://schemas.microsoft.com/office/drawing/2014/main" id="{CBFE5B7B-3B95-C043-BB34-2A277601C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58" y="1604797"/>
            <a:ext cx="11378260" cy="671843"/>
          </a:xfrm>
          <a:prstGeom prst="rect">
            <a:avLst/>
          </a:prstGeom>
        </p:spPr>
        <p:txBody>
          <a:bodyPr/>
          <a:lstStyle>
            <a:lvl1pPr algn="l">
              <a:defRPr sz="3467" b="1" i="0">
                <a:solidFill>
                  <a:schemeClr val="tx1"/>
                </a:solidFill>
                <a:latin typeface="TheSans UHH" panose="020B0502050302020203" pitchFamily="34" charset="77"/>
                <a:cs typeface="TheSans UHH" panose="020B0502050302020203" pitchFamily="34" charset="77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2BD08BA-13EA-E54B-84CB-D68FE5545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DDED-BBAE-4DF4-804E-49D1A242A5BC}" type="datetime1">
              <a:rPr lang="de-DE" smtClean="0"/>
              <a:t>16.08.2025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531825-4A1E-E045-B431-45CE2BEDC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PIASTA Welcome Week | Guide to the University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06C2600-20BB-F048-B90E-34135BB72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2702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file://localhost/Users/grafiker/Desktop/UHH_Logo_2010/UHH_Logo_2010_HiRes/UHH-Logo_2010_Farbe_RGB.png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/>
          <p:cNvSpPr>
            <a:spLocks noGrp="1"/>
          </p:cNvSpPr>
          <p:nvPr>
            <p:ph type="dt" sz="half" idx="2"/>
          </p:nvPr>
        </p:nvSpPr>
        <p:spPr>
          <a:xfrm>
            <a:off x="431800" y="6356351"/>
            <a:ext cx="2844800" cy="365125"/>
          </a:xfrm>
          <a:prstGeom prst="rect">
            <a:avLst/>
          </a:prstGeom>
        </p:spPr>
        <p:txBody>
          <a:bodyPr vert="horz" lIns="0" tIns="45720" rIns="90000" bIns="45720" rtlCol="0" anchor="ctr"/>
          <a:lstStyle>
            <a:lvl1pPr algn="l">
              <a:defRPr sz="1600">
                <a:solidFill>
                  <a:schemeClr val="tx1"/>
                </a:solidFill>
                <a:latin typeface="TheSans UHH" panose="020B0502050302020203" pitchFamily="34" charset="0"/>
              </a:defRPr>
            </a:lvl1pPr>
          </a:lstStyle>
          <a:p>
            <a:fld id="{464C531D-43F9-4BB3-A1CF-42DE6E94FC64}" type="datetime1">
              <a:rPr lang="de-DE" smtClean="0"/>
              <a:t>16.08.2025</a:t>
            </a:fld>
            <a:endParaRPr lang="de-DE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78672" y="6356351"/>
            <a:ext cx="42346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  <a:latin typeface="TheSans UHH" panose="020B0502050302020203" pitchFamily="34" charset="0"/>
              </a:defRPr>
            </a:lvl1pPr>
          </a:lstStyle>
          <a:p>
            <a:r>
              <a:rPr lang="en-US"/>
              <a:t>PIASTA Welcome Week | Guide to the University</a:t>
            </a:r>
            <a:endParaRPr lang="de-DE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819817" y="6356351"/>
            <a:ext cx="2844800" cy="365125"/>
          </a:xfrm>
          <a:prstGeom prst="rect">
            <a:avLst/>
          </a:prstGeom>
        </p:spPr>
        <p:txBody>
          <a:bodyPr vert="horz" lIns="91440" tIns="46800" rIns="0" bIns="45720" rtlCol="0" anchor="ctr"/>
          <a:lstStyle>
            <a:lvl1pPr algn="r">
              <a:defRPr sz="1600">
                <a:solidFill>
                  <a:schemeClr val="tx1"/>
                </a:solidFill>
                <a:latin typeface="TheSans UHH" panose="020B0502050302020203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1" name="UHH-Logo_2010_Farbe_RGB.png" descr="Bildbeschreibung: Es handelt sich um das Logo der Universität Hamburg auf weißem Hintergrund. Es besteht aus einem roten Quadrat auf der linken Seite, in dem in weißer Schrift oben links &quot;UHH&quot; steht und unten rechts das Wappen der Stadt Hamburg, eine Burg, abgebildet sind. Rechts neben dem Symbol steht &quot;Universität Hamburg&quot;. Unter dem Symbol und dem Schriftzug steht in Großbuchstaben und durch senkrechte Striche getrennt von links nach rechts: &quot;Der Forschung&quot;; &quot;Der Lehre&quot;; &quot;Der Bildung&quot;. " title="Logo der Universität Hamburg"/>
          <p:cNvPicPr>
            <a:picLocks noChangeAspect="1"/>
          </p:cNvPicPr>
          <p:nvPr userDrawn="1"/>
        </p:nvPicPr>
        <p:blipFill>
          <a:blip r:embed="rId18" r:link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478"/>
            <a:ext cx="2610067" cy="121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1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  <p15:guide id="3" pos="551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hamburg.de/en/campuscenter/beratung/weitere-beratungseinrichtungen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uni-hamburg.de/campuscenter/beratung1/weitere-beratungseinrichtungen/studienbueros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hamburg.de/en/campuscenter/beratung/info-beratung-telefon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uni-hamburg.de/en/campuscenter.html" TargetMode="External"/><Relationship Id="rId4" Type="http://schemas.openxmlformats.org/officeDocument/2006/relationships/hyperlink" Target="https://www.uni-hamburg.de/en/campuscenter/beratung/info-beratung-online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whh.de/e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hyperlink" Target="https://www.studierendenwerk-hamburg.d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rrz-serviceline@uni-hamburg.d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hyperlink" Target="https://www.rrz.uni-hamburg.de/" TargetMode="External"/><Relationship Id="rId4" Type="http://schemas.openxmlformats.org/officeDocument/2006/relationships/hyperlink" Target="https://www.rrz.uni-hamburg.de/de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hyperlink" Target="https://www.sub.uni-hamburg.de/startseite.html" TargetMode="External"/><Relationship Id="rId4" Type="http://schemas.openxmlformats.org/officeDocument/2006/relationships/hyperlink" Target="https://www.sub.uni-hamburg.de/en/service/english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ni-hamburg.de/onTEAM/campus/index_e.html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hyperlink" Target="https://www.uni-hamburg.de/onTEAM/campu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uni-hamburg.de/en/internationales.html" TargetMode="Externa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hamburg.de/en/familienbuero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hamburg.de/en/studieren-mit-behinderung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-hamburg.de/en/campuscenter/beratung/beschwerdestellen.html" TargetMode="Externa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hyperlink" Target="https://www.asta.uni-hamburg.de/" TargetMode="External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hamburg.de/en/piasta/veranstaltungen/seminare-workshops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a.uni-hamburg.de/schreibzentrum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hamburg.de/en/career-center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uni-hamburg.de/campuscenter/beratung/beratungsangebote/workshop-coaching.html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jpeg"/><Relationship Id="rId3" Type="http://schemas.openxmlformats.org/officeDocument/2006/relationships/hyperlink" Target="https://www.uni-hamburg.de/en/allgemeinsprachen.html" TargetMode="External"/><Relationship Id="rId7" Type="http://schemas.openxmlformats.org/officeDocument/2006/relationships/hyperlink" Target="https://www.uni-hamburg.de/sprachenzentrum.html" TargetMode="Externa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uni-hamburg.de/en/sprachenzentrum.html" TargetMode="External"/><Relationship Id="rId11" Type="http://schemas.openxmlformats.org/officeDocument/2006/relationships/image" Target="../media/image23.png"/><Relationship Id="rId5" Type="http://schemas.openxmlformats.org/officeDocument/2006/relationships/hyperlink" Target="https://www.uni-hamburg.de/piasta/sprachen-erleben.html" TargetMode="External"/><Relationship Id="rId15" Type="http://schemas.openxmlformats.org/officeDocument/2006/relationships/image" Target="../media/image27.png"/><Relationship Id="rId10" Type="http://schemas.openxmlformats.org/officeDocument/2006/relationships/image" Target="../media/image22.gif"/><Relationship Id="rId4" Type="http://schemas.openxmlformats.org/officeDocument/2006/relationships/hyperlink" Target="https://www.uni-hamburg.de/en/piasta/sprachen-erleben.html" TargetMode="External"/><Relationship Id="rId9" Type="http://schemas.openxmlformats.org/officeDocument/2006/relationships/image" Target="../media/image21.gif"/><Relationship Id="rId1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hamburg.de/en/piasta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hschulsport.uni-hamburg.de/" TargetMode="External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uni-hamburg.de/campuscenter/campus-leben/freizeit.html" TargetMode="External"/><Relationship Id="rId5" Type="http://schemas.openxmlformats.org/officeDocument/2006/relationships/hyperlink" Target="https://www.uni-hamburg.de/lp-oeffentlichkeit/uni-hoch-kultur/kulturformate-der-uhh.html" TargetMode="External"/><Relationship Id="rId4" Type="http://schemas.openxmlformats.org/officeDocument/2006/relationships/hyperlink" Target="https://www.unimusik.uni-hamburg.de/mitmachen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ta-uhh.de/" TargetMode="External"/><Relationship Id="rId2" Type="http://schemas.openxmlformats.org/officeDocument/2006/relationships/hyperlink" Target="https://meinefreikarte.d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hamburg.de/newsroom/campus/2022/1011-film-studi-mailadresse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stine.uni-hamburg.de/scripts/mgrqispi.dll?APPNAME=CampusNet&amp;PRGNAME=EXTERNALPAGES&amp;ARGUMENTS=-N000000000000001,-N000000,-A0009000%23:~:text=Um%20diese%20Weiterleitung%20einzurichten%2C%20klicken,innerhalb%20des%20STiNE%2DWebportals%20tun." TargetMode="Externa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34.PNG"/><Relationship Id="rId4" Type="http://schemas.openxmlformats.org/officeDocument/2006/relationships/diagramLayout" Target="../diagrams/layout5.xml"/><Relationship Id="rId9" Type="http://schemas.openxmlformats.org/officeDocument/2006/relationships/hyperlink" Target="https://www.uhh-join.uni-hamburg.de/de/%23rvb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uni-hamburg.de/piasta/mitmachen/newsletter.html" TargetMode="External"/><Relationship Id="rId5" Type="http://schemas.openxmlformats.org/officeDocument/2006/relationships/hyperlink" Target="https://www.uhh-join.uni-hamburg.de/de/" TargetMode="External"/><Relationship Id="rId4" Type="http://schemas.openxmlformats.org/officeDocument/2006/relationships/hyperlink" Target="https://www.uni-hamburg.de/piasta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me des Referenten / der Referentin">
            <a:extLst>
              <a:ext uri="{FF2B5EF4-FFF2-40B4-BE49-F238E27FC236}">
                <a16:creationId xmlns:a16="http://schemas.microsoft.com/office/drawing/2014/main" id="{569A3AB7-0E47-D140-8CAA-2C9201E854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361" y="4754653"/>
            <a:ext cx="6241620" cy="4944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3B515B"/>
                </a:solidFill>
              </a:rPr>
              <a:t>PIASTA Welcome Week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37BF1678-B493-E845-B2A1-518AFACAE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5326571"/>
            <a:ext cx="10795200" cy="1353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3B515B"/>
                </a:solidFill>
              </a:rPr>
              <a:t>Who, What, Where? A Short Guide to the University</a:t>
            </a:r>
          </a:p>
        </p:txBody>
      </p:sp>
      <p:pic>
        <p:nvPicPr>
          <p:cNvPr id="9" name="Bildplatzhalter 5" descr="Ein Bild, das Karte enthält.&#10;&#10;Automatisch generierte Beschreibung">
            <a:extLst>
              <a:ext uri="{FF2B5EF4-FFF2-40B4-BE49-F238E27FC236}">
                <a16:creationId xmlns:a16="http://schemas.microsoft.com/office/drawing/2014/main" id="{E8453711-D965-46C5-A24C-9E885EFD1E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023" b="22024"/>
          <a:stretch/>
        </p:blipFill>
        <p:spPr>
          <a:xfrm>
            <a:off x="0" y="1402676"/>
            <a:ext cx="12192000" cy="3274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120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Welcome to our information session!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286358" y="3332989"/>
            <a:ext cx="5367992" cy="3840427"/>
          </a:xfrm>
        </p:spPr>
        <p:txBody>
          <a:bodyPr>
            <a:normAutofit/>
          </a:bodyPr>
          <a:lstStyle/>
          <a:p>
            <a:r>
              <a:rPr lang="de-DE" b="1" dirty="0">
                <a:solidFill>
                  <a:srgbClr val="3B515B"/>
                </a:solidFill>
              </a:rPr>
              <a:t>L</a:t>
            </a:r>
            <a:r>
              <a:rPr lang="en-US" b="1" dirty="0">
                <a:solidFill>
                  <a:srgbClr val="3B515B"/>
                </a:solidFill>
              </a:rPr>
              <a:t>et us know where you’re watching from and what you’re studying!</a:t>
            </a:r>
            <a:endParaRPr lang="en-US" dirty="0">
              <a:solidFill>
                <a:srgbClr val="3B515B"/>
              </a:solidFill>
            </a:endParaRPr>
          </a:p>
          <a:p>
            <a:endParaRPr lang="de-DE" dirty="0">
              <a:solidFill>
                <a:srgbClr val="3B515B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4BA4C0-5C1D-40FE-8E2A-B1802A9F36F3}" type="datetime1">
              <a:rPr lang="de-DE" smtClean="0"/>
              <a:t>16.08.2025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3627636" y="6356351"/>
            <a:ext cx="4936728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7" name="Grafik 7" descr="Ein Bild, das Kleidung, Jeans, draußen, Person enthält.&#10;&#10;Automatisch generierte Beschreibung">
            <a:extLst>
              <a:ext uri="{FF2B5EF4-FFF2-40B4-BE49-F238E27FC236}">
                <a16:creationId xmlns:a16="http://schemas.microsoft.com/office/drawing/2014/main" id="{F537B962-2973-4AA1-A2A6-AF9386AE5D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651" y="2506824"/>
            <a:ext cx="4653645" cy="3102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hteck 8">
            <a:extLst>
              <a:ext uri="{FF2B5EF4-FFF2-40B4-BE49-F238E27FC236}">
                <a16:creationId xmlns:a16="http://schemas.microsoft.com/office/drawing/2014/main" id="{D137FE08-6A95-4F45-98B3-D0F2E116A699}"/>
              </a:ext>
            </a:extLst>
          </p:cNvPr>
          <p:cNvSpPr/>
          <p:nvPr/>
        </p:nvSpPr>
        <p:spPr>
          <a:xfrm>
            <a:off x="9509484" y="5593216"/>
            <a:ext cx="14654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>
                <a:latin typeface="TheSans UHH" panose="020B0502050302020203" pitchFamily="34" charset="0"/>
              </a:rPr>
              <a:t>Copyright: UHH/</a:t>
            </a:r>
            <a:r>
              <a:rPr lang="de-DE" sz="1000" dirty="0" err="1">
                <a:latin typeface="TheSans UHH" panose="020B0502050302020203" pitchFamily="34" charset="0"/>
              </a:rPr>
              <a:t>Göttling</a:t>
            </a:r>
            <a:endParaRPr lang="de-DE" sz="1000" dirty="0">
              <a:latin typeface="TheSans UHH" panose="020B0502050302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99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Guide to Universität Hamburg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609585" indent="-609585">
              <a:buFont typeface="+mj-lt"/>
              <a:buAutoNum type="arabicPeriod"/>
            </a:pPr>
            <a:r>
              <a:rPr lang="en-US" dirty="0">
                <a:solidFill>
                  <a:srgbClr val="3B515B"/>
                </a:solidFill>
              </a:rPr>
              <a:t>Who can support me in organizing my studies?</a:t>
            </a:r>
          </a:p>
          <a:p>
            <a:pPr marL="609585" indent="-609585">
              <a:buFont typeface="+mj-lt"/>
              <a:buAutoNum type="arabicPeriod"/>
            </a:pPr>
            <a:r>
              <a:rPr lang="en-US" dirty="0">
                <a:solidFill>
                  <a:srgbClr val="3B515B"/>
                </a:solidFill>
              </a:rPr>
              <a:t>Where can I find help with questions and challenges?</a:t>
            </a:r>
          </a:p>
          <a:p>
            <a:pPr marL="609585" indent="-609585">
              <a:buFont typeface="+mj-lt"/>
              <a:buAutoNum type="arabicPeriod"/>
            </a:pPr>
            <a:r>
              <a:rPr lang="en-US" dirty="0">
                <a:solidFill>
                  <a:srgbClr val="3B515B"/>
                </a:solidFill>
              </a:rPr>
              <a:t>What extra learning opportunities are available to me?</a:t>
            </a:r>
          </a:p>
          <a:p>
            <a:pPr marL="609585" indent="-609585">
              <a:buFont typeface="+mj-lt"/>
              <a:buAutoNum type="arabicPeriod"/>
            </a:pPr>
            <a:r>
              <a:rPr lang="en-US" dirty="0">
                <a:solidFill>
                  <a:srgbClr val="3B515B"/>
                </a:solidFill>
              </a:rPr>
              <a:t>How can I get involved in political and inter/ transcultural activities?</a:t>
            </a:r>
          </a:p>
          <a:p>
            <a:pPr marL="609585" indent="-609585">
              <a:buFont typeface="+mj-lt"/>
              <a:buAutoNum type="arabicPeriod"/>
            </a:pPr>
            <a:r>
              <a:rPr lang="en-US" dirty="0">
                <a:solidFill>
                  <a:srgbClr val="3B515B"/>
                </a:solidFill>
              </a:rPr>
              <a:t>What leisure and recreational options does the University offer?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3627636" y="6356351"/>
            <a:ext cx="4936728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058A58EB-43C6-4ABC-A27B-874B43875E5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1800" y="6356351"/>
            <a:ext cx="2844800" cy="365125"/>
          </a:xfrm>
        </p:spPr>
        <p:txBody>
          <a:bodyPr/>
          <a:lstStyle/>
          <a:p>
            <a:fld id="{64A3BB6E-1718-49A6-B6EE-08D1165F023A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4241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3905DE2-0AC1-4D3D-824F-51D03CE74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B515B"/>
                </a:solidFill>
              </a:rPr>
              <a:t>1. Who can support me in organizing my studies?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216EC0-AAE9-495E-8354-19FAD2EF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7635" y="6356351"/>
            <a:ext cx="4936731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8E9AD8-2599-4AA0-BCD6-AF95E781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8F0513ED-B52A-43A8-B1CA-0ECB4B8DDE5D}"/>
              </a:ext>
            </a:extLst>
          </p:cNvPr>
          <p:cNvSpPr txBox="1">
            <a:spLocks/>
          </p:cNvSpPr>
          <p:nvPr/>
        </p:nvSpPr>
        <p:spPr>
          <a:xfrm>
            <a:off x="4318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A3BB6E-1718-49A6-B6EE-08D1165F023A}" type="datetime1">
              <a:rPr lang="de-DE" smtClean="0"/>
              <a:pPr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878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your studies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>
          <a:xfrm>
            <a:off x="3627635" y="6356351"/>
            <a:ext cx="4936731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5</a:t>
            </a:fld>
            <a:endParaRPr lang="de-DE"/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AA0E47C9-5AE9-455B-BE48-1961CC2402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5785575"/>
              </p:ext>
            </p:extLst>
          </p:nvPr>
        </p:nvGraphicFramePr>
        <p:xfrm>
          <a:off x="1739017" y="2420772"/>
          <a:ext cx="8472941" cy="3791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6E4E091-F860-4080-ADE3-226125BB39D8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37130" y="6356351"/>
            <a:ext cx="2844800" cy="365125"/>
          </a:xfrm>
        </p:spPr>
        <p:txBody>
          <a:bodyPr/>
          <a:lstStyle/>
          <a:p>
            <a:fld id="{6FE7579F-761A-4AE2-B7DE-3EC1368D5B8B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7315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>
                <a:solidFill>
                  <a:srgbClr val="3B515B"/>
                </a:solidFill>
              </a:rPr>
              <a:t>Around the faculty: academic office and departmental student representative committee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49" y="2372882"/>
            <a:ext cx="5563200" cy="3637113"/>
          </a:xfrm>
          <a:solidFill>
            <a:srgbClr val="80B8DD">
              <a:alpha val="20000"/>
            </a:srgbClr>
          </a:solidFill>
        </p:spPr>
        <p:txBody>
          <a:bodyPr/>
          <a:lstStyle/>
          <a:p>
            <a:r>
              <a:rPr lang="en-US" sz="2000" b="1" dirty="0"/>
              <a:t>Academic office: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First point of contact for questions about planning and organizing your studies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STiNE</a:t>
            </a:r>
            <a:r>
              <a:rPr lang="en-US" sz="2000" dirty="0"/>
              <a:t> (e.g., course selection, entry of completed coursework, and examination registration) 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Advice on required and elective subjects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76D0D6-E9F5-4261-B0A2-5EB634DB2263}"/>
              </a:ext>
            </a:extLst>
          </p:cNvPr>
          <p:cNvSpPr txBox="1"/>
          <p:nvPr/>
        </p:nvSpPr>
        <p:spPr>
          <a:xfrm>
            <a:off x="6101418" y="5080383"/>
            <a:ext cx="5563199" cy="646331"/>
          </a:xfrm>
          <a:prstGeom prst="rect">
            <a:avLst/>
          </a:prstGeom>
          <a:noFill/>
          <a:ln>
            <a:solidFill>
              <a:srgbClr val="80B8DD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dirty="0">
                <a:hlinkClick r:id="rId3"/>
              </a:rPr>
              <a:t>Further </a:t>
            </a:r>
            <a:r>
              <a:rPr lang="de-DE" dirty="0" err="1">
                <a:hlinkClick r:id="rId3"/>
              </a:rPr>
              <a:t>advising</a:t>
            </a:r>
            <a:r>
              <a:rPr lang="de-DE" dirty="0">
                <a:hlinkClick r:id="rId3"/>
              </a:rPr>
              <a:t> </a:t>
            </a:r>
            <a:r>
              <a:rPr lang="de-DE" dirty="0" err="1">
                <a:hlinkClick r:id="rId3"/>
              </a:rPr>
              <a:t>bodies</a:t>
            </a:r>
            <a:r>
              <a:rPr lang="de-DE" dirty="0">
                <a:hlinkClick r:id="rId3"/>
              </a:rPr>
              <a:t> : Studies : Universität Hamburg (uni-hamburg.de)</a:t>
            </a:r>
            <a:endParaRPr lang="en-US" dirty="0">
              <a:solidFill>
                <a:srgbClr val="3B515B"/>
              </a:solidFill>
              <a:latin typeface="TheSans UHH" panose="020B0502050302020203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DC88180D-1ADA-480A-81D1-D632717B7F27}"/>
              </a:ext>
            </a:extLst>
          </p:cNvPr>
          <p:cNvSpPr txBox="1">
            <a:spLocks/>
          </p:cNvSpPr>
          <p:nvPr/>
        </p:nvSpPr>
        <p:spPr>
          <a:xfrm>
            <a:off x="6101417" y="2383317"/>
            <a:ext cx="5563200" cy="2092430"/>
          </a:xfrm>
          <a:prstGeom prst="rect">
            <a:avLst/>
          </a:prstGeom>
          <a:solidFill>
            <a:srgbClr val="80B8DD">
              <a:alpha val="20000"/>
            </a:srgbClr>
          </a:solidFill>
        </p:spPr>
        <p:txBody>
          <a:bodyPr vert="horz"/>
          <a:lstStyle>
            <a:lvl1pPr marL="0" indent="0" algn="l" defTabSz="609585" rtl="0" eaLnBrk="1" latinLnBrk="0" hangingPunct="1">
              <a:spcBef>
                <a:spcPts val="1933"/>
              </a:spcBef>
              <a:buClr>
                <a:schemeClr val="accent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1pPr>
            <a:lvl2pPr marL="239994" indent="0" algn="l" defTabSz="609585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2pPr>
            <a:lvl3pPr marL="479988" indent="0" algn="l" defTabSz="609585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3pPr>
            <a:lvl4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4pPr>
            <a:lvl5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Departmental student representative committee (FSR):</a:t>
            </a:r>
          </a:p>
          <a:p>
            <a:pPr marL="342900" indent="-3429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Organization of orientation modules (OEs)</a:t>
            </a:r>
          </a:p>
          <a:p>
            <a:pPr marL="342900" indent="-3429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Student advising service for study-related matters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72DA166-4479-469E-82CB-9357A9A4392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06362" y="6332505"/>
            <a:ext cx="2844800" cy="365125"/>
          </a:xfrm>
        </p:spPr>
        <p:txBody>
          <a:bodyPr/>
          <a:lstStyle/>
          <a:p>
            <a:fld id="{719F2208-D975-4B3E-808B-4695528FB470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5026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B515B"/>
                </a:solidFill>
              </a:rPr>
              <a:t>Campus Center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C697C39-96B7-4B8E-9901-3DA4DB5E504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01417" y="2372883"/>
            <a:ext cx="5563200" cy="3637111"/>
          </a:xfrm>
          <a:solidFill>
            <a:srgbClr val="0271BB">
              <a:alpha val="20000"/>
            </a:srgbClr>
          </a:solidFill>
        </p:spPr>
        <p:txBody>
          <a:bodyPr/>
          <a:lstStyle/>
          <a:p>
            <a:pPr marL="0" indent="0">
              <a:spcBef>
                <a:spcPts val="1000"/>
              </a:spcBef>
              <a:buClr>
                <a:srgbClr val="3B515B"/>
              </a:buClr>
              <a:buNone/>
            </a:pPr>
            <a:r>
              <a:rPr lang="en-US" sz="2000" b="1" dirty="0"/>
              <a:t>Service Point and Service Telephone</a:t>
            </a:r>
          </a:p>
          <a:p>
            <a:pPr marL="0" indent="0">
              <a:spcBef>
                <a:spcPts val="1000"/>
              </a:spcBef>
              <a:buClr>
                <a:srgbClr val="3B515B"/>
              </a:buClr>
              <a:buNone/>
            </a:pPr>
            <a:r>
              <a:rPr lang="en-US" sz="2000" dirty="0"/>
              <a:t>First point of contact for any questions about studying at Universität Hamburg</a:t>
            </a:r>
          </a:p>
          <a:p>
            <a:pPr marL="0" indent="0">
              <a:spcBef>
                <a:spcPts val="1000"/>
              </a:spcBef>
              <a:buClr>
                <a:srgbClr val="3B515B"/>
              </a:buClr>
              <a:buNone/>
            </a:pPr>
            <a:r>
              <a:rPr lang="en-US" sz="2000" dirty="0">
                <a:hlinkClick r:id="rId3"/>
              </a:rPr>
              <a:t>Information and Advising on the Phone : Studies : Universität Hamburg (uni-hamburg.de)</a:t>
            </a:r>
            <a:endParaRPr lang="de-DE" sz="2000" dirty="0"/>
          </a:p>
          <a:p>
            <a:pPr marL="0" indent="0">
              <a:spcBef>
                <a:spcPts val="1000"/>
              </a:spcBef>
              <a:buClr>
                <a:srgbClr val="3B515B"/>
              </a:buClr>
              <a:buNone/>
            </a:pPr>
            <a:r>
              <a:rPr lang="en-US" sz="2000" b="1" dirty="0"/>
              <a:t>Campus Center Forum</a:t>
            </a:r>
          </a:p>
          <a:p>
            <a:pPr marL="0" indent="0">
              <a:spcBef>
                <a:spcPts val="1000"/>
              </a:spcBef>
              <a:buClr>
                <a:srgbClr val="3B515B"/>
              </a:buClr>
              <a:buNone/>
            </a:pPr>
            <a:r>
              <a:rPr lang="en-US" sz="2000" dirty="0"/>
              <a:t>Online information and advising</a:t>
            </a:r>
          </a:p>
          <a:p>
            <a:pPr marL="0" indent="0">
              <a:spcBef>
                <a:spcPts val="1000"/>
              </a:spcBef>
              <a:buClr>
                <a:srgbClr val="3B515B"/>
              </a:buClr>
              <a:buNone/>
            </a:pPr>
            <a:r>
              <a:rPr lang="de-DE" sz="2000" dirty="0">
                <a:hlinkClick r:id="rId4"/>
              </a:rPr>
              <a:t>Information and </a:t>
            </a:r>
            <a:r>
              <a:rPr lang="de-DE" sz="2000" dirty="0" err="1">
                <a:hlinkClick r:id="rId4"/>
              </a:rPr>
              <a:t>Advising</a:t>
            </a:r>
            <a:r>
              <a:rPr lang="de-DE" sz="2000" dirty="0">
                <a:hlinkClick r:id="rId4"/>
              </a:rPr>
              <a:t> Online : Studies : Universität Hamburg (uni-hamburg.de)</a:t>
            </a:r>
            <a:endParaRPr lang="en-US" sz="20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 dirty="0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49" y="2372882"/>
            <a:ext cx="5563200" cy="3637113"/>
          </a:xfrm>
          <a:solidFill>
            <a:srgbClr val="0271BB">
              <a:alpha val="20000"/>
            </a:srgbClr>
          </a:solidFill>
        </p:spPr>
        <p:txBody>
          <a:bodyPr/>
          <a:lstStyle/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Applications and admissions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Enrollment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All further administrative processes during your studies (e.g., semester public transport pass and semester contribution)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76D0D6-E9F5-4261-B0A2-5EB634DB2263}"/>
              </a:ext>
            </a:extLst>
          </p:cNvPr>
          <p:cNvSpPr txBox="1"/>
          <p:nvPr/>
        </p:nvSpPr>
        <p:spPr>
          <a:xfrm>
            <a:off x="6444868" y="1784649"/>
            <a:ext cx="5219750" cy="369332"/>
          </a:xfrm>
          <a:prstGeom prst="rect">
            <a:avLst/>
          </a:prstGeom>
          <a:noFill/>
          <a:ln>
            <a:solidFill>
              <a:srgbClr val="0271BB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dirty="0">
                <a:hlinkClick r:id="rId5"/>
              </a:rPr>
              <a:t>Studies : Universität Hamburg (uni-hamburg.de)</a:t>
            </a:r>
            <a:endParaRPr lang="en-US" dirty="0">
              <a:solidFill>
                <a:srgbClr val="3B515B"/>
              </a:solidFill>
              <a:latin typeface="TheSans UHH" panose="020B0502050302020203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3DCBED4-BE5B-46B3-8DD9-37572489971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91603F2-0634-4D5A-8060-1332DD3C32A2}" type="datetime1">
              <a:rPr lang="de-DE" smtClean="0"/>
              <a:t>16.08.2025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5584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3B515B"/>
                </a:solidFill>
              </a:rPr>
              <a:t>Studierendenwerk</a:t>
            </a:r>
            <a:r>
              <a:rPr lang="en-US" dirty="0">
                <a:solidFill>
                  <a:srgbClr val="3B515B"/>
                </a:solidFill>
              </a:rPr>
              <a:t> Hamburg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C697C39-96B7-4B8E-9901-3DA4DB5E504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01417" y="2372884"/>
            <a:ext cx="5563200" cy="2033864"/>
          </a:xfrm>
          <a:solidFill>
            <a:srgbClr val="B6BFC3">
              <a:alpha val="20000"/>
            </a:srgbClr>
          </a:solidFill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sz="1600" b="1"/>
              <a:t>Social and international affairs</a:t>
            </a:r>
          </a:p>
          <a:p>
            <a:pPr marL="457200" indent="-457200">
              <a:spcBef>
                <a:spcPts val="10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600"/>
              <a:t>Social, personal, and financial problems</a:t>
            </a:r>
          </a:p>
          <a:p>
            <a:pPr marL="457200" indent="-457200">
              <a:spcBef>
                <a:spcPts val="10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600"/>
              <a:t>Students with children, international students, and students with chronic illnesses</a:t>
            </a:r>
          </a:p>
          <a:p>
            <a:pPr marL="457200" indent="-457200">
              <a:spcBef>
                <a:spcPts val="10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600"/>
              <a:t>Counselling Centre for Social and International Affairs (</a:t>
            </a:r>
            <a:r>
              <a:rPr lang="en-US" sz="1600" b="1"/>
              <a:t>BeSI</a:t>
            </a:r>
            <a:r>
              <a:rPr lang="en-US" sz="1600"/>
              <a:t>) for questions about social or international affairs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49" y="2372883"/>
            <a:ext cx="5563200" cy="1703358"/>
          </a:xfrm>
          <a:solidFill>
            <a:srgbClr val="B6BFC3">
              <a:alpha val="20000"/>
            </a:srgbClr>
          </a:solidFill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1600" b="1" dirty="0"/>
              <a:t>Accommodation</a:t>
            </a:r>
          </a:p>
          <a:p>
            <a:pPr marL="457200" indent="-457200">
              <a:spcBef>
                <a:spcPts val="10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26 residence halls with around 4,400 places</a:t>
            </a:r>
          </a:p>
          <a:p>
            <a:pPr marL="457200" indent="-457200">
              <a:spcBef>
                <a:spcPts val="10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Counselling Centre Accommodation (</a:t>
            </a:r>
            <a:r>
              <a:rPr lang="en-US" sz="1600" b="1" dirty="0" err="1"/>
              <a:t>BeWo</a:t>
            </a:r>
            <a:r>
              <a:rPr lang="en-US" sz="1600" dirty="0"/>
              <a:t>) for questions about accommodation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21879C22-21CD-4198-9DCB-080081AA8A8F}"/>
              </a:ext>
            </a:extLst>
          </p:cNvPr>
          <p:cNvSpPr txBox="1">
            <a:spLocks/>
          </p:cNvSpPr>
          <p:nvPr/>
        </p:nvSpPr>
        <p:spPr>
          <a:xfrm>
            <a:off x="285749" y="4162195"/>
            <a:ext cx="5563200" cy="1847801"/>
          </a:xfrm>
          <a:prstGeom prst="rect">
            <a:avLst/>
          </a:prstGeom>
          <a:solidFill>
            <a:srgbClr val="B6BFC3">
              <a:alpha val="20000"/>
            </a:srgbClr>
          </a:solidFill>
        </p:spPr>
        <p:txBody>
          <a:bodyPr vert="horz"/>
          <a:lstStyle>
            <a:lvl1pPr marL="0" indent="0" algn="l" defTabSz="609585" rtl="0" eaLnBrk="1" latinLnBrk="0" hangingPunct="1">
              <a:spcBef>
                <a:spcPts val="1933"/>
              </a:spcBef>
              <a:buClr>
                <a:schemeClr val="accent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1pPr>
            <a:lvl2pPr marL="239994" indent="0" algn="l" defTabSz="609585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2pPr>
            <a:lvl3pPr marL="479988" indent="0" algn="l" defTabSz="609585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3pPr>
            <a:lvl4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4pPr>
            <a:lvl5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/>
              <a:t>Student financing</a:t>
            </a:r>
          </a:p>
          <a:p>
            <a:pPr marL="457200" indent="-457200">
              <a:spcBef>
                <a:spcPts val="10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600"/>
              <a:t>Federal student loan scheme, grants, scholarships, and funding abroad</a:t>
            </a:r>
          </a:p>
          <a:p>
            <a:pPr marL="457200" indent="-457200">
              <a:spcBef>
                <a:spcPts val="10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600"/>
              <a:t>Counselling Centre for Study Financing (</a:t>
            </a:r>
            <a:r>
              <a:rPr lang="en-US" sz="1600" b="1"/>
              <a:t>BeSt</a:t>
            </a:r>
            <a:r>
              <a:rPr lang="en-US" sz="1600"/>
              <a:t>) for questions about financing your studies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D90F190-0BCB-4431-967A-5FC20FEA9CCC}"/>
              </a:ext>
            </a:extLst>
          </p:cNvPr>
          <p:cNvSpPr txBox="1">
            <a:spLocks/>
          </p:cNvSpPr>
          <p:nvPr/>
        </p:nvSpPr>
        <p:spPr>
          <a:xfrm>
            <a:off x="6101417" y="4502992"/>
            <a:ext cx="5563200" cy="1507004"/>
          </a:xfrm>
          <a:prstGeom prst="rect">
            <a:avLst/>
          </a:prstGeom>
          <a:solidFill>
            <a:srgbClr val="B6BFC3">
              <a:alpha val="20000"/>
            </a:srgbClr>
          </a:solidFill>
        </p:spPr>
        <p:txBody>
          <a:bodyPr vert="horz"/>
          <a:lstStyle>
            <a:lvl1pPr marL="239994" indent="-239994" algn="l" defTabSz="609585" rtl="0" eaLnBrk="1" latinLnBrk="0" hangingPunct="1">
              <a:spcBef>
                <a:spcPts val="1933"/>
              </a:spcBef>
              <a:buClr>
                <a:schemeClr val="accent2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1pPr>
            <a:lvl2pPr marL="479988" indent="-239994" algn="l" defTabSz="609585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2pPr>
            <a:lvl3pPr marL="719982" indent="-239994" algn="l" defTabSz="609585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3pPr>
            <a:lvl4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4pPr>
            <a:lvl5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/>
              <a:t>Studying as a parent</a:t>
            </a:r>
          </a:p>
          <a:p>
            <a:pPr marL="457200" indent="-457200">
              <a:spcBef>
                <a:spcPts val="10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Childcare centers </a:t>
            </a:r>
          </a:p>
          <a:p>
            <a:pPr marL="457200" indent="-457200">
              <a:spcBef>
                <a:spcPts val="10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Accommodation for single student mothers</a:t>
            </a:r>
          </a:p>
          <a:p>
            <a:pPr marL="457200" indent="-457200">
              <a:spcBef>
                <a:spcPts val="10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Flexible childcare services at </a:t>
            </a:r>
            <a:r>
              <a:rPr lang="en-US" sz="1600" b="1" dirty="0"/>
              <a:t>Family Service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76D0D6-E9F5-4261-B0A2-5EB634DB2263}"/>
              </a:ext>
            </a:extLst>
          </p:cNvPr>
          <p:cNvSpPr txBox="1"/>
          <p:nvPr/>
        </p:nvSpPr>
        <p:spPr>
          <a:xfrm>
            <a:off x="6861699" y="1756052"/>
            <a:ext cx="3271152" cy="369332"/>
          </a:xfrm>
          <a:prstGeom prst="rect">
            <a:avLst/>
          </a:prstGeom>
          <a:noFill/>
          <a:ln>
            <a:solidFill>
              <a:srgbClr val="B6BFC3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Home: STW Hamburg (stwhh.de)</a:t>
            </a:r>
            <a:endParaRPr lang="en-US" dirty="0">
              <a:solidFill>
                <a:srgbClr val="3B515B"/>
              </a:solidFill>
              <a:latin typeface="TheSans UHH" panose="020B0502050302020203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D506C52-883F-4248-8BBC-BAFBCFC52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123" y="386753"/>
            <a:ext cx="5258070" cy="812842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5B5ACBD-085C-4AF3-80F6-B1EE767C1294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222549" y="6356351"/>
            <a:ext cx="2844800" cy="365125"/>
          </a:xfrm>
        </p:spPr>
        <p:txBody>
          <a:bodyPr/>
          <a:lstStyle/>
          <a:p>
            <a:fld id="{17C2B165-A805-47F1-8103-6029B9B95247}" type="datetime1">
              <a:rPr lang="de-DE" smtClean="0"/>
              <a:t>16.08.2025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2061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Regional Computing Center (RRZ)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C697C39-96B7-4B8E-9901-3DA4DB5E504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01417" y="4555759"/>
            <a:ext cx="5563200" cy="1454235"/>
          </a:xfrm>
          <a:solidFill>
            <a:srgbClr val="3B515B">
              <a:alpha val="20000"/>
            </a:srgbClr>
          </a:solidFill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Contacting the RRZ:</a:t>
            </a:r>
          </a:p>
          <a:p>
            <a:pPr marL="0" indent="0">
              <a:buNone/>
            </a:pPr>
            <a:r>
              <a:rPr lang="en-US" sz="2000" b="1" dirty="0"/>
              <a:t>Tel: </a:t>
            </a:r>
            <a:r>
              <a:rPr lang="en-US" sz="2000" dirty="0"/>
              <a:t>+49 40 42838-7790, </a:t>
            </a:r>
            <a:r>
              <a:rPr lang="en-US" sz="2000" b="1" dirty="0"/>
              <a:t>Mon–Fri: 9am - 3pm </a:t>
            </a:r>
            <a:br>
              <a:rPr lang="en-US" sz="2000" dirty="0"/>
            </a:br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rrz-serviceline@uni-hamburg.de</a:t>
            </a:r>
            <a:r>
              <a:rPr lang="en-US" sz="2000" dirty="0"/>
              <a:t>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49" y="2372882"/>
            <a:ext cx="5563200" cy="3637113"/>
          </a:xfrm>
          <a:solidFill>
            <a:srgbClr val="3B515B">
              <a:alpha val="20000"/>
            </a:srgbClr>
          </a:solidFill>
        </p:spPr>
        <p:txBody>
          <a:bodyPr/>
          <a:lstStyle/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STiNE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Wi-Fi and VPN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University email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Software for your studies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Technical support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Equipment rental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76D0D6-E9F5-4261-B0A2-5EB634DB2263}"/>
              </a:ext>
            </a:extLst>
          </p:cNvPr>
          <p:cNvSpPr txBox="1"/>
          <p:nvPr/>
        </p:nvSpPr>
        <p:spPr>
          <a:xfrm>
            <a:off x="8042314" y="1762699"/>
            <a:ext cx="3622304" cy="923330"/>
          </a:xfrm>
          <a:prstGeom prst="rect">
            <a:avLst/>
          </a:prstGeom>
          <a:noFill/>
          <a:ln>
            <a:solidFill>
              <a:srgbClr val="3B515B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>
                <a:hlinkClick r:id="rId4"/>
              </a:rPr>
              <a:t>Regionales Rechenzentrum : Universität Hamburg (uni-hamburg.de)</a:t>
            </a:r>
            <a:endParaRPr lang="en-US" dirty="0">
              <a:solidFill>
                <a:srgbClr val="3B515B"/>
              </a:solidFill>
              <a:latin typeface="TheSans UHH" panose="020B0502050302020203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CDA605E-E90B-4709-8A43-9FDC3B69D6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8297" y="298357"/>
            <a:ext cx="2186320" cy="923594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65F2F3A-EC3F-4672-8FF8-C31FF4241D10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285749" y="6356351"/>
            <a:ext cx="2844800" cy="365125"/>
          </a:xfrm>
        </p:spPr>
        <p:txBody>
          <a:bodyPr/>
          <a:lstStyle/>
          <a:p>
            <a:fld id="{CBAF62D4-4559-4604-8775-34337EC83B9D}" type="datetime1">
              <a:rPr lang="de-DE" smtClean="0"/>
              <a:t>16.08.2025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8860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State and University Library Carl von Ossietzky (Stabi)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49" y="2372882"/>
            <a:ext cx="5563200" cy="3637113"/>
          </a:xfrm>
          <a:solidFill>
            <a:srgbClr val="F07F8C">
              <a:alpha val="40000"/>
            </a:srgbClr>
          </a:solidFill>
        </p:spPr>
        <p:txBody>
          <a:bodyPr/>
          <a:lstStyle/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Digital catalog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Workstations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Database access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Borrowing and picking up books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Central library for all subjects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ONLY subject-specific books in departmental libraries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76D0D6-E9F5-4261-B0A2-5EB634DB2263}"/>
              </a:ext>
            </a:extLst>
          </p:cNvPr>
          <p:cNvSpPr txBox="1"/>
          <p:nvPr/>
        </p:nvSpPr>
        <p:spPr>
          <a:xfrm>
            <a:off x="6343052" y="5617252"/>
            <a:ext cx="5321565" cy="369332"/>
          </a:xfrm>
          <a:prstGeom prst="rect">
            <a:avLst/>
          </a:prstGeom>
          <a:noFill/>
          <a:ln>
            <a:solidFill>
              <a:srgbClr val="F07F8C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dirty="0">
                <a:hlinkClick r:id="rId4"/>
              </a:rPr>
              <a:t>mehrsprachig ǀ SUB Hamburg (uni-hamburg.de)</a:t>
            </a:r>
            <a:endParaRPr lang="en-US" dirty="0">
              <a:solidFill>
                <a:srgbClr val="3B515B"/>
              </a:solidFill>
              <a:latin typeface="TheSans UHH" panose="020B0502050302020203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C269437-12E4-46B6-BE9D-DF5C2BD4FE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72" y="112680"/>
            <a:ext cx="5983999" cy="120953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7F3640C-F441-427A-B722-49FB8237CF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52" y="2371675"/>
            <a:ext cx="5321565" cy="2935212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2E2B734-662E-4BD2-B0CF-78FEA69F29D7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378472" y="6356351"/>
            <a:ext cx="2844800" cy="365125"/>
          </a:xfrm>
        </p:spPr>
        <p:txBody>
          <a:bodyPr/>
          <a:lstStyle/>
          <a:p>
            <a:fld id="{6F2E981D-67CA-4AC7-AEA3-E0A648ECB287}" type="datetime1">
              <a:rPr lang="de-DE" smtClean="0"/>
              <a:t>16.08.2025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2494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3905DE2-0AC1-4D3D-824F-51D03CE74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B515B"/>
                </a:solidFill>
              </a:rPr>
              <a:t>2. Where can I find help with questions and challenges?</a:t>
            </a:r>
            <a:br>
              <a:rPr lang="en-US" dirty="0">
                <a:solidFill>
                  <a:srgbClr val="3B515B"/>
                </a:solidFill>
              </a:rPr>
            </a:br>
            <a:endParaRPr lang="en-US" dirty="0">
              <a:solidFill>
                <a:srgbClr val="3B515B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216EC0-AAE9-495E-8354-19FAD2EFE75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78671" y="6356351"/>
            <a:ext cx="4610693" cy="365125"/>
          </a:xfrm>
        </p:spPr>
        <p:txBody>
          <a:bodyPr/>
          <a:lstStyle/>
          <a:p>
            <a:r>
              <a:rPr lang="en-US" dirty="0"/>
              <a:t>PIASTA Welcome Week | Guide to the University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8E9AD8-2599-4AA0-BCD6-AF95E781FE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6DC8B-0564-47A8-811E-E53D1D194A6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27383" y="6356350"/>
            <a:ext cx="2844800" cy="365125"/>
          </a:xfrm>
        </p:spPr>
        <p:txBody>
          <a:bodyPr/>
          <a:lstStyle/>
          <a:p>
            <a:fld id="{7B6A5597-0B23-4C30-8989-AC8A50977100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0897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Advising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>
          <a:xfrm>
            <a:off x="3627635" y="6356351"/>
            <a:ext cx="4936731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12</a:t>
            </a:fld>
            <a:endParaRPr lang="de-DE"/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AA0E47C9-5AE9-455B-BE48-1961CC2402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0003625"/>
              </p:ext>
            </p:extLst>
          </p:nvPr>
        </p:nvGraphicFramePr>
        <p:xfrm>
          <a:off x="1859530" y="2420773"/>
          <a:ext cx="8472941" cy="3791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eck 2"/>
          <p:cNvSpPr/>
          <p:nvPr/>
        </p:nvSpPr>
        <p:spPr>
          <a:xfrm>
            <a:off x="5975488" y="904256"/>
            <a:ext cx="5975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Campus Navigator of Universität Hamburg (uni-hamburg.de)</a:t>
            </a:r>
            <a:endParaRPr lang="en-US" dirty="0">
              <a:hlinkClick r:id="rId9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664D16-002A-4715-BE83-96E83668ABB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7B2283B-859F-44BA-B03A-01398F59241F}" type="datetime1">
              <a:rPr lang="de-DE" smtClean="0"/>
              <a:t>16.08.2025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935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Campus Center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C697C39-96B7-4B8E-9901-3DA4DB5E504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01417" y="2372883"/>
            <a:ext cx="5563200" cy="3637111"/>
          </a:xfrm>
          <a:solidFill>
            <a:srgbClr val="B6BFC3">
              <a:alpha val="20000"/>
            </a:srgbClr>
          </a:solidFill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sz="2000" b="1"/>
              <a:t>Psychological counseling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For worries and needs (e.g., self-doubt, learning difficulties, and fears)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Advice on sexual harassment, discrimination, and violence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Support for students with mental illness (HOPES)</a:t>
            </a:r>
          </a:p>
          <a:p>
            <a:pPr marL="0" indent="0">
              <a:buClr>
                <a:srgbClr val="3B515B"/>
              </a:buClr>
              <a:buNone/>
            </a:pPr>
            <a:endParaRPr lang="de-DE" sz="20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49" y="2372882"/>
            <a:ext cx="5563200" cy="3637113"/>
          </a:xfrm>
          <a:solidFill>
            <a:srgbClr val="B6BFC3">
              <a:alpha val="20000"/>
            </a:srgbClr>
          </a:solidFill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2000" b="1" dirty="0"/>
              <a:t>Center for Academic Advising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Services for prospective students, including refugees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Advice on all questions related to your studies (e.g., performance pressure, stress, exam anxiety, and time management)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Advice on dealing with doubts regarding studies (continue, change, or drop out?)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D84CD9E-97FE-494A-BB44-7E9782F63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818" y="435768"/>
            <a:ext cx="6019799" cy="15049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362956F-DF3A-429A-8C6A-F1A6814D076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7383" y="6332505"/>
            <a:ext cx="2844800" cy="365125"/>
          </a:xfrm>
        </p:spPr>
        <p:txBody>
          <a:bodyPr/>
          <a:lstStyle/>
          <a:p>
            <a:fld id="{0F707B3C-EB20-4B80-9843-2A9B0079A756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4267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Department of International Affairs and PIASTA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50" y="2372881"/>
            <a:ext cx="5563200" cy="2673419"/>
          </a:xfrm>
          <a:solidFill>
            <a:srgbClr val="0271BB">
              <a:alpha val="20000"/>
            </a:srgbClr>
          </a:solidFill>
        </p:spPr>
        <p:txBody>
          <a:bodyPr anchor="t"/>
          <a:lstStyle/>
          <a:p>
            <a:pPr>
              <a:buClr>
                <a:srgbClr val="3B515B"/>
              </a:buClr>
            </a:pPr>
            <a:r>
              <a:rPr lang="en-US" sz="2000" b="1" dirty="0"/>
              <a:t>For international students: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International student support: </a:t>
            </a:r>
            <a:r>
              <a:rPr lang="en-US" sz="2000" dirty="0"/>
              <a:t>advice on residential, social, and personal matters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Björn </a:t>
            </a:r>
            <a:r>
              <a:rPr lang="en-US" sz="2000" b="1" dirty="0" err="1"/>
              <a:t>Stehn</a:t>
            </a:r>
            <a:r>
              <a:rPr lang="en-US" sz="2000" b="1" dirty="0"/>
              <a:t> (attorney): </a:t>
            </a:r>
            <a:r>
              <a:rPr lang="en-US" sz="2000" dirty="0"/>
              <a:t>legal advice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Dominik Meckel : </a:t>
            </a:r>
            <a:r>
              <a:rPr lang="en-US" sz="2000" dirty="0"/>
              <a:t>advice on scholarships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16BB325-14FC-4D19-815D-C6CB09021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49" y="5190487"/>
            <a:ext cx="5543601" cy="1021677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5466F835-E878-4662-B543-449E8D403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598" y="4808496"/>
            <a:ext cx="5543601" cy="14036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7" name="Textplatzhalter 8">
            <a:extLst>
              <a:ext uri="{FF2B5EF4-FFF2-40B4-BE49-F238E27FC236}">
                <a16:creationId xmlns:a16="http://schemas.microsoft.com/office/drawing/2014/main" id="{26DDBFA8-202A-412D-A559-1F35B39DA639}"/>
              </a:ext>
            </a:extLst>
          </p:cNvPr>
          <p:cNvSpPr txBox="1">
            <a:spLocks/>
          </p:cNvSpPr>
          <p:nvPr/>
        </p:nvSpPr>
        <p:spPr>
          <a:xfrm>
            <a:off x="6121016" y="2371943"/>
            <a:ext cx="5563199" cy="2292366"/>
          </a:xfrm>
          <a:prstGeom prst="rect">
            <a:avLst/>
          </a:prstGeom>
          <a:solidFill>
            <a:srgbClr val="0271BB">
              <a:alpha val="20000"/>
            </a:srgbClr>
          </a:solidFill>
        </p:spPr>
        <p:txBody>
          <a:bodyPr vert="horz" anchor="t"/>
          <a:lstStyle>
            <a:lvl1pPr marL="0" indent="0" algn="l" defTabSz="609585" rtl="0" eaLnBrk="1" latinLnBrk="0" hangingPunct="1">
              <a:spcBef>
                <a:spcPts val="1933"/>
              </a:spcBef>
              <a:buClr>
                <a:schemeClr val="accent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1pPr>
            <a:lvl2pPr marL="239994" indent="0" algn="l" defTabSz="609585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2pPr>
            <a:lvl3pPr marL="479988" indent="0" algn="l" defTabSz="609585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3pPr>
            <a:lvl4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4pPr>
            <a:lvl5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B515B"/>
              </a:buClr>
            </a:pPr>
            <a:r>
              <a:rPr lang="en-US" sz="2000" b="1"/>
              <a:t>For all students: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Studying abroad (Erasmus+, worldwide, scholarships) 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Certificate Intercultural Competence (CIC)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EF545FEF-6602-4CB0-9596-BD7D149AAE3E}"/>
              </a:ext>
            </a:extLst>
          </p:cNvPr>
          <p:cNvSpPr/>
          <p:nvPr/>
        </p:nvSpPr>
        <p:spPr>
          <a:xfrm>
            <a:off x="6267424" y="720778"/>
            <a:ext cx="5391775" cy="369332"/>
          </a:xfrm>
          <a:prstGeom prst="rect">
            <a:avLst/>
          </a:prstGeom>
          <a:noFill/>
          <a:ln>
            <a:solidFill>
              <a:srgbClr val="027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de-DE" dirty="0">
                <a:hlinkClick r:id="rId5"/>
              </a:rPr>
              <a:t>International : Universität Hamburg (uni-hamburg.de)</a:t>
            </a:r>
            <a:endParaRPr lang="en-US" dirty="0">
              <a:solidFill>
                <a:srgbClr val="3B515B"/>
              </a:solidFill>
              <a:latin typeface="TheSans UHH" panose="020B0502050302020203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329403-4381-4153-B14A-CB659D0F1160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305349" y="6380195"/>
            <a:ext cx="2844800" cy="365125"/>
          </a:xfrm>
        </p:spPr>
        <p:txBody>
          <a:bodyPr/>
          <a:lstStyle/>
          <a:p>
            <a:fld id="{24EB1DEE-E131-4877-9CA2-1D14B7653DE1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5682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B515B"/>
                </a:solidFill>
              </a:rPr>
              <a:t>Family Office</a:t>
            </a:r>
            <a:endParaRPr lang="de-DE" dirty="0">
              <a:solidFill>
                <a:srgbClr val="3B515B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6358" y="4979838"/>
            <a:ext cx="11439465" cy="1024722"/>
          </a:xfrm>
          <a:solidFill>
            <a:srgbClr val="3B515B">
              <a:alpha val="20000"/>
            </a:srgbClr>
          </a:solidFill>
        </p:spPr>
        <p:txBody>
          <a:bodyPr/>
          <a:lstStyle/>
          <a:p>
            <a:pPr>
              <a:buClr>
                <a:srgbClr val="3B515B"/>
              </a:buClr>
            </a:pPr>
            <a:r>
              <a:rPr lang="en-US" sz="2000" b="1" dirty="0"/>
              <a:t>Family-friendly studying</a:t>
            </a:r>
            <a:r>
              <a:rPr lang="de-DE" sz="2000" b="1" dirty="0"/>
              <a:t>				</a:t>
            </a:r>
            <a:r>
              <a:rPr lang="en-US" sz="2000" b="1" dirty="0"/>
              <a:t>Parental leave</a:t>
            </a:r>
          </a:p>
          <a:p>
            <a:pPr>
              <a:buClr>
                <a:srgbClr val="3B515B"/>
              </a:buClr>
            </a:pPr>
            <a:r>
              <a:rPr lang="en-US" sz="2000" b="1" dirty="0"/>
              <a:t>Leaves of absence</a:t>
            </a:r>
            <a:r>
              <a:rPr lang="de-DE" sz="2000" b="1" dirty="0"/>
              <a:t>					</a:t>
            </a:r>
            <a:r>
              <a:rPr lang="en-US" sz="2000" b="1" dirty="0"/>
              <a:t>Regular childcare</a:t>
            </a:r>
          </a:p>
          <a:p>
            <a:pPr>
              <a:buClr>
                <a:srgbClr val="3B515B"/>
              </a:buClr>
            </a:pPr>
            <a:endParaRPr lang="de-DE" sz="2000" b="1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4D5B9B8-E583-49B2-9A48-A89FFA1CD15D}"/>
              </a:ext>
            </a:extLst>
          </p:cNvPr>
          <p:cNvSpPr/>
          <p:nvPr/>
        </p:nvSpPr>
        <p:spPr>
          <a:xfrm>
            <a:off x="6418806" y="720778"/>
            <a:ext cx="5245203" cy="374531"/>
          </a:xfrm>
          <a:prstGeom prst="rect">
            <a:avLst/>
          </a:prstGeom>
          <a:noFill/>
          <a:ln>
            <a:solidFill>
              <a:srgbClr val="3B51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Family Office : Universität Hamburg (uni-hamburg.de)</a:t>
            </a:r>
            <a:endParaRPr lang="en-US" dirty="0">
              <a:solidFill>
                <a:srgbClr val="3B515B"/>
              </a:solidFill>
              <a:latin typeface="TheSans UHH" panose="020B0502050302020203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28D9DD1-88A6-4A87-B6B8-AA5401D30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9" y="2276640"/>
            <a:ext cx="11440074" cy="263064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CDAA24-E958-4B6B-84F2-B173E9E1332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7382" y="6332505"/>
            <a:ext cx="2844800" cy="365125"/>
          </a:xfrm>
        </p:spPr>
        <p:txBody>
          <a:bodyPr/>
          <a:lstStyle/>
          <a:p>
            <a:fld id="{86307502-738F-4BE7-B66B-FF87E4CECA09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5355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Office for Students with Disabilities and Chronic Illnesses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799" y="2798284"/>
            <a:ext cx="11232209" cy="2170323"/>
          </a:xfrm>
          <a:solidFill>
            <a:srgbClr val="F07F8C">
              <a:alpha val="20000"/>
            </a:srgbClr>
          </a:solidFill>
        </p:spPr>
        <p:txBody>
          <a:bodyPr/>
          <a:lstStyle/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Consultations 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Statements for teaching staff and examinations boards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Organization of visits and events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Introduction to using assistive technologies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E884F97-9925-4E2C-9333-23FA4A9C3043}"/>
              </a:ext>
            </a:extLst>
          </p:cNvPr>
          <p:cNvSpPr/>
          <p:nvPr/>
        </p:nvSpPr>
        <p:spPr>
          <a:xfrm>
            <a:off x="5122844" y="683891"/>
            <a:ext cx="6541774" cy="369332"/>
          </a:xfrm>
          <a:prstGeom prst="rect">
            <a:avLst/>
          </a:prstGeom>
          <a:noFill/>
          <a:ln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Studying with Impairments : Universität Hamburg (uni-hamburg.de)</a:t>
            </a:r>
            <a:endParaRPr lang="en-US" dirty="0">
              <a:solidFill>
                <a:srgbClr val="3B515B"/>
              </a:solidFill>
              <a:latin typeface="TheSans UHH" panose="020B0502050302020203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DCEEBA0-6124-4566-8860-2EA0EFD8C96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31799" y="6380195"/>
            <a:ext cx="2844800" cy="365125"/>
          </a:xfrm>
        </p:spPr>
        <p:txBody>
          <a:bodyPr/>
          <a:lstStyle/>
          <a:p>
            <a:fld id="{E865F7F5-8D1F-491F-8E66-D3BFA8962A7B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2576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Advice and help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49" y="2372882"/>
            <a:ext cx="5563200" cy="3760063"/>
          </a:xfrm>
          <a:solidFill>
            <a:srgbClr val="80B8DD">
              <a:alpha val="20000"/>
            </a:srgbClr>
          </a:solidFill>
        </p:spPr>
        <p:txBody>
          <a:bodyPr/>
          <a:lstStyle/>
          <a:p>
            <a:r>
              <a:rPr lang="en-US" sz="2000" b="1"/>
              <a:t>Conflicts related to examinations: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Ombudspersons (lecturers or student body representatives) in every faculty</a:t>
            </a:r>
          </a:p>
          <a:p>
            <a:pPr>
              <a:buClr>
                <a:srgbClr val="3B515B"/>
              </a:buClr>
            </a:pPr>
            <a:r>
              <a:rPr lang="en-US" sz="2000" b="1"/>
              <a:t>Discrimination during your studies:</a:t>
            </a:r>
          </a:p>
          <a:p>
            <a:pPr marL="342900" lvl="0" indent="-3429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Discrimination Complaints Office for Students</a:t>
            </a:r>
          </a:p>
          <a:p>
            <a:pPr marL="342900" lvl="0" indent="-3429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Goal is discrimination-free environment for studying at Universität Hamburg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76D0D6-E9F5-4261-B0A2-5EB634DB2263}"/>
              </a:ext>
            </a:extLst>
          </p:cNvPr>
          <p:cNvSpPr txBox="1"/>
          <p:nvPr/>
        </p:nvSpPr>
        <p:spPr>
          <a:xfrm>
            <a:off x="3339801" y="617167"/>
            <a:ext cx="8324816" cy="646331"/>
          </a:xfrm>
          <a:prstGeom prst="rect">
            <a:avLst/>
          </a:prstGeom>
          <a:noFill/>
          <a:ln>
            <a:solidFill>
              <a:srgbClr val="80B8DD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dirty="0" err="1">
                <a:hlinkClick r:id="rId2"/>
              </a:rPr>
              <a:t>Complaints</a:t>
            </a:r>
            <a:r>
              <a:rPr lang="de-DE" dirty="0">
                <a:hlinkClick r:id="rId2"/>
              </a:rPr>
              <a:t> </a:t>
            </a:r>
            <a:r>
              <a:rPr lang="de-DE" dirty="0" err="1">
                <a:hlinkClick r:id="rId2"/>
              </a:rPr>
              <a:t>offices</a:t>
            </a:r>
            <a:r>
              <a:rPr lang="de-DE" dirty="0">
                <a:hlinkClick r:id="rId2"/>
              </a:rPr>
              <a:t> at Universität Hamburg : Studies : Universität Hamburg (uni-hamburg.de)</a:t>
            </a:r>
            <a:endParaRPr lang="en-US" sz="1800" dirty="0">
              <a:solidFill>
                <a:srgbClr val="3B515B"/>
              </a:solidFill>
              <a:latin typeface="TheSans UHH" panose="020B0502050302020203" pitchFamily="34" charset="0"/>
            </a:endParaRPr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DC88180D-1ADA-480A-81D1-D632717B7F27}"/>
              </a:ext>
            </a:extLst>
          </p:cNvPr>
          <p:cNvSpPr txBox="1">
            <a:spLocks/>
          </p:cNvSpPr>
          <p:nvPr/>
        </p:nvSpPr>
        <p:spPr>
          <a:xfrm>
            <a:off x="6101417" y="2383317"/>
            <a:ext cx="5563200" cy="3749628"/>
          </a:xfrm>
          <a:prstGeom prst="rect">
            <a:avLst/>
          </a:prstGeom>
          <a:solidFill>
            <a:srgbClr val="80B8DD">
              <a:alpha val="20000"/>
            </a:srgbClr>
          </a:solidFill>
        </p:spPr>
        <p:txBody>
          <a:bodyPr vert="horz"/>
          <a:lstStyle>
            <a:lvl1pPr marL="0" indent="0" algn="l" defTabSz="609585" rtl="0" eaLnBrk="1" latinLnBrk="0" hangingPunct="1">
              <a:spcBef>
                <a:spcPts val="1933"/>
              </a:spcBef>
              <a:buClr>
                <a:schemeClr val="accent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1pPr>
            <a:lvl2pPr marL="239994" indent="0" algn="l" defTabSz="609585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2pPr>
            <a:lvl3pPr marL="479988" indent="0" algn="l" defTabSz="609585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3pPr>
            <a:lvl4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4pPr>
            <a:lvl5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/>
              <a:t>Sexual harassment, discrimination, and violence: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000"/>
              <a:t>Campus Center Contact and Advising Services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000"/>
              <a:t>Discrimination Complaints Office for Students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endParaRPr lang="de-DE" sz="2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2000" b="1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C6FDAE5-7260-4738-BC6D-8581BD042DA7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7383" y="6356351"/>
            <a:ext cx="2844800" cy="365125"/>
          </a:xfrm>
        </p:spPr>
        <p:txBody>
          <a:bodyPr/>
          <a:lstStyle/>
          <a:p>
            <a:fld id="{070E946C-81AD-418D-839D-FB8B22B51670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02267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3B515B"/>
                </a:solidFill>
              </a:rPr>
              <a:t>AStA</a:t>
            </a:r>
            <a:r>
              <a:rPr lang="en-US" dirty="0">
                <a:solidFill>
                  <a:srgbClr val="3B515B"/>
                </a:solidFill>
              </a:rPr>
              <a:t> (General Student Committee)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76D0D6-E9F5-4261-B0A2-5EB634DB2263}"/>
              </a:ext>
            </a:extLst>
          </p:cNvPr>
          <p:cNvSpPr txBox="1"/>
          <p:nvPr/>
        </p:nvSpPr>
        <p:spPr>
          <a:xfrm>
            <a:off x="7899093" y="848005"/>
            <a:ext cx="3765523" cy="369332"/>
          </a:xfrm>
          <a:prstGeom prst="rect">
            <a:avLst/>
          </a:prstGeom>
          <a:noFill/>
          <a:ln>
            <a:solidFill>
              <a:srgbClr val="E2001A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800">
                <a:solidFill>
                  <a:srgbClr val="3B515B"/>
                </a:solidFill>
                <a:latin typeface="TheSans UHH" panose="020B0502050302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https://www.asta.uni-hamburg.de/</a:t>
            </a:r>
            <a:r>
              <a:rPr lang="en-US" sz="1800">
                <a:solidFill>
                  <a:srgbClr val="3B515B"/>
                </a:solidFill>
                <a:latin typeface="TheSans UHH" panose="020B0502050302020203" pitchFamily="34" charset="0"/>
              </a:rPr>
              <a:t> </a:t>
            </a:r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DC88180D-1ADA-480A-81D1-D632717B7F27}"/>
              </a:ext>
            </a:extLst>
          </p:cNvPr>
          <p:cNvSpPr txBox="1">
            <a:spLocks/>
          </p:cNvSpPr>
          <p:nvPr/>
        </p:nvSpPr>
        <p:spPr>
          <a:xfrm>
            <a:off x="6101417" y="2383317"/>
            <a:ext cx="5563200" cy="3626678"/>
          </a:xfrm>
          <a:prstGeom prst="rect">
            <a:avLst/>
          </a:prstGeom>
          <a:solidFill>
            <a:srgbClr val="E2001A">
              <a:alpha val="20000"/>
            </a:srgbClr>
          </a:solidFill>
        </p:spPr>
        <p:txBody>
          <a:bodyPr vert="horz"/>
          <a:lstStyle>
            <a:lvl1pPr marL="0" indent="0" algn="l" defTabSz="609585" rtl="0" eaLnBrk="1" latinLnBrk="0" hangingPunct="1">
              <a:spcBef>
                <a:spcPts val="1933"/>
              </a:spcBef>
              <a:buClr>
                <a:schemeClr val="accent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1pPr>
            <a:lvl2pPr marL="239994" indent="0" algn="l" defTabSz="609585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2pPr>
            <a:lvl3pPr marL="479988" indent="0" algn="l" defTabSz="609585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3pPr>
            <a:lvl4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4pPr>
            <a:lvl5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/>
              <a:t>The semiautonomous sections continue to provide advising services in the following areas:</a:t>
            </a:r>
          </a:p>
          <a:p>
            <a:pPr marL="342900" indent="-3429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For students with disabilities and chronic illnesses</a:t>
            </a:r>
          </a:p>
          <a:p>
            <a:pPr marL="342900" indent="-3429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For international students</a:t>
            </a:r>
          </a:p>
          <a:p>
            <a:pPr marL="342900" indent="-3429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For women and trans, intersex, and nonbinary people</a:t>
            </a:r>
          </a:p>
        </p:txBody>
      </p:sp>
      <p:graphicFrame>
        <p:nvGraphicFramePr>
          <p:cNvPr id="13" name="Diagramm 12">
            <a:extLst>
              <a:ext uri="{FF2B5EF4-FFF2-40B4-BE49-F238E27FC236}">
                <a16:creationId xmlns:a16="http://schemas.microsoft.com/office/drawing/2014/main" id="{C6C5862A-6F88-4C9C-B58C-D03319059B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7572988"/>
              </p:ext>
            </p:extLst>
          </p:nvPr>
        </p:nvGraphicFramePr>
        <p:xfrm>
          <a:off x="285749" y="2372883"/>
          <a:ext cx="5563200" cy="3839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C15B910-B764-4AF9-94BC-69DA6A676C47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7382" y="6332505"/>
            <a:ext cx="2844800" cy="365125"/>
          </a:xfrm>
        </p:spPr>
        <p:txBody>
          <a:bodyPr/>
          <a:lstStyle/>
          <a:p>
            <a:fld id="{E270459C-8BF3-491C-9CCC-392D93C623D5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5583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3905DE2-0AC1-4D3D-824F-51D03CE74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B515B"/>
                </a:solidFill>
              </a:rPr>
              <a:t>3. What extra learning opportunities are available to me?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216EC0-AAE9-495E-8354-19FAD2EF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7635" y="6356351"/>
            <a:ext cx="4936731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8E9AD8-2599-4AA0-BCD6-AF95E781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2F11D85-7FDA-4418-91D5-B7A079F0DA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383" y="6356350"/>
            <a:ext cx="2844800" cy="365125"/>
          </a:xfrm>
        </p:spPr>
        <p:txBody>
          <a:bodyPr/>
          <a:lstStyle/>
          <a:p>
            <a:fld id="{08A933EA-4494-46BA-B441-2A364BCEA9DD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4573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Learning Opportunities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>
          <a:xfrm>
            <a:off x="3627635" y="6356351"/>
            <a:ext cx="4936731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20</a:t>
            </a:fld>
            <a:endParaRPr lang="de-DE"/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AA0E47C9-5AE9-455B-BE48-1961CC2402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9466020"/>
              </p:ext>
            </p:extLst>
          </p:nvPr>
        </p:nvGraphicFramePr>
        <p:xfrm>
          <a:off x="1859530" y="2420773"/>
          <a:ext cx="8472941" cy="3791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DF962B-A037-4ED7-90E5-16CC4093DF28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37130" y="6356351"/>
            <a:ext cx="2844800" cy="365125"/>
          </a:xfrm>
        </p:spPr>
        <p:txBody>
          <a:bodyPr/>
          <a:lstStyle/>
          <a:p>
            <a:fld id="{6D30423D-1435-4C9B-B786-2C12082D78E4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6087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PIASTA seminars and workshops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C697C39-96B7-4B8E-9901-3DA4DB5E504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01417" y="2372883"/>
            <a:ext cx="5563200" cy="3637112"/>
          </a:xfrm>
          <a:solidFill>
            <a:srgbClr val="B6BFC3">
              <a:alpha val="20000"/>
            </a:srgbClr>
          </a:solidFill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sz="2000" b="1" dirty="0"/>
              <a:t>General study skills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highlight>
                  <a:srgbClr val="FFFF00"/>
                </a:highlight>
              </a:rPr>
              <a:t>Public speaking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highlight>
                  <a:srgbClr val="FFFF00"/>
                </a:highlight>
              </a:rPr>
              <a:t>Communication and presentation skills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highlight>
                  <a:srgbClr val="FFFF00"/>
                </a:highlight>
              </a:rPr>
              <a:t>Time management during your studies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49" y="2372882"/>
            <a:ext cx="5563200" cy="3637113"/>
          </a:xfrm>
          <a:solidFill>
            <a:srgbClr val="B6BFC3">
              <a:alpha val="20000"/>
            </a:srgbClr>
          </a:solidFill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2000" b="1" dirty="0"/>
              <a:t>Diversity skills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highlight>
                  <a:srgbClr val="FFFF00"/>
                </a:highlight>
              </a:rPr>
              <a:t>Intercultural experience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highlight>
                  <a:srgbClr val="FFFF00"/>
                </a:highlight>
              </a:rPr>
              <a:t>Anti-racist ways of thinking and acting</a:t>
            </a:r>
          </a:p>
          <a:p>
            <a:pPr>
              <a:buClr>
                <a:srgbClr val="3B515B"/>
              </a:buClr>
            </a:pPr>
            <a:r>
              <a:rPr lang="en-US" sz="2000" dirty="0"/>
              <a:t>Most of the workshops and seminars in the area of diversity skills are recognized as Component A of the Certificate Intercultural Competence (CIC).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C32839F-9D9D-4DD9-BB17-323F20617E95}"/>
              </a:ext>
            </a:extLst>
          </p:cNvPr>
          <p:cNvSpPr/>
          <p:nvPr/>
        </p:nvSpPr>
        <p:spPr>
          <a:xfrm>
            <a:off x="3474974" y="848005"/>
            <a:ext cx="8346126" cy="369332"/>
          </a:xfrm>
          <a:prstGeom prst="rect">
            <a:avLst/>
          </a:prstGeom>
          <a:ln>
            <a:solidFill>
              <a:srgbClr val="9DA8AD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Seminars and Workshops : PIASTA : Universität Hamburg (uni-hamburg.de)</a:t>
            </a:r>
            <a:endParaRPr lang="en-US" dirty="0">
              <a:solidFill>
                <a:srgbClr val="3B515B"/>
              </a:solidFill>
              <a:latin typeface="TheSans UHH" panose="020B0502050302020203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DF4CB43-D197-44D8-BFA8-72AA05B6598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30DEDBB-1EB7-4A7F-9A74-3316434B3AC6}" type="datetime1">
              <a:rPr lang="de-DE" smtClean="0"/>
              <a:t>16.08.2025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8384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Writing Center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 dirty="0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EF545FEF-6602-4CB0-9596-BD7D149AAE3E}"/>
              </a:ext>
            </a:extLst>
          </p:cNvPr>
          <p:cNvSpPr/>
          <p:nvPr/>
        </p:nvSpPr>
        <p:spPr>
          <a:xfrm>
            <a:off x="3450935" y="844485"/>
            <a:ext cx="8454707" cy="307777"/>
          </a:xfrm>
          <a:prstGeom prst="rect">
            <a:avLst/>
          </a:prstGeom>
          <a:noFill/>
          <a:ln>
            <a:solidFill>
              <a:srgbClr val="0271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Writing Center : Center for Interdisciplinary Studies and Academic Skills : Universität Hamburg (uni-hamburg.de)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3705776-A17D-47D4-987C-58D074FBDBC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7382" y="6324171"/>
            <a:ext cx="2844800" cy="365125"/>
          </a:xfrm>
        </p:spPr>
        <p:txBody>
          <a:bodyPr/>
          <a:lstStyle/>
          <a:p>
            <a:fld id="{59D48863-C4A0-47D9-BAC8-1CBAC3891197}" type="datetime1">
              <a:rPr lang="de-DE" smtClean="0"/>
              <a:t>16.08.2025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20547E6-007F-4B81-8710-52513C6E6B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700"/>
          <a:stretch/>
        </p:blipFill>
        <p:spPr>
          <a:xfrm>
            <a:off x="1332056" y="2201265"/>
            <a:ext cx="9274810" cy="205708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CB7AFC10-93D8-45EA-993A-57922E08AD35}"/>
              </a:ext>
            </a:extLst>
          </p:cNvPr>
          <p:cNvSpPr/>
          <p:nvPr/>
        </p:nvSpPr>
        <p:spPr>
          <a:xfrm>
            <a:off x="1487837" y="4150456"/>
            <a:ext cx="2844800" cy="64128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ysClr val="windowText" lastClr="000000"/>
                </a:solidFill>
              </a:rPr>
              <a:t>Writing Workshops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DED77D6-9D15-4E08-B054-783B68DA6127}"/>
              </a:ext>
            </a:extLst>
          </p:cNvPr>
          <p:cNvSpPr/>
          <p:nvPr/>
        </p:nvSpPr>
        <p:spPr>
          <a:xfrm>
            <a:off x="4597400" y="4214185"/>
            <a:ext cx="2844800" cy="64128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ysClr val="windowText" lastClr="000000"/>
                </a:solidFill>
              </a:rPr>
              <a:t>Individual </a:t>
            </a:r>
            <a:r>
              <a:rPr lang="de-DE" sz="2400" b="1" dirty="0" err="1">
                <a:solidFill>
                  <a:sysClr val="windowText" lastClr="000000"/>
                </a:solidFill>
              </a:rPr>
              <a:t>Consultations</a:t>
            </a:r>
            <a:endParaRPr lang="de-DE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88EF3B6-F9D6-46DD-B179-5CFD1176879F}"/>
              </a:ext>
            </a:extLst>
          </p:cNvPr>
          <p:cNvSpPr/>
          <p:nvPr/>
        </p:nvSpPr>
        <p:spPr>
          <a:xfrm>
            <a:off x="7706963" y="4214186"/>
            <a:ext cx="2844800" cy="64128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ysClr val="windowText" lastClr="000000"/>
                </a:solidFill>
              </a:rPr>
              <a:t>Weekly Write-ins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A1118DF-B3D1-4EE6-9D9E-961641B545AE}"/>
              </a:ext>
            </a:extLst>
          </p:cNvPr>
          <p:cNvSpPr/>
          <p:nvPr/>
        </p:nvSpPr>
        <p:spPr>
          <a:xfrm>
            <a:off x="9347200" y="1239768"/>
            <a:ext cx="2844800" cy="103687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In </a:t>
            </a:r>
            <a:r>
              <a:rPr lang="de-DE" b="1" dirty="0" err="1"/>
              <a:t>cooperation</a:t>
            </a:r>
            <a:r>
              <a:rPr lang="de-DE" b="1" dirty="0"/>
              <a:t> </a:t>
            </a:r>
            <a:r>
              <a:rPr lang="de-DE" b="1" dirty="0" err="1"/>
              <a:t>with</a:t>
            </a:r>
            <a:r>
              <a:rPr lang="de-DE" b="1" dirty="0"/>
              <a:t> PIASTA</a:t>
            </a:r>
          </a:p>
        </p:txBody>
      </p:sp>
    </p:spTree>
    <p:extLst>
      <p:ext uri="{BB962C8B-B14F-4D97-AF65-F5344CB8AC3E}">
        <p14:creationId xmlns:p14="http://schemas.microsoft.com/office/powerpoint/2010/main" val="2869333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B515B"/>
                </a:solidFill>
              </a:rPr>
              <a:t>Career Center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>
                <a:solidFill>
                  <a:srgbClr val="3B515B"/>
                </a:solidFill>
              </a:rPr>
              <a:pPr/>
              <a:t>23</a:t>
            </a:fld>
            <a:endParaRPr lang="de-DE">
              <a:solidFill>
                <a:srgbClr val="3B515B"/>
              </a:solidFill>
            </a:endParaRP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6358" y="2378021"/>
            <a:ext cx="5563200" cy="2667704"/>
          </a:xfrm>
          <a:solidFill>
            <a:srgbClr val="3B515B">
              <a:alpha val="20000"/>
            </a:srgbClr>
          </a:solidFill>
        </p:spPr>
        <p:txBody>
          <a:bodyPr/>
          <a:lstStyle/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Advising 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Mentoring 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Application coaching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Seminars and workshops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/>
              <a:t>Career days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709B4A5-863C-4B7A-913C-FC820D06DD1B}"/>
              </a:ext>
            </a:extLst>
          </p:cNvPr>
          <p:cNvSpPr/>
          <p:nvPr/>
        </p:nvSpPr>
        <p:spPr>
          <a:xfrm>
            <a:off x="6276574" y="2174360"/>
            <a:ext cx="5245203" cy="646331"/>
          </a:xfrm>
          <a:prstGeom prst="rect">
            <a:avLst/>
          </a:prstGeom>
          <a:noFill/>
          <a:ln>
            <a:solidFill>
              <a:srgbClr val="3B51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Career Center – Getting off to a good start : Universität Hamburg (uni-hamburg.de)</a:t>
            </a:r>
            <a:endParaRPr lang="en-US" dirty="0">
              <a:solidFill>
                <a:srgbClr val="3B515B"/>
              </a:solidFill>
              <a:latin typeface="TheSans UHH" panose="020B0502050302020203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74D51AB-3779-4DF5-A925-B90F18798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171" y="3002475"/>
            <a:ext cx="5568010" cy="2043250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95826A0-483F-4D99-ABF4-193DCD41B51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7382" y="6332505"/>
            <a:ext cx="2844800" cy="365125"/>
          </a:xfrm>
        </p:spPr>
        <p:txBody>
          <a:bodyPr/>
          <a:lstStyle/>
          <a:p>
            <a:fld id="{43925531-698C-4DDA-9ECF-945998F5B9A6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968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Campus Center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9492" y="2341334"/>
            <a:ext cx="5237228" cy="3875494"/>
          </a:xfrm>
          <a:solidFill>
            <a:srgbClr val="F07F8C">
              <a:alpha val="20000"/>
            </a:srgbClr>
          </a:solidFill>
        </p:spPr>
        <p:txBody>
          <a:bodyPr/>
          <a:lstStyle/>
          <a:p>
            <a:r>
              <a:rPr lang="en-US" sz="2000" b="1" dirty="0"/>
              <a:t>Workshops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	Orientation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	Motivation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	Organizational skills</a:t>
            </a:r>
          </a:p>
          <a:p>
            <a:pPr marL="457200" indent="-45720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  Mental health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B72BCB3-33B5-41FF-BCB3-3BA1EBA903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341334"/>
            <a:ext cx="5081406" cy="381105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03AEE6E-12FA-434D-B427-00EE6D71F2C3}"/>
              </a:ext>
            </a:extLst>
          </p:cNvPr>
          <p:cNvSpPr txBox="1"/>
          <p:nvPr/>
        </p:nvSpPr>
        <p:spPr>
          <a:xfrm>
            <a:off x="9427159" y="6069704"/>
            <a:ext cx="5081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Foto: UHH/ Schell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C877819-05BD-45D8-83AC-B3EED6787F3B}"/>
              </a:ext>
            </a:extLst>
          </p:cNvPr>
          <p:cNvSpPr/>
          <p:nvPr/>
        </p:nvSpPr>
        <p:spPr>
          <a:xfrm>
            <a:off x="5965653" y="284149"/>
            <a:ext cx="5698964" cy="86810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More Information: </a:t>
            </a:r>
            <a:r>
              <a:rPr lang="de-DE" dirty="0">
                <a:hlinkClick r:id="rId4"/>
              </a:rPr>
              <a:t>https://www.uni-hamburg.de/campuscenter/beratung/beratungsangebote/workshop-coaching.html</a:t>
            </a:r>
            <a:r>
              <a:rPr lang="de-DE" dirty="0"/>
              <a:t>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C75045-9062-46BF-A384-6AE02B059C66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6956" y="6356349"/>
            <a:ext cx="2844800" cy="365125"/>
          </a:xfrm>
        </p:spPr>
        <p:txBody>
          <a:bodyPr/>
          <a:lstStyle/>
          <a:p>
            <a:fld id="{9AC27C23-651B-42CC-8413-FA16539D90DD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5580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B515B"/>
                </a:solidFill>
              </a:rPr>
              <a:t>Learning languages at the University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675427" y="6332505"/>
            <a:ext cx="4841145" cy="41281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231893D-239F-44BA-BFB8-56F2DD0B3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8904" y="2260851"/>
            <a:ext cx="5563200" cy="1899049"/>
          </a:xfrm>
          <a:solidFill>
            <a:srgbClr val="80B8DD">
              <a:alpha val="20000"/>
            </a:srgbClr>
          </a:solidFill>
        </p:spPr>
        <p:txBody>
          <a:bodyPr/>
          <a:lstStyle/>
          <a:p>
            <a:r>
              <a:rPr lang="en-US" sz="2000" b="1" dirty="0"/>
              <a:t>General languages:</a:t>
            </a:r>
            <a:r>
              <a:rPr lang="en-US" sz="2000" dirty="0"/>
              <a:t> </a:t>
            </a:r>
            <a:r>
              <a:rPr lang="en-US" sz="2000" b="1" dirty="0"/>
              <a:t>levels A1–B1</a:t>
            </a:r>
            <a:r>
              <a:rPr lang="en-US" sz="2000" dirty="0"/>
              <a:t> with course fees</a:t>
            </a:r>
          </a:p>
          <a:p>
            <a:r>
              <a:rPr lang="en-US" sz="2000" b="1" dirty="0"/>
              <a:t>University Language Center: levels B2–C2 </a:t>
            </a:r>
            <a:r>
              <a:rPr lang="en-US" sz="2000" dirty="0"/>
              <a:t>free of charge</a:t>
            </a:r>
          </a:p>
          <a:p>
            <a:r>
              <a:rPr lang="en-US" sz="2000" b="1" dirty="0"/>
              <a:t>PIASTA: </a:t>
            </a:r>
            <a:r>
              <a:rPr lang="en-US" sz="2000" dirty="0"/>
              <a:t>language cafés and language tandems </a:t>
            </a:r>
          </a:p>
          <a:p>
            <a:endParaRPr lang="en-US" sz="20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76D0D6-E9F5-4261-B0A2-5EB634DB2263}"/>
              </a:ext>
            </a:extLst>
          </p:cNvPr>
          <p:cNvSpPr txBox="1"/>
          <p:nvPr/>
        </p:nvSpPr>
        <p:spPr>
          <a:xfrm>
            <a:off x="5772103" y="2384826"/>
            <a:ext cx="6290649" cy="338554"/>
          </a:xfrm>
          <a:prstGeom prst="rect">
            <a:avLst/>
          </a:prstGeom>
          <a:noFill/>
          <a:ln>
            <a:solidFill>
              <a:srgbClr val="80B8DD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sz="1600" dirty="0">
                <a:hlinkClick r:id="rId3"/>
              </a:rPr>
              <a:t>General </a:t>
            </a:r>
            <a:r>
              <a:rPr lang="de-DE" sz="1600" dirty="0" err="1">
                <a:hlinkClick r:id="rId3"/>
              </a:rPr>
              <a:t>Languages</a:t>
            </a:r>
            <a:r>
              <a:rPr lang="de-DE" sz="1600" dirty="0">
                <a:hlinkClick r:id="rId3"/>
              </a:rPr>
              <a:t> : Universität Hamburg (uni-hamburg.de)</a:t>
            </a:r>
            <a:endParaRPr lang="en-US" sz="1500" dirty="0">
              <a:solidFill>
                <a:srgbClr val="3B515B"/>
              </a:solidFill>
              <a:latin typeface="TheSans UHH" panose="020B0502050302020203" pitchFamily="34" charset="0"/>
            </a:endParaRPr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DC88180D-1ADA-480A-81D1-D632717B7F27}"/>
              </a:ext>
            </a:extLst>
          </p:cNvPr>
          <p:cNvSpPr txBox="1">
            <a:spLocks/>
          </p:cNvSpPr>
          <p:nvPr/>
        </p:nvSpPr>
        <p:spPr>
          <a:xfrm>
            <a:off x="3314399" y="4449245"/>
            <a:ext cx="5563200" cy="1610713"/>
          </a:xfrm>
          <a:prstGeom prst="rect">
            <a:avLst/>
          </a:prstGeom>
          <a:solidFill>
            <a:schemeClr val="accent5">
              <a:lumMod val="75000"/>
              <a:alpha val="20000"/>
            </a:schemeClr>
          </a:solidFill>
        </p:spPr>
        <p:txBody>
          <a:bodyPr vert="horz"/>
          <a:lstStyle>
            <a:lvl1pPr marL="0" indent="0" algn="l" defTabSz="609585" rtl="0" eaLnBrk="1" latinLnBrk="0" hangingPunct="1">
              <a:spcBef>
                <a:spcPts val="1933"/>
              </a:spcBef>
              <a:buClr>
                <a:schemeClr val="accent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1pPr>
            <a:lvl2pPr marL="239994" indent="0" algn="l" defTabSz="609585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2pPr>
            <a:lvl3pPr marL="479988" indent="0" algn="l" defTabSz="609585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3pPr>
            <a:lvl4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4pPr>
            <a:lvl5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Languages offered: </a:t>
            </a:r>
            <a:r>
              <a:rPr lang="en-US" sz="2000" dirty="0"/>
              <a:t>Arabic, Chinese, Danish, Dutch, English, French, German as a foreign language, German Sign Language, Italian, Japanese, Korean, Latin, Low German, Portuguese, Russian, Spanish, Swedish, Turkish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C8933F4-F396-417B-A222-BF1BADC3C679}"/>
              </a:ext>
            </a:extLst>
          </p:cNvPr>
          <p:cNvSpPr txBox="1"/>
          <p:nvPr/>
        </p:nvSpPr>
        <p:spPr>
          <a:xfrm>
            <a:off x="5772104" y="3717059"/>
            <a:ext cx="6290649" cy="338554"/>
          </a:xfrm>
          <a:prstGeom prst="rect">
            <a:avLst/>
          </a:prstGeom>
          <a:noFill/>
          <a:ln>
            <a:solidFill>
              <a:srgbClr val="80B8DD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sz="1600" dirty="0" err="1">
                <a:hlinkClick r:id="rId4"/>
              </a:rPr>
              <a:t>Experiencing</a:t>
            </a:r>
            <a:r>
              <a:rPr lang="de-DE" sz="1600" dirty="0">
                <a:hlinkClick r:id="rId4"/>
              </a:rPr>
              <a:t> </a:t>
            </a:r>
            <a:r>
              <a:rPr lang="de-DE" sz="1600" dirty="0" err="1">
                <a:hlinkClick r:id="rId4"/>
              </a:rPr>
              <a:t>languages</a:t>
            </a:r>
            <a:r>
              <a:rPr lang="de-DE" sz="1600" dirty="0">
                <a:hlinkClick r:id="rId4"/>
              </a:rPr>
              <a:t> : PIASTA : Universität Hamburg (uni-hamburg.de)</a:t>
            </a:r>
            <a:endParaRPr lang="en-US" sz="1600" dirty="0">
              <a:hlinkClick r:id="rId5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9872C28-3C77-4C63-8617-75D1BD094506}"/>
              </a:ext>
            </a:extLst>
          </p:cNvPr>
          <p:cNvSpPr txBox="1"/>
          <p:nvPr/>
        </p:nvSpPr>
        <p:spPr>
          <a:xfrm>
            <a:off x="5777520" y="3039400"/>
            <a:ext cx="6285232" cy="338554"/>
          </a:xfrm>
          <a:prstGeom prst="rect">
            <a:avLst/>
          </a:prstGeom>
          <a:noFill/>
          <a:ln>
            <a:solidFill>
              <a:srgbClr val="80B8DD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sz="1600" dirty="0">
                <a:hlinkClick r:id="rId6"/>
              </a:rPr>
              <a:t>University Language Center : Universität Hamburg (uni-hamburg.de)</a:t>
            </a:r>
            <a:endParaRPr lang="en-US" sz="1600" dirty="0">
              <a:hlinkClick r:id="rId7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F7CC055-B268-42F3-BF30-5696926766E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69A5ED4-7E71-4551-B69F-DD5B2C3F971A}" type="datetime1">
              <a:rPr lang="de-DE" smtClean="0"/>
              <a:t>16.08.2025</a:t>
            </a:fld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25EFE459-4F46-46DF-99AF-5A6E1DE9708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6" y="5041658"/>
            <a:ext cx="495300" cy="281305"/>
          </a:xfrm>
          <a:prstGeom prst="rect">
            <a:avLst/>
          </a:prstGeom>
        </p:spPr>
      </p:pic>
      <p:pic>
        <p:nvPicPr>
          <p:cNvPr id="16" name="Grafik 15" descr="Deutschland Flagge">
            <a:extLst>
              <a:ext uri="{FF2B5EF4-FFF2-40B4-BE49-F238E27FC236}">
                <a16:creationId xmlns:a16="http://schemas.microsoft.com/office/drawing/2014/main" id="{07BF0E95-9BE1-4AF6-9AA5-98FFCBAB7B5E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56" y="5046203"/>
            <a:ext cx="423545" cy="254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Großbritannien Flagge">
            <a:extLst>
              <a:ext uri="{FF2B5EF4-FFF2-40B4-BE49-F238E27FC236}">
                <a16:creationId xmlns:a16="http://schemas.microsoft.com/office/drawing/2014/main" id="{A4E15511-7CE6-41E2-93BF-88EB0AA9B892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585" y="5058442"/>
            <a:ext cx="382270" cy="254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FE3DC9D-CBE3-477D-B234-C7B03E06B387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980" y="5040489"/>
            <a:ext cx="398145" cy="26733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CDB0CAE3-0623-4798-A731-7E2BC7E648C5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830" y="5033503"/>
            <a:ext cx="423545" cy="267335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ADE9B8A8-0D5F-4F4C-8994-CF81D34DF39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864" y="5048240"/>
            <a:ext cx="451244" cy="282575"/>
          </a:xfrm>
          <a:prstGeom prst="rect">
            <a:avLst/>
          </a:prstGeom>
        </p:spPr>
      </p:pic>
      <p:pic>
        <p:nvPicPr>
          <p:cNvPr id="21" name="Grafik 20" descr="Quellbild anzeigen">
            <a:extLst>
              <a:ext uri="{FF2B5EF4-FFF2-40B4-BE49-F238E27FC236}">
                <a16:creationId xmlns:a16="http://schemas.microsoft.com/office/drawing/2014/main" id="{457295A7-012B-4ACA-9DF3-E51F3B836879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081" y="5070619"/>
            <a:ext cx="381635" cy="254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BA342850-FBCC-4B4E-821C-B7D01B0F459B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225" y="5058442"/>
            <a:ext cx="398145" cy="282575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42CAF531-C44E-4BDD-85E2-C6A09F41BDEA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004" y="5045320"/>
            <a:ext cx="393700" cy="264795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6A7B22C3-0CEB-4353-B043-13EE94A41EC1}"/>
              </a:ext>
            </a:extLst>
          </p:cNvPr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4744" y="5058442"/>
            <a:ext cx="450850" cy="27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15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3905DE2-0AC1-4D3D-824F-51D03CE74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How can I get involved in political and intercultural activities?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216EC0-AAE9-495E-8354-19FAD2EF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7635" y="6356351"/>
            <a:ext cx="4936731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8E9AD8-2599-4AA0-BCD6-AF95E781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3C27353-F1A3-43C0-9168-CD9FD52D1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49330-5718-47B0-9CE3-A637A0975446}" type="datetime1">
              <a:rPr lang="de-DE" smtClean="0"/>
              <a:t>16.08.2025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80463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B515B"/>
                </a:solidFill>
              </a:rPr>
              <a:t>Political and inter / trans cultural involvement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3627636" y="6356351"/>
            <a:ext cx="4936728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27</a:t>
            </a:fld>
            <a:endParaRPr lang="de-DE"/>
          </a:p>
        </p:txBody>
      </p:sp>
      <p:graphicFrame>
        <p:nvGraphicFramePr>
          <p:cNvPr id="12" name="Tabelle 11">
            <a:extLst>
              <a:ext uri="{FF2B5EF4-FFF2-40B4-BE49-F238E27FC236}">
                <a16:creationId xmlns:a16="http://schemas.microsoft.com/office/drawing/2014/main" id="{833513D8-99FD-48F2-AE56-FD34BADE9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102135"/>
              </p:ext>
            </p:extLst>
          </p:nvPr>
        </p:nvGraphicFramePr>
        <p:xfrm>
          <a:off x="467126" y="2146012"/>
          <a:ext cx="11257747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340">
                  <a:extLst>
                    <a:ext uri="{9D8B030D-6E8A-4147-A177-3AD203B41FA5}">
                      <a16:colId xmlns:a16="http://schemas.microsoft.com/office/drawing/2014/main" val="1592546169"/>
                    </a:ext>
                  </a:extLst>
                </a:gridCol>
                <a:gridCol w="3783340">
                  <a:extLst>
                    <a:ext uri="{9D8B030D-6E8A-4147-A177-3AD203B41FA5}">
                      <a16:colId xmlns:a16="http://schemas.microsoft.com/office/drawing/2014/main" val="1266200379"/>
                    </a:ext>
                  </a:extLst>
                </a:gridCol>
                <a:gridCol w="3691067">
                  <a:extLst>
                    <a:ext uri="{9D8B030D-6E8A-4147-A177-3AD203B41FA5}">
                      <a16:colId xmlns:a16="http://schemas.microsoft.com/office/drawing/2014/main" val="808820553"/>
                    </a:ext>
                  </a:extLst>
                </a:gridCol>
              </a:tblGrid>
              <a:tr h="173818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AStA (student council)</a:t>
                      </a:r>
                    </a:p>
                  </a:txBody>
                  <a:tcPr>
                    <a:solidFill>
                      <a:srgbClr val="0271B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600" b="1">
                          <a:solidFill>
                            <a:schemeClr val="bg1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PIASTA</a:t>
                      </a:r>
                    </a:p>
                  </a:txBody>
                  <a:tcPr>
                    <a:solidFill>
                      <a:srgbClr val="0271B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600" b="1">
                          <a:solidFill>
                            <a:schemeClr val="bg1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Student associations and initiatives</a:t>
                      </a:r>
                    </a:p>
                  </a:txBody>
                  <a:tcPr>
                    <a:solidFill>
                      <a:srgbClr val="0271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529593"/>
                  </a:ext>
                </a:extLst>
              </a:tr>
              <a:tr h="2038414">
                <a:tc>
                  <a:txBody>
                    <a:bodyPr/>
                    <a:lstStyle/>
                    <a:p>
                      <a:pPr marL="0" indent="0" algn="l" defTabSz="609585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Appointed by the elected student parliament</a:t>
                      </a:r>
                    </a:p>
                    <a:p>
                      <a:pPr marL="0" indent="0" algn="l" defTabSz="609585" rtl="0" eaLnBrk="1" latinLnBrk="0" hangingPunct="1">
                        <a:buFont typeface="Arial" panose="020B0604020202020204" pitchFamily="34" charset="0"/>
                        <a:buNone/>
                      </a:pPr>
                      <a:endParaRPr lang="de-DE" sz="1800" b="0" kern="120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 algn="l" defTabSz="609585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Represent students in politics, administration, and public</a:t>
                      </a:r>
                    </a:p>
                    <a:p>
                      <a:pPr marL="285750" indent="-285750" algn="l" defTabSz="609585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Support students with problems at the University</a:t>
                      </a:r>
                    </a:p>
                    <a:p>
                      <a:pPr marL="285750" indent="-285750" algn="l" defTabSz="609585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Welcome Week, cultural courses, and political educational activities</a:t>
                      </a:r>
                    </a:p>
                  </a:txBody>
                  <a:tcPr>
                    <a:solidFill>
                      <a:srgbClr val="80B8D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Welcome Week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Welcome Buddy Program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International nights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Cultural events and leisure activities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Seminars and workshops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Language cafés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Language tandems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PIASTA Support Café</a:t>
                      </a:r>
                    </a:p>
                    <a:p>
                      <a:pPr marL="0" indent="0" algn="l" defTabSz="457200" rtl="0" eaLnBrk="1" latinLnBrk="0" hangingPunct="1">
                        <a:buFont typeface="Arial" panose="020B0604020202020204" pitchFamily="34" charset="0"/>
                        <a:buNone/>
                      </a:pPr>
                      <a:endParaRPr lang="de-DE" sz="1800" b="0" kern="120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800" dirty="0">
                          <a:hlinkClick r:id="rId3"/>
                        </a:rPr>
                        <a:t>PIASTA : Universität Hamburg (uni-hamburg.de)</a:t>
                      </a:r>
                      <a:endParaRPr lang="en-US" sz="1800" b="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0B8D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609585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Here are just some: </a:t>
                      </a:r>
                    </a:p>
                    <a:p>
                      <a:pPr marL="285750" indent="-285750" algn="l" defTabSz="609585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Internships abroad with</a:t>
                      </a:r>
                      <a:r>
                        <a:rPr lang="en-US" sz="180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AIESEC</a:t>
                      </a:r>
                    </a:p>
                    <a:p>
                      <a:pPr marL="285750" indent="-285750" algn="l" defTabSz="609585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Make the world a better place with </a:t>
                      </a:r>
                      <a:r>
                        <a:rPr lang="en-US" sz="1800" b="1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Enactus</a:t>
                      </a:r>
                    </a:p>
                    <a:p>
                      <a:pPr marL="285750" indent="-285750" algn="l" defTabSz="609585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University Players</a:t>
                      </a:r>
                    </a:p>
                    <a:p>
                      <a:pPr marL="285750" indent="-285750" algn="l" defTabSz="609585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 err="1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ESGroovt</a:t>
                      </a:r>
                      <a:endParaRPr lang="en-US" sz="1800" b="1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 algn="l" defTabSz="609585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Queer-Section</a:t>
                      </a:r>
                    </a:p>
                    <a:p>
                      <a:pPr marL="285750" marR="0" lvl="0" indent="-2857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Refugee Law Clinic</a:t>
                      </a:r>
                    </a:p>
                    <a:p>
                      <a:pPr marL="285750" marR="0" lvl="0" indent="-2857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Wurzelwerk – Urban Gardening Projekt</a:t>
                      </a:r>
                    </a:p>
                    <a:p>
                      <a:pPr marL="285750" marR="0" lvl="0" indent="-2857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e-DE" sz="1800" b="1" kern="120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e-DE" sz="1800" b="1" kern="120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 algn="l" defTabSz="609585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en-US" sz="1800" b="1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  <a:p>
                      <a:pPr marL="0" indent="0" algn="l" defTabSz="457200" rtl="0" eaLnBrk="1" latinLnBrk="0" hangingPunct="1">
                        <a:buFont typeface="Arial" panose="020B0604020202020204" pitchFamily="34" charset="0"/>
                        <a:buNone/>
                      </a:pPr>
                      <a:endParaRPr lang="de-DE" sz="1800" b="0" kern="120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0B8D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887550"/>
                  </a:ext>
                </a:extLst>
              </a:tr>
            </a:tbl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ACAFC74-8B91-4E08-A59A-3D7FD8562E5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27383" y="6356350"/>
            <a:ext cx="2844800" cy="365125"/>
          </a:xfrm>
        </p:spPr>
        <p:txBody>
          <a:bodyPr/>
          <a:lstStyle/>
          <a:p>
            <a:fld id="{A470C57C-1A07-4E9F-B1A7-75A515392B32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8699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3905DE2-0AC1-4D3D-824F-51D03CE74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What leisure and recreational options does the University offer?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216EC0-AAE9-495E-8354-19FAD2EF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7635" y="6356351"/>
            <a:ext cx="4936731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8E9AD8-2599-4AA0-BCD6-AF95E781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EBA956F-6FCE-4905-824D-812CA01FB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384" y="6356350"/>
            <a:ext cx="2844800" cy="365125"/>
          </a:xfrm>
        </p:spPr>
        <p:txBody>
          <a:bodyPr/>
          <a:lstStyle/>
          <a:p>
            <a:fld id="{26C82C8E-23E9-4486-861E-70BAFD8F1159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7368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3551" y="1483898"/>
            <a:ext cx="11378260" cy="671843"/>
          </a:xfrm>
        </p:spPr>
        <p:txBody>
          <a:bodyPr/>
          <a:lstStyle/>
          <a:p>
            <a:r>
              <a:rPr lang="en-US" dirty="0">
                <a:solidFill>
                  <a:srgbClr val="3B515B"/>
                </a:solidFill>
              </a:rPr>
              <a:t>Leisure activities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3627636" y="6356351"/>
            <a:ext cx="4936728" cy="365125"/>
          </a:xfrm>
        </p:spPr>
        <p:txBody>
          <a:bodyPr/>
          <a:lstStyle/>
          <a:p>
            <a:r>
              <a:rPr lang="en-US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29</a:t>
            </a:fld>
            <a:endParaRPr lang="de-DE"/>
          </a:p>
        </p:txBody>
      </p:sp>
      <p:graphicFrame>
        <p:nvGraphicFramePr>
          <p:cNvPr id="12" name="Tabelle 11">
            <a:extLst>
              <a:ext uri="{FF2B5EF4-FFF2-40B4-BE49-F238E27FC236}">
                <a16:creationId xmlns:a16="http://schemas.microsoft.com/office/drawing/2014/main" id="{833513D8-99FD-48F2-AE56-FD34BADE9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466324"/>
              </p:ext>
            </p:extLst>
          </p:nvPr>
        </p:nvGraphicFramePr>
        <p:xfrm>
          <a:off x="431800" y="2155741"/>
          <a:ext cx="11257747" cy="4237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340">
                  <a:extLst>
                    <a:ext uri="{9D8B030D-6E8A-4147-A177-3AD203B41FA5}">
                      <a16:colId xmlns:a16="http://schemas.microsoft.com/office/drawing/2014/main" val="1592546169"/>
                    </a:ext>
                  </a:extLst>
                </a:gridCol>
                <a:gridCol w="3783340">
                  <a:extLst>
                    <a:ext uri="{9D8B030D-6E8A-4147-A177-3AD203B41FA5}">
                      <a16:colId xmlns:a16="http://schemas.microsoft.com/office/drawing/2014/main" val="1266200379"/>
                    </a:ext>
                  </a:extLst>
                </a:gridCol>
                <a:gridCol w="3691067">
                  <a:extLst>
                    <a:ext uri="{9D8B030D-6E8A-4147-A177-3AD203B41FA5}">
                      <a16:colId xmlns:a16="http://schemas.microsoft.com/office/drawing/2014/main" val="808820553"/>
                    </a:ext>
                  </a:extLst>
                </a:gridCol>
              </a:tblGrid>
              <a:tr h="854629"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bg1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University Sports</a:t>
                      </a:r>
                    </a:p>
                  </a:txBody>
                  <a:tcPr>
                    <a:solidFill>
                      <a:srgbClr val="0271B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b="1">
                          <a:solidFill>
                            <a:schemeClr val="bg1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Music</a:t>
                      </a:r>
                    </a:p>
                  </a:txBody>
                  <a:tcPr>
                    <a:solidFill>
                      <a:srgbClr val="0271B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Theater</a:t>
                      </a:r>
                    </a:p>
                  </a:txBody>
                  <a:tcPr>
                    <a:solidFill>
                      <a:srgbClr val="0271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529593"/>
                  </a:ext>
                </a:extLst>
              </a:tr>
              <a:tr h="317051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Indoor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Outdoor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Online activities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Trips and outings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BEAT! (student health management)</a:t>
                      </a:r>
                    </a:p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endParaRPr lang="de-DE" sz="1800" b="0" kern="120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https://www.hochschulsport.uni-hamburg.de/</a:t>
                      </a:r>
                      <a:r>
                        <a:rPr lang="en-US" sz="180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</a:rPr>
                        <a:t> </a:t>
                      </a:r>
                    </a:p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endParaRPr lang="de-DE" sz="1800" b="0" kern="120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0B8D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Choir</a:t>
                      </a:r>
                    </a:p>
                    <a:p>
                      <a:pPr marL="285750" indent="-28575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Orchestra</a:t>
                      </a:r>
                    </a:p>
                    <a:p>
                      <a:pPr marL="285750" indent="-28575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Jazz band</a:t>
                      </a:r>
                    </a:p>
                    <a:p>
                      <a:pPr marL="0" indent="0" algn="l" defTabSz="457200" rtl="0" eaLnBrk="1" latinLnBrk="0" hangingPunct="1">
                        <a:buFont typeface="Arial" panose="020B0604020202020204" pitchFamily="34" charset="0"/>
                        <a:buNone/>
                      </a:pPr>
                      <a:endParaRPr lang="de-DE" sz="1800" b="0" kern="120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https://www.unimusik.uni-hamburg.de/mitmachen.html</a:t>
                      </a: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solidFill>
                      <a:srgbClr val="80B8D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University Players</a:t>
                      </a:r>
                    </a:p>
                    <a:p>
                      <a:pPr marL="285750" indent="-28575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 err="1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Kalliope</a:t>
                      </a:r>
                      <a:r>
                        <a:rPr lang="en-US" sz="1800" b="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ea typeface="+mn-ea"/>
                          <a:cs typeface="+mn-cs"/>
                        </a:rPr>
                        <a:t> Theater</a:t>
                      </a:r>
                    </a:p>
                    <a:p>
                      <a:pPr marL="0" indent="0" algn="l" defTabSz="457200" rtl="0" eaLnBrk="1" latinLnBrk="0" hangingPunct="1">
                        <a:buFont typeface="Arial" panose="020B0604020202020204" pitchFamily="34" charset="0"/>
                        <a:buNone/>
                      </a:pPr>
                      <a:endParaRPr lang="de-DE" sz="1800" b="0" kern="120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https://www.uni-hamburg.de/lp-oeffentlichkeit/uni-hoch-kultur/kulturformate-der-uhh.html</a:t>
                      </a:r>
                      <a:r>
                        <a:rPr lang="en-US" sz="180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</a:rPr>
                        <a:t> 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  <a:hlinkClick r:id="rId6"/>
                        </a:rPr>
                        <a:t>https://www.uni-hamburg.de/campuscenter/campus-leben/freizeit.html</a:t>
                      </a:r>
                      <a:r>
                        <a:rPr lang="en-US" sz="1800" dirty="0">
                          <a:solidFill>
                            <a:srgbClr val="3B515B"/>
                          </a:solidFill>
                          <a:latin typeface="TheSans UHH" panose="020B0502050302020203" pitchFamily="34" charset="0"/>
                        </a:rPr>
                        <a:t> </a:t>
                      </a:r>
                    </a:p>
                    <a:p>
                      <a:pPr marL="285750" indent="-28575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de-DE" sz="1800" b="0" kern="1200" dirty="0">
                        <a:solidFill>
                          <a:srgbClr val="3B515B"/>
                        </a:solidFill>
                        <a:latin typeface="TheSans UHH" panose="020B0502050302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0B8D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887550"/>
                  </a:ext>
                </a:extLst>
              </a:tr>
            </a:tbl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2C8FC27-67DB-48DE-BA11-7EE659D587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02453" y="6356350"/>
            <a:ext cx="2844800" cy="365125"/>
          </a:xfrm>
        </p:spPr>
        <p:txBody>
          <a:bodyPr/>
          <a:lstStyle/>
          <a:p>
            <a:fld id="{7A98FAEA-A260-4C16-93AF-00AB0686956E}" type="datetime1">
              <a:rPr lang="de-DE" smtClean="0"/>
              <a:t>16.08.2025</a:t>
            </a:fld>
            <a:endParaRPr lang="de-DE" dirty="0"/>
          </a:p>
        </p:txBody>
      </p:sp>
      <p:pic>
        <p:nvPicPr>
          <p:cNvPr id="4" name="Grafik 6" descr="Ein Bild, das Person, Sport, Himmel, draußen enthält.&#10;&#10;Automatisch generierte Beschreibung">
            <a:extLst>
              <a:ext uri="{FF2B5EF4-FFF2-40B4-BE49-F238E27FC236}">
                <a16:creationId xmlns:a16="http://schemas.microsoft.com/office/drawing/2014/main" id="{9AC9162B-D0EB-504A-CBFE-D8E86850A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724" y="56850"/>
            <a:ext cx="2749914" cy="1833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E15C18-BF93-4A2C-83C7-6EB837CFA2C9}"/>
              </a:ext>
            </a:extLst>
          </p:cNvPr>
          <p:cNvSpPr txBox="1"/>
          <p:nvPr/>
        </p:nvSpPr>
        <p:spPr>
          <a:xfrm>
            <a:off x="5850986" y="1849466"/>
            <a:ext cx="296883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dirty="0">
                <a:latin typeface="TheSans UHH" panose="020B0502050302020203" pitchFamily="34" charset="0"/>
              </a:rPr>
              <a:t>Copyright: UHH/Esfandiari</a:t>
            </a:r>
          </a:p>
        </p:txBody>
      </p:sp>
    </p:spTree>
    <p:extLst>
      <p:ext uri="{BB962C8B-B14F-4D97-AF65-F5344CB8AC3E}">
        <p14:creationId xmlns:p14="http://schemas.microsoft.com/office/powerpoint/2010/main" val="12325406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B29FAE-4BB3-40EA-88C3-266692F03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ticket for new students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E57732-9CDA-46A7-BDF8-BE0A1BC89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 err="1"/>
              <a:t>For</a:t>
            </a:r>
            <a:r>
              <a:rPr lang="de-DE" dirty="0"/>
              <a:t> all </a:t>
            </a:r>
            <a:r>
              <a:rPr lang="de-DE" dirty="0" err="1"/>
              <a:t>students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 and </a:t>
            </a:r>
            <a:r>
              <a:rPr lang="de-DE" dirty="0" err="1"/>
              <a:t>second</a:t>
            </a:r>
            <a:r>
              <a:rPr lang="de-DE" dirty="0"/>
              <a:t> </a:t>
            </a:r>
            <a:r>
              <a:rPr lang="de-DE" dirty="0" err="1"/>
              <a:t>semester</a:t>
            </a: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Valid for 4 months - from November to February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Free access to over 40 cultural institutions in the city, including:</a:t>
            </a:r>
          </a:p>
          <a:p>
            <a:pPr marL="1447775" lvl="1" indent="-457200">
              <a:buFont typeface="Arial" panose="020B0604020202020204" pitchFamily="34" charset="0"/>
              <a:buChar char="•"/>
            </a:pPr>
            <a:r>
              <a:rPr lang="en-US" sz="2800" i="1" dirty="0" err="1">
                <a:latin typeface="TheSans UHH" panose="020B0502050302020203" pitchFamily="34" charset="0"/>
              </a:rPr>
              <a:t>Elbphilharmonie</a:t>
            </a:r>
            <a:r>
              <a:rPr lang="en-US" sz="2800" dirty="0">
                <a:latin typeface="TheSans UHH" panose="020B0502050302020203" pitchFamily="34" charset="0"/>
              </a:rPr>
              <a:t>, </a:t>
            </a:r>
            <a:r>
              <a:rPr lang="en-US" sz="2800" i="1" dirty="0">
                <a:latin typeface="TheSans UHH" panose="020B0502050302020203" pitchFamily="34" charset="0"/>
              </a:rPr>
              <a:t>Hamburg State Opera </a:t>
            </a:r>
            <a:r>
              <a:rPr lang="en-US" sz="2800" dirty="0">
                <a:latin typeface="TheSans UHH" panose="020B0502050302020203" pitchFamily="34" charset="0"/>
              </a:rPr>
              <a:t>or the </a:t>
            </a:r>
            <a:r>
              <a:rPr lang="en-US" sz="2800" i="1" dirty="0">
                <a:latin typeface="TheSans UHH" panose="020B0502050302020203" pitchFamily="34" charset="0"/>
              </a:rPr>
              <a:t>Thalia Theater</a:t>
            </a:r>
            <a:endParaRPr lang="en-US" sz="2800" dirty="0">
              <a:latin typeface="TheSans UHH" panose="020B0502050302020203" pitchFamily="34" charset="0"/>
            </a:endParaRPr>
          </a:p>
          <a:p>
            <a:pPr marL="1447775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TheSans UHH" panose="020B0502050302020203" pitchFamily="34" charset="0"/>
              </a:rPr>
              <a:t>Please note that the availability of free tickets at some institutions is limited. For more information, please visit: </a:t>
            </a:r>
            <a:r>
              <a:rPr lang="en-US" sz="2800" dirty="0">
                <a:latin typeface="TheSans UHH" panose="020B0502050302020203" pitchFamily="34" charset="0"/>
                <a:hlinkClick r:id="rId2"/>
              </a:rPr>
              <a:t>https://meinefreikarte.de/</a:t>
            </a:r>
            <a:r>
              <a:rPr lang="en-US" sz="2800" dirty="0">
                <a:latin typeface="TheSans UHH" panose="020B0502050302020203" pitchFamily="34" charset="0"/>
              </a:rPr>
              <a:t>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You can pick up your free ticket from the </a:t>
            </a:r>
            <a:r>
              <a:rPr lang="en-US" dirty="0" err="1">
                <a:hlinkClick r:id="rId3"/>
              </a:rPr>
              <a:t>AStA</a:t>
            </a:r>
            <a:r>
              <a:rPr lang="en-US" dirty="0">
                <a:hlinkClick r:id="rId3"/>
              </a:rPr>
              <a:t> office </a:t>
            </a:r>
            <a:r>
              <a:rPr lang="en-US" dirty="0"/>
              <a:t>upon presentation of your student ID.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5D9412-0AA5-4F59-A310-C2397B3AD74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DECCE6F-73F3-4CC9-9CE2-827D6CDFEABC}" type="datetime1">
              <a:rPr lang="de-DE" smtClean="0"/>
              <a:t>16.08.2025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9E8419-DB0A-4EE8-8061-7D32A38C4B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690257" y="6356352"/>
            <a:ext cx="4523071" cy="240392"/>
          </a:xfrm>
        </p:spPr>
        <p:txBody>
          <a:bodyPr/>
          <a:lstStyle/>
          <a:p>
            <a:r>
              <a:rPr lang="en-US" dirty="0"/>
              <a:t>PIASTA Welcome Week | Guide to the University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27D41A-6135-48F6-A0CE-2DDA733726F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30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6F36527-631E-4DC3-B552-4A054BABD6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9" t="3848" r="25990" b="4750"/>
          <a:stretch/>
        </p:blipFill>
        <p:spPr>
          <a:xfrm>
            <a:off x="9097656" y="147058"/>
            <a:ext cx="2807985" cy="239245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A47ABFD7-AA62-4A05-A72F-4FDB38453F80}"/>
              </a:ext>
            </a:extLst>
          </p:cNvPr>
          <p:cNvSpPr txBox="1"/>
          <p:nvPr/>
        </p:nvSpPr>
        <p:spPr>
          <a:xfrm>
            <a:off x="9097656" y="2497886"/>
            <a:ext cx="266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Foto: AStA UHH</a:t>
            </a:r>
          </a:p>
        </p:txBody>
      </p:sp>
    </p:spTree>
    <p:extLst>
      <p:ext uri="{BB962C8B-B14F-4D97-AF65-F5344CB8AC3E}">
        <p14:creationId xmlns:p14="http://schemas.microsoft.com/office/powerpoint/2010/main" val="3404011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0521B0-1D13-4C90-853C-CB3DA09B9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70" y="461797"/>
            <a:ext cx="11378260" cy="671843"/>
          </a:xfrm>
        </p:spPr>
        <p:txBody>
          <a:bodyPr/>
          <a:lstStyle/>
          <a:p>
            <a:pPr algn="ctr"/>
            <a:r>
              <a:rPr lang="en-US"/>
              <a:t>Communication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55E83A-7C03-497B-9BE4-E1E5DC81DF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8838" y="2319482"/>
            <a:ext cx="5563200" cy="364961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Not an email system—an internal news portal run by the University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Linking to </a:t>
            </a:r>
            <a:r>
              <a:rPr lang="en-US" sz="2000" dirty="0" err="1"/>
              <a:t>Surfmail</a:t>
            </a:r>
            <a:r>
              <a:rPr lang="en-US" sz="2000" dirty="0"/>
              <a:t>: </a:t>
            </a:r>
            <a:r>
              <a:rPr lang="en-US" sz="2000" dirty="0" err="1"/>
              <a:t>STiNE</a:t>
            </a:r>
            <a:r>
              <a:rPr lang="en-US" sz="2000" dirty="0"/>
              <a:t> portal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Account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Forward messages to </a:t>
            </a:r>
            <a:r>
              <a:rPr lang="en-US" sz="2000" dirty="0" err="1"/>
              <a:t>uni</a:t>
            </a:r>
            <a:r>
              <a:rPr lang="en-US" sz="2000" dirty="0"/>
              <a:t>-mail-account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Change</a:t>
            </a:r>
          </a:p>
          <a:p>
            <a:r>
              <a:rPr lang="en-US" dirty="0"/>
              <a:t>		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9CF5233-2B29-4D8B-95D9-5B268D37DE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0" y="2313597"/>
            <a:ext cx="5916930" cy="3766741"/>
          </a:xfrm>
        </p:spPr>
        <p:txBody>
          <a:bodyPr/>
          <a:lstStyle/>
          <a:p>
            <a:r>
              <a:rPr lang="en-US" sz="2000" dirty="0"/>
              <a:t>All students have their own University email address</a:t>
            </a:r>
          </a:p>
          <a:p>
            <a:pPr lvl="1"/>
            <a:r>
              <a:rPr lang="en-US" sz="2000" dirty="0">
                <a:hlinkClick r:id="rId3"/>
              </a:rPr>
              <a:t>Instructional video to set up your student email address (DE/EN)</a:t>
            </a:r>
          </a:p>
          <a:p>
            <a:r>
              <a:rPr lang="en-US" sz="2000" b="1" dirty="0"/>
              <a:t>Important! </a:t>
            </a:r>
            <a:r>
              <a:rPr lang="en-US" sz="2000" dirty="0"/>
              <a:t>When communicating with teaching staff, academic advisors, classmates, and any other university staff, </a:t>
            </a:r>
            <a:r>
              <a:rPr lang="en-US" sz="2000" b="1" i="1" u="sng" dirty="0"/>
              <a:t>you should always send mails using your uni-hamburg.de email address.</a:t>
            </a:r>
          </a:p>
          <a:p>
            <a:r>
              <a:rPr lang="en-US" sz="2000" dirty="0"/>
              <a:t>Linking to your private email address: </a:t>
            </a:r>
          </a:p>
          <a:p>
            <a:pPr lvl="1"/>
            <a:r>
              <a:rPr lang="en-US" sz="2000" dirty="0" err="1"/>
              <a:t>Surfmail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Filters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Forward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enter desired email address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Save</a:t>
            </a:r>
          </a:p>
          <a:p>
            <a:pPr marL="239994" lvl="1" indent="0">
              <a:buNone/>
            </a:pPr>
            <a:endParaRPr lang="en-US" sz="200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BA978F8-4740-4928-BE5B-41D348D34F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lvl="0" defTabSz="609585"/>
            <a:r>
              <a:rPr lang="en-US"/>
              <a:t>20 March 2023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52E47E0-1024-4724-B7EE-AE237736855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1A2B2-10AD-754B-9B4C-E5B6FED423D0}" type="slidenum">
              <a:rPr kumimoji="0" lang="de-DE" sz="1600" b="0" i="0" u="none" strike="noStrike" kern="1200" cap="none" spc="0" normalizeH="0" baseline="0" noProof="0" smtClean="0">
                <a:ln>
                  <a:noFill/>
                </a:ln>
                <a:solidFill>
                  <a:srgbClr val="3B515B"/>
                </a:solidFill>
                <a:effectLst/>
                <a:uLnTx/>
                <a:uFillTx/>
                <a:latin typeface="TheSans UHH" panose="020B0502050302020203" pitchFamily="34" charset="0"/>
                <a:ea typeface="+mn-ea"/>
                <a:cs typeface="+mn-cs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de-DE" sz="1600" b="0" i="0" u="none" strike="noStrike" kern="1200" cap="none" spc="0" normalizeH="0" baseline="0" noProof="0">
              <a:ln>
                <a:noFill/>
              </a:ln>
              <a:solidFill>
                <a:srgbClr val="3B515B"/>
              </a:solidFill>
              <a:effectLst/>
              <a:uLnTx/>
              <a:uFillTx/>
              <a:latin typeface="TheSans UHH" panose="020B0502050302020203" pitchFamily="34" charset="0"/>
              <a:ea typeface="+mn-ea"/>
              <a:cs typeface="+mn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7D3C4B1-7134-4F91-984F-3A94454609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332" r="5125" b="9414"/>
          <a:stretch/>
        </p:blipFill>
        <p:spPr>
          <a:xfrm>
            <a:off x="431799" y="4217670"/>
            <a:ext cx="5320147" cy="2066714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AABDD3E3-84EF-4DEB-B879-83FAFACC4404}"/>
              </a:ext>
            </a:extLst>
          </p:cNvPr>
          <p:cNvSpPr/>
          <p:nvPr/>
        </p:nvSpPr>
        <p:spPr>
          <a:xfrm>
            <a:off x="1198880" y="6080338"/>
            <a:ext cx="1310640" cy="24003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C2BDCBC-1E72-450C-9F67-8B094395F9DB}"/>
              </a:ext>
            </a:extLst>
          </p:cNvPr>
          <p:cNvSpPr/>
          <p:nvPr/>
        </p:nvSpPr>
        <p:spPr>
          <a:xfrm flipV="1">
            <a:off x="2245002" y="5836253"/>
            <a:ext cx="449148" cy="7182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829E190-C367-403E-BEC1-DEB3403B350F}"/>
              </a:ext>
            </a:extLst>
          </p:cNvPr>
          <p:cNvSpPr/>
          <p:nvPr/>
        </p:nvSpPr>
        <p:spPr>
          <a:xfrm>
            <a:off x="4956501" y="5516689"/>
            <a:ext cx="449148" cy="36604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CFD177A7-8281-4873-9D8D-4638CF18AF92}"/>
              </a:ext>
            </a:extLst>
          </p:cNvPr>
          <p:cNvSpPr/>
          <p:nvPr/>
        </p:nvSpPr>
        <p:spPr>
          <a:xfrm>
            <a:off x="2267575" y="1582979"/>
            <a:ext cx="2018049" cy="6621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eSans UHH" panose="020B0502050302020203" pitchFamily="34" charset="0"/>
                <a:ea typeface="+mn-ea"/>
                <a:cs typeface="+mn-cs"/>
              </a:rPr>
              <a:t>STiNE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8FE0A36A-8C27-4313-845E-F5BF92928596}"/>
              </a:ext>
            </a:extLst>
          </p:cNvPr>
          <p:cNvSpPr/>
          <p:nvPr/>
        </p:nvSpPr>
        <p:spPr>
          <a:xfrm>
            <a:off x="7017096" y="1586446"/>
            <a:ext cx="3605442" cy="6551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800" i="0" u="none" strike="noStrike" cap="none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Surfmail</a:t>
            </a:r>
            <a:br>
              <a:rPr kumimoji="0" lang="en-US" i="0" u="none" strike="noStrike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600" b="0" i="0" u="none" strike="noStrike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(@studium.uni-hamburg.de)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eSans UHH" panose="020B0502050302020203" pitchFamily="34" charset="0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8778C34-C702-4871-9236-E37604D6A386}"/>
              </a:ext>
            </a:extLst>
          </p:cNvPr>
          <p:cNvSpPr/>
          <p:nvPr/>
        </p:nvSpPr>
        <p:spPr>
          <a:xfrm>
            <a:off x="9235440" y="128601"/>
            <a:ext cx="2777490" cy="100503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eSans UHH" panose="020B0502050302020203" pitchFamily="34" charset="0"/>
                <a:ea typeface="+mn-ea"/>
                <a:cs typeface="+mn-cs"/>
                <a:hlinkClick r:id="rId5"/>
              </a:rPr>
              <a:t>More information</a:t>
            </a:r>
          </a:p>
        </p:txBody>
      </p:sp>
    </p:spTree>
    <p:extLst>
      <p:ext uri="{BB962C8B-B14F-4D97-AF65-F5344CB8AC3E}">
        <p14:creationId xmlns:p14="http://schemas.microsoft.com/office/powerpoint/2010/main" val="1371700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F3D4FDA-0391-4935-8A67-F3C6087541BA}" type="datetime1">
              <a:rPr lang="de-DE" smtClean="0"/>
              <a:t>16.08.2025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32</a:t>
            </a:fld>
            <a:endParaRPr lang="de-DE"/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AA0E47C9-5AE9-455B-BE48-1961CC24022F}"/>
              </a:ext>
            </a:extLst>
          </p:cNvPr>
          <p:cNvGraphicFramePr/>
          <p:nvPr/>
        </p:nvGraphicFramePr>
        <p:xfrm>
          <a:off x="308205" y="2172386"/>
          <a:ext cx="6000751" cy="3363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C4E816DE-190F-42B8-A7DF-97DC65F9A8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559" y="2035224"/>
            <a:ext cx="4667876" cy="3500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5514E43-D76E-4FA4-9672-F03C5BF7EFAA}"/>
              </a:ext>
            </a:extLst>
          </p:cNvPr>
          <p:cNvSpPr/>
          <p:nvPr/>
        </p:nvSpPr>
        <p:spPr>
          <a:xfrm>
            <a:off x="9133155" y="5555157"/>
            <a:ext cx="25314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TheSans UHH" panose="020B0502050302020203" pitchFamily="34" charset="0"/>
              </a:rPr>
              <a:t>Copyrights: Universität Hamburg / PIASTA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2A76A67E-44EC-32EE-7617-1068BA27F8D9}"/>
              </a:ext>
            </a:extLst>
          </p:cNvPr>
          <p:cNvSpPr txBox="1">
            <a:spLocks/>
          </p:cNvSpPr>
          <p:nvPr/>
        </p:nvSpPr>
        <p:spPr>
          <a:xfrm>
            <a:off x="3764673" y="376561"/>
            <a:ext cx="6015433" cy="56765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kern="1200">
                <a:solidFill>
                  <a:schemeClr val="tx1"/>
                </a:solidFill>
                <a:latin typeface="TheSans UHH" panose="020B0502050302020203" pitchFamily="34" charset="0"/>
                <a:ea typeface="+mj-ea"/>
                <a:cs typeface="TheSans UHH" panose="020B0502050302020203" pitchFamily="34" charset="0"/>
              </a:defRPr>
            </a:lvl1pPr>
          </a:lstStyle>
          <a:p>
            <a:r>
              <a:rPr lang="en-US" sz="3467" dirty="0"/>
              <a:t>We can’t wait to meet you!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E7351A2-B7A3-B16D-07E8-316C3F2B3E82}"/>
              </a:ext>
            </a:extLst>
          </p:cNvPr>
          <p:cNvSpPr txBox="1"/>
          <p:nvPr/>
        </p:nvSpPr>
        <p:spPr>
          <a:xfrm>
            <a:off x="236822" y="5693232"/>
            <a:ext cx="414408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>
                <a:latin typeface="TheSans UHH" panose="020B0604020202020204" charset="0"/>
                <a:hlinkClick r:id="rId9"/>
              </a:rPr>
              <a:t>More information and registration at: </a:t>
            </a:r>
          </a:p>
        </p:txBody>
      </p:sp>
      <p:pic>
        <p:nvPicPr>
          <p:cNvPr id="14" name="Picture 8">
            <a:hlinkClick r:id="rId9"/>
            <a:extLst>
              <a:ext uri="{FF2B5EF4-FFF2-40B4-BE49-F238E27FC236}">
                <a16:creationId xmlns:a16="http://schemas.microsoft.com/office/drawing/2014/main" id="{DD560F67-9403-3A0A-D27E-87112195E23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58" t="19564" r="13438" b="-226"/>
          <a:stretch/>
        </p:blipFill>
        <p:spPr>
          <a:xfrm>
            <a:off x="3887756" y="5678268"/>
            <a:ext cx="1575645" cy="535947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E5307E7F-849E-322B-0A52-503A0992CD16}"/>
              </a:ext>
            </a:extLst>
          </p:cNvPr>
          <p:cNvSpPr txBox="1"/>
          <p:nvPr/>
        </p:nvSpPr>
        <p:spPr>
          <a:xfrm>
            <a:off x="431800" y="1516054"/>
            <a:ext cx="4831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TheSans UHH" panose="020B0604020202020204" charset="0"/>
              </a:rPr>
              <a:t>PIASTA offers during the semester:</a:t>
            </a:r>
          </a:p>
        </p:txBody>
      </p:sp>
    </p:spTree>
    <p:extLst>
      <p:ext uri="{BB962C8B-B14F-4D97-AF65-F5344CB8AC3E}">
        <p14:creationId xmlns:p14="http://schemas.microsoft.com/office/powerpoint/2010/main" val="2777980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53068" y="443614"/>
            <a:ext cx="9176015" cy="707888"/>
          </a:xfrm>
        </p:spPr>
        <p:txBody>
          <a:bodyPr/>
          <a:lstStyle/>
          <a:p>
            <a:pPr algn="ctr"/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stay</a:t>
            </a:r>
            <a:r>
              <a:rPr lang="de-DE" dirty="0"/>
              <a:t> in </a:t>
            </a:r>
            <a:r>
              <a:rPr lang="de-DE" dirty="0" err="1"/>
              <a:t>touch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?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defTabSz="609570"/>
            <a:fld id="{D7F3E5C6-7682-45C5-9897-D30EE1654B4F}" type="datetime1">
              <a:rPr lang="de-DE" smtClean="0"/>
              <a:pPr defTabSz="609570"/>
              <a:t>16.08.2025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609570"/>
            <a:fld id="{3E01A2B2-10AD-754B-9B4C-E5B6FED423D0}" type="slidenum">
              <a:rPr lang="de-DE" smtClean="0">
                <a:solidFill>
                  <a:srgbClr val="3B515B"/>
                </a:solidFill>
              </a:rPr>
              <a:pPr defTabSz="609570"/>
              <a:t>33</a:t>
            </a:fld>
            <a:endParaRPr lang="de-DE">
              <a:solidFill>
                <a:srgbClr val="3B515B"/>
              </a:solidFill>
            </a:endParaRP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96384D5F-B0D9-449E-BD93-3CD91E5116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87618" y="1614803"/>
            <a:ext cx="4208383" cy="2008592"/>
          </a:xfrm>
          <a:solidFill>
            <a:schemeClr val="accent1">
              <a:lumMod val="20000"/>
              <a:lumOff val="80000"/>
              <a:alpha val="20000"/>
            </a:schemeClr>
          </a:solidFill>
        </p:spPr>
        <p:txBody>
          <a:bodyPr>
            <a:normAutofit/>
          </a:bodyPr>
          <a:lstStyle/>
          <a:p>
            <a:r>
              <a:rPr lang="en-US" sz="2600" b="1" dirty="0"/>
              <a:t>PIASTA on Instagram</a:t>
            </a:r>
            <a:endParaRPr lang="en-US" sz="2200" dirty="0"/>
          </a:p>
          <a:p>
            <a:pPr marL="342891" indent="-342891">
              <a:spcBef>
                <a:spcPts val="13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Info about upcoming events and offerings</a:t>
            </a:r>
          </a:p>
          <a:p>
            <a:pPr>
              <a:spcBef>
                <a:spcPts val="1300"/>
              </a:spcBef>
              <a:buClr>
                <a:srgbClr val="3B515B"/>
              </a:buClr>
            </a:pPr>
            <a:r>
              <a:rPr lang="en-US" b="1" dirty="0"/>
              <a:t>	   </a:t>
            </a:r>
            <a:r>
              <a:rPr lang="en-US" sz="2000" b="1" dirty="0">
                <a:solidFill>
                  <a:srgbClr val="7030A0"/>
                </a:solidFill>
              </a:rPr>
              <a:t>instagram.com/</a:t>
            </a:r>
            <a:r>
              <a:rPr lang="en-US" sz="2000" b="1" dirty="0" err="1">
                <a:solidFill>
                  <a:srgbClr val="7030A0"/>
                </a:solidFill>
              </a:rPr>
              <a:t>piastauhh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FC5D44C-8351-4C25-A648-4C6487F30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51" y="3029107"/>
            <a:ext cx="574040" cy="574040"/>
          </a:xfrm>
          <a:prstGeom prst="rect">
            <a:avLst/>
          </a:prstGeom>
        </p:spPr>
      </p:pic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374CEB68-C079-404B-8557-60E0A89F1150}"/>
              </a:ext>
            </a:extLst>
          </p:cNvPr>
          <p:cNvSpPr txBox="1">
            <a:spLocks/>
          </p:cNvSpPr>
          <p:nvPr/>
        </p:nvSpPr>
        <p:spPr>
          <a:xfrm>
            <a:off x="6689759" y="4059076"/>
            <a:ext cx="4208383" cy="2265595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</p:spPr>
        <p:txBody>
          <a:bodyPr vert="horz">
            <a:normAutofit fontScale="70000" lnSpcReduction="20000"/>
          </a:bodyPr>
          <a:lstStyle>
            <a:lvl1pPr marL="0" indent="0" algn="l" defTabSz="609585" rtl="0" eaLnBrk="1" latinLnBrk="0" hangingPunct="1">
              <a:spcBef>
                <a:spcPts val="1933"/>
              </a:spcBef>
              <a:buClr>
                <a:schemeClr val="accent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1pPr>
            <a:lvl2pPr marL="239994" indent="0" algn="l" defTabSz="609585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2pPr>
            <a:lvl3pPr marL="479988" indent="0" algn="l" defTabSz="609585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3pPr>
            <a:lvl4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4pPr>
            <a:lvl5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800" b="1" dirty="0"/>
              <a:t>Newsletter</a:t>
            </a:r>
            <a:r>
              <a:rPr lang="en-US" sz="2600" b="1" dirty="0"/>
              <a:t> </a:t>
            </a:r>
          </a:p>
          <a:p>
            <a:pPr marL="342891" indent="-342891">
              <a:spcBef>
                <a:spcPts val="13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900" dirty="0"/>
              <a:t>Info about upcoming intercultural learning opportunities and workshops</a:t>
            </a:r>
          </a:p>
          <a:p>
            <a:pPr marL="342891" indent="-342891">
              <a:spcBef>
                <a:spcPts val="13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900" dirty="0"/>
              <a:t>Job offers for students</a:t>
            </a:r>
          </a:p>
          <a:p>
            <a:pPr marL="342891" indent="-342891">
              <a:spcBef>
                <a:spcPts val="13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900" dirty="0"/>
              <a:t>General info about PIASTA Events</a:t>
            </a:r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40F00F86-F289-4522-839C-247A70FFC71B}"/>
              </a:ext>
            </a:extLst>
          </p:cNvPr>
          <p:cNvSpPr txBox="1">
            <a:spLocks/>
          </p:cNvSpPr>
          <p:nvPr/>
        </p:nvSpPr>
        <p:spPr>
          <a:xfrm>
            <a:off x="1293859" y="4059076"/>
            <a:ext cx="4234656" cy="2265595"/>
          </a:xfrm>
          <a:prstGeom prst="rect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</p:spPr>
        <p:txBody>
          <a:bodyPr vert="horz">
            <a:normAutofit fontScale="92500" lnSpcReduction="10000"/>
          </a:bodyPr>
          <a:lstStyle>
            <a:lvl1pPr marL="0" indent="0" algn="l" defTabSz="609585" rtl="0" eaLnBrk="1" latinLnBrk="0" hangingPunct="1">
              <a:spcBef>
                <a:spcPts val="1933"/>
              </a:spcBef>
              <a:buClr>
                <a:schemeClr val="accent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" panose="020B0502050302020203" pitchFamily="34" charset="0"/>
                <a:ea typeface="+mn-ea"/>
                <a:cs typeface="TheSans UHH" panose="020B0502050302020203" pitchFamily="34" charset="0"/>
              </a:defRPr>
            </a:lvl1pPr>
            <a:lvl2pPr marL="239994" indent="0" algn="l" defTabSz="609585" rtl="0" eaLnBrk="1" latinLnBrk="0" hangingPunct="1">
              <a:spcBef>
                <a:spcPct val="20000"/>
              </a:spcBef>
              <a:buClr>
                <a:schemeClr val="tx1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2pPr>
            <a:lvl3pPr marL="479988" indent="0" algn="l" defTabSz="609585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3pPr>
            <a:lvl4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4pPr>
            <a:lvl5pPr marL="239994" indent="-239994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667" kern="1200">
                <a:solidFill>
                  <a:srgbClr val="3B515B"/>
                </a:solidFill>
                <a:latin typeface="TheSans UHH Regular"/>
                <a:ea typeface="+mn-ea"/>
                <a:cs typeface="TheSans UHH Regular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/>
              <a:t>PIASTA </a:t>
            </a:r>
            <a:r>
              <a:rPr lang="en-US" sz="26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</a:p>
          <a:p>
            <a:pPr marL="342891" indent="-342891">
              <a:spcBef>
                <a:spcPts val="13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Overview of all our events and advisory services that we offer</a:t>
            </a:r>
          </a:p>
          <a:p>
            <a:pPr marL="342891" indent="-342891">
              <a:spcBef>
                <a:spcPts val="1300"/>
              </a:spcBef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You can register for all our events </a:t>
            </a:r>
            <a:r>
              <a:rPr lang="en-US" sz="2400" dirty="0"/>
              <a:t>via </a:t>
            </a:r>
            <a:r>
              <a:rPr lang="en-US" sz="2400" b="1" dirty="0">
                <a:hlinkClick r:id="rId5"/>
              </a:rPr>
              <a:t>UHH-Join</a:t>
            </a:r>
            <a:r>
              <a:rPr lang="en-US" sz="2400" b="1" dirty="0"/>
              <a:t> </a:t>
            </a:r>
            <a:br>
              <a:rPr lang="en-US" sz="2300" b="1" dirty="0">
                <a:solidFill>
                  <a:schemeClr val="tx1"/>
                </a:solidFill>
              </a:rPr>
            </a:br>
            <a:endParaRPr lang="en-US" sz="2300" b="1" dirty="0">
              <a:solidFill>
                <a:schemeClr val="tx1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83762F9-5096-47DC-A6D6-530ADFB27588}"/>
              </a:ext>
            </a:extLst>
          </p:cNvPr>
          <p:cNvSpPr/>
          <p:nvPr/>
        </p:nvSpPr>
        <p:spPr>
          <a:xfrm>
            <a:off x="10242218" y="3837082"/>
            <a:ext cx="1840705" cy="70788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TheSans UHH" panose="020B0502050302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 up her</a:t>
            </a:r>
            <a:r>
              <a:rPr lang="en-US" sz="1600" b="1" dirty="0">
                <a:solidFill>
                  <a:schemeClr val="bg1"/>
                </a:solidFill>
                <a:latin typeface="TheSans UHH" panose="020B0502050302020203" pitchFamily="34" charset="0"/>
              </a:rPr>
              <a:t>e!</a:t>
            </a:r>
            <a:endParaRPr lang="en-US" sz="1600" b="1" dirty="0">
              <a:latin typeface="TheSans UHH" panose="020B0502050302020203" pitchFamily="34" charset="0"/>
            </a:endParaRPr>
          </a:p>
        </p:txBody>
      </p:sp>
      <p:pic>
        <p:nvPicPr>
          <p:cNvPr id="9" name="Grafik 8" descr="Ein Bild, das Muster, Quadrat, Grafiken, Pixel enthält.&#10;&#10;Automatisch generierte Beschreibung">
            <a:extLst>
              <a:ext uri="{FF2B5EF4-FFF2-40B4-BE49-F238E27FC236}">
                <a16:creationId xmlns:a16="http://schemas.microsoft.com/office/drawing/2014/main" id="{416D68F4-BED1-582A-FC8B-D12FD27F81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759" y="1614803"/>
            <a:ext cx="2008592" cy="200859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48B0B54-44E9-40D0-A429-9C508790F4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8091" y="6281352"/>
            <a:ext cx="4535817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05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931" y="1604797"/>
            <a:ext cx="11378260" cy="671843"/>
          </a:xfrm>
        </p:spPr>
        <p:txBody>
          <a:bodyPr/>
          <a:lstStyle/>
          <a:p>
            <a:r>
              <a:rPr lang="en-US"/>
              <a:t>Online survey about Welcome Week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6D8163-2175-49EF-B7AE-AACD0D1543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799" y="2372884"/>
            <a:ext cx="11352764" cy="3657802"/>
          </a:xfrm>
          <a:solidFill>
            <a:schemeClr val="accent1">
              <a:lumMod val="40000"/>
              <a:lumOff val="60000"/>
              <a:alpha val="20000"/>
            </a:schemeClr>
          </a:solidFill>
        </p:spPr>
        <p:txBody>
          <a:bodyPr>
            <a:normAutofit/>
          </a:bodyPr>
          <a:lstStyle/>
          <a:p>
            <a:pPr marL="285750" indent="-28575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We work hard to plan events and activities and would love to get your feedback.</a:t>
            </a:r>
          </a:p>
          <a:p>
            <a:pPr marL="285750" indent="-28575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Our team will hand out a QR code for a questionnaire at in-person events. After you have taken part in your last event of the week, let us know how the week went for you.</a:t>
            </a:r>
          </a:p>
          <a:p>
            <a:pPr marL="285750" indent="-28575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No QR code? No problem. At the end of Welcome Week, we can also give you an email link for the online questionnaire. </a:t>
            </a:r>
          </a:p>
          <a:p>
            <a:pPr marL="285750" indent="-285750">
              <a:buClr>
                <a:srgbClr val="3B515B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After your last event at the end of the week, take a few minutes to answer the questions.</a:t>
            </a:r>
          </a:p>
          <a:p>
            <a:pPr algn="ctr">
              <a:buClr>
                <a:srgbClr val="3B515B"/>
              </a:buClr>
            </a:pPr>
            <a:r>
              <a:rPr lang="en-US" sz="2000" dirty="0"/>
              <a:t>Thank you!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>
          <a:xfrm>
            <a:off x="3978671" y="6356351"/>
            <a:ext cx="4535741" cy="365125"/>
          </a:xfrm>
        </p:spPr>
        <p:txBody>
          <a:bodyPr/>
          <a:lstStyle/>
          <a:p>
            <a:r>
              <a:rPr lang="en-US" dirty="0"/>
              <a:t>PIASTA Welcome Week | Guide to the University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defTabSz="609585"/>
            <a:fld id="{3E01A2B2-10AD-754B-9B4C-E5B6FED423D0}" type="slidenum">
              <a:rPr lang="de-DE" smtClean="0">
                <a:solidFill>
                  <a:srgbClr val="3B515B"/>
                </a:solidFill>
              </a:rPr>
              <a:pPr defTabSz="609585"/>
              <a:t>34</a:t>
            </a:fld>
            <a:endParaRPr lang="de-DE">
              <a:solidFill>
                <a:srgbClr val="3B515B"/>
              </a:solidFill>
            </a:endParaRP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695DDE5F-FC1C-4CAE-BE25-EE7DF6BA9E62}"/>
              </a:ext>
            </a:extLst>
          </p:cNvPr>
          <p:cNvSpPr txBox="1">
            <a:spLocks/>
          </p:cNvSpPr>
          <p:nvPr/>
        </p:nvSpPr>
        <p:spPr>
          <a:xfrm>
            <a:off x="286360" y="2372883"/>
            <a:ext cx="5561371" cy="3840427"/>
          </a:xfrm>
          <a:prstGeom prst="rect">
            <a:avLst/>
          </a:prstGeom>
        </p:spPr>
        <p:txBody>
          <a:bodyPr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2200" i="1" dirty="0">
              <a:latin typeface="TheSans UHH Bold Caps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4EE60C-9B0E-4895-87B4-8353075EB880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7384" y="6356350"/>
            <a:ext cx="2844800" cy="365125"/>
          </a:xfrm>
        </p:spPr>
        <p:txBody>
          <a:bodyPr/>
          <a:lstStyle/>
          <a:p>
            <a:fld id="{F4CB8102-242A-4283-8F37-9D9AE353E8BF}" type="datetime1">
              <a:rPr lang="de-DE" smtClean="0"/>
              <a:t>16.08.2025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73995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me des Referenten / der Referentin">
            <a:extLst>
              <a:ext uri="{FF2B5EF4-FFF2-40B4-BE49-F238E27FC236}">
                <a16:creationId xmlns:a16="http://schemas.microsoft.com/office/drawing/2014/main" id="{569A3AB7-0E47-D140-8CAA-2C9201E854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433" y="4773149"/>
            <a:ext cx="6241620" cy="494400"/>
          </a:xfrm>
        </p:spPr>
        <p:txBody>
          <a:bodyPr>
            <a:normAutofit/>
          </a:bodyPr>
          <a:lstStyle/>
          <a:p>
            <a:r>
              <a:rPr lang="en-US"/>
              <a:t>Thank you for your time! 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37BF1678-B493-E845-B2A1-518AFACAE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5326571"/>
            <a:ext cx="10795200" cy="1353600"/>
          </a:xfrm>
        </p:spPr>
        <p:txBody>
          <a:bodyPr>
            <a:normAutofit/>
          </a:bodyPr>
          <a:lstStyle/>
          <a:p>
            <a:r>
              <a:rPr lang="en-US"/>
              <a:t>Time for questions</a:t>
            </a:r>
            <a:r>
              <a:rPr lang="en-US">
                <a:sym typeface="Wingdings" panose="05000000000000000000" pitchFamily="2" charset="2"/>
              </a:rPr>
              <a:t></a:t>
            </a:r>
          </a:p>
        </p:txBody>
      </p:sp>
      <p:pic>
        <p:nvPicPr>
          <p:cNvPr id="4" name="Bildplatzhalter 5" descr="Ein Bild, das Karte enthält.&#10;&#10;Automatisch generierte Beschreibung">
            <a:extLst>
              <a:ext uri="{FF2B5EF4-FFF2-40B4-BE49-F238E27FC236}">
                <a16:creationId xmlns:a16="http://schemas.microsoft.com/office/drawing/2014/main" id="{1AE254FD-C1ED-43AF-9221-12F86D66DA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023" b="22024"/>
          <a:stretch/>
        </p:blipFill>
        <p:spPr>
          <a:xfrm>
            <a:off x="0" y="1402676"/>
            <a:ext cx="12192000" cy="3274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6809819"/>
      </p:ext>
    </p:extLst>
  </p:cSld>
  <p:clrMapOvr>
    <a:masterClrMapping/>
  </p:clrMapOvr>
</p:sld>
</file>

<file path=ppt/theme/theme1.xml><?xml version="1.0" encoding="utf-8"?>
<a:theme xmlns:a="http://schemas.openxmlformats.org/drawingml/2006/main" name="Folienmaster">
  <a:themeElements>
    <a:clrScheme name="Benutzerdefiniert 1">
      <a:dk1>
        <a:srgbClr val="3B515B"/>
      </a:dk1>
      <a:lt1>
        <a:srgbClr val="FFFFFF"/>
      </a:lt1>
      <a:dk2>
        <a:srgbClr val="000000"/>
      </a:dk2>
      <a:lt2>
        <a:srgbClr val="B6BFC3"/>
      </a:lt2>
      <a:accent1>
        <a:srgbClr val="E2001A"/>
      </a:accent1>
      <a:accent2>
        <a:srgbClr val="0271BB"/>
      </a:accent2>
      <a:accent3>
        <a:srgbClr val="3B515B"/>
      </a:accent3>
      <a:accent4>
        <a:srgbClr val="F07F8C"/>
      </a:accent4>
      <a:accent5>
        <a:srgbClr val="80B8DD"/>
      </a:accent5>
      <a:accent6>
        <a:srgbClr val="9DA8AD"/>
      </a:accent6>
      <a:hlink>
        <a:srgbClr val="0271BB"/>
      </a:hlink>
      <a:folHlink>
        <a:srgbClr val="80B8D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3448</Words>
  <Application>Microsoft Office PowerPoint</Application>
  <PresentationFormat>Widescreen</PresentationFormat>
  <Paragraphs>459</Paragraphs>
  <Slides>35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TheSans UHH</vt:lpstr>
      <vt:lpstr>TheSans UHH Bold Caps</vt:lpstr>
      <vt:lpstr>TheSans UHH Bold Caps</vt:lpstr>
      <vt:lpstr>TheSans UHH Regular</vt:lpstr>
      <vt:lpstr>Wingdings</vt:lpstr>
      <vt:lpstr>Folienmaster</vt:lpstr>
      <vt:lpstr>Who, What, Where? A Short Guide to the University</vt:lpstr>
      <vt:lpstr>Welcome to our information session!</vt:lpstr>
      <vt:lpstr>Guide to Universität Hamburg</vt:lpstr>
      <vt:lpstr>1. Who can support me in organizing my studies?</vt:lpstr>
      <vt:lpstr>Organizing your studies</vt:lpstr>
      <vt:lpstr>Around the faculty: academic office and departmental student representative committee </vt:lpstr>
      <vt:lpstr>Campus Center</vt:lpstr>
      <vt:lpstr>Studierendenwerk Hamburg</vt:lpstr>
      <vt:lpstr>Regional Computing Center (RRZ)</vt:lpstr>
      <vt:lpstr>State and University Library Carl von Ossietzky (Stabi)</vt:lpstr>
      <vt:lpstr>2. Where can I find help with questions and challenges? </vt:lpstr>
      <vt:lpstr>Advising</vt:lpstr>
      <vt:lpstr>Campus Center</vt:lpstr>
      <vt:lpstr>Department of International Affairs and PIASTA</vt:lpstr>
      <vt:lpstr>Family Office</vt:lpstr>
      <vt:lpstr>Office for Students with Disabilities and Chronic Illnesses</vt:lpstr>
      <vt:lpstr>Advice and help</vt:lpstr>
      <vt:lpstr>AStA (General Student Committee)</vt:lpstr>
      <vt:lpstr>3. What extra learning opportunities are available to me? </vt:lpstr>
      <vt:lpstr>Additional Learning Opportunities</vt:lpstr>
      <vt:lpstr>PIASTA seminars and workshops</vt:lpstr>
      <vt:lpstr>Writing Center</vt:lpstr>
      <vt:lpstr>Career Center</vt:lpstr>
      <vt:lpstr>Campus Center</vt:lpstr>
      <vt:lpstr>Learning languages at the University</vt:lpstr>
      <vt:lpstr>4. How can I get involved in political and intercultural activities?</vt:lpstr>
      <vt:lpstr>Political and inter / trans cultural involvement </vt:lpstr>
      <vt:lpstr>5. What leisure and recreational options does the University offer?</vt:lpstr>
      <vt:lpstr>Leisure activities</vt:lpstr>
      <vt:lpstr>Free ticket for new students</vt:lpstr>
      <vt:lpstr>Communication</vt:lpstr>
      <vt:lpstr>PowerPoint Presentation</vt:lpstr>
      <vt:lpstr>How can you stay in touch with us?</vt:lpstr>
      <vt:lpstr>Online survey about Welcome Week</vt:lpstr>
      <vt:lpstr>Time for questions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Wer, Wo, Was? – kleiner wegweiser für die Uni</dc:title>
  <dc:creator>Sofia  Lanetskaya</dc:creator>
  <cp:lastModifiedBy>Kumar, Mandeep</cp:lastModifiedBy>
  <cp:revision>170</cp:revision>
  <dcterms:created xsi:type="dcterms:W3CDTF">2021-08-26T14:21:54Z</dcterms:created>
  <dcterms:modified xsi:type="dcterms:W3CDTF">2025-08-16T19:09:51Z</dcterms:modified>
</cp:coreProperties>
</file>