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  <p:sldMasterId id="2147483682" r:id="rId2"/>
  </p:sldMasterIdLst>
  <p:notesMasterIdLst>
    <p:notesMasterId r:id="rId9"/>
  </p:notesMasterIdLst>
  <p:handoutMasterIdLst>
    <p:handoutMasterId r:id="rId10"/>
  </p:handoutMasterIdLst>
  <p:sldIdLst>
    <p:sldId id="313" r:id="rId3"/>
    <p:sldId id="822" r:id="rId4"/>
    <p:sldId id="823" r:id="rId5"/>
    <p:sldId id="263" r:id="rId6"/>
    <p:sldId id="821" r:id="rId7"/>
    <p:sldId id="820" r:id="rId8"/>
  </p:sldIdLst>
  <p:sldSz cx="9144000" cy="5143500" type="screen16x9"/>
  <p:notesSz cx="6858000" cy="9144000"/>
  <p:embeddedFontLst>
    <p:embeddedFont>
      <p:font typeface="Adobe Devanagari" panose="02040503050201020203" pitchFamily="18" charset="0"/>
      <p:regular r:id="rId11"/>
      <p:bold r:id="rId12"/>
      <p:italic r:id="rId13"/>
      <p:boldItalic r:id="rId14"/>
    </p:embeddedFont>
    <p:embeddedFont>
      <p:font typeface="Barlow Condensed" panose="020B0604020202020204" charset="0"/>
      <p:regular r:id="rId15"/>
      <p:bold r:id="rId16"/>
      <p:italic r:id="rId17"/>
      <p:boldItalic r:id="rId18"/>
    </p:embeddedFont>
    <p:embeddedFont>
      <p:font typeface="Barlow Condensed Medium" panose="020B0604020202020204" charset="0"/>
      <p:regular r:id="rId19"/>
      <p:bold r:id="rId20"/>
      <p:italic r:id="rId21"/>
      <p:boldItalic r:id="rId22"/>
    </p:embeddedFont>
    <p:embeddedFont>
      <p:font typeface="Segoe Script" panose="030B0504020000000003" pitchFamily="66" charset="0"/>
      <p:regular r:id="rId23"/>
      <p:bold r:id="rId24"/>
    </p:embeddedFont>
    <p:embeddedFont>
      <p:font typeface="TheSans UHH" panose="020B0502050302020203" pitchFamily="34" charset="0"/>
      <p:regular r:id="rId25"/>
      <p:bold r:id="rId26"/>
      <p:italic r:id="rId27"/>
      <p:boldItalic r:id="rId28"/>
    </p:embeddedFont>
    <p:embeddedFont>
      <p:font typeface="TheSans Uhh Bold Caps" panose="020B0702050302020203" pitchFamily="34" charset="0"/>
      <p:regular r:id="rId29"/>
      <p:bold r:id="rId30"/>
    </p:embeddedFont>
    <p:embeddedFont>
      <p:font typeface="TheSans Uhh Bold Caps" panose="020B0702050302020203" pitchFamily="34" charset="0"/>
      <p:regular r:id="rId29"/>
      <p:bold r:id="rId30"/>
    </p:embeddedFont>
    <p:embeddedFont>
      <p:font typeface="TheSans UHH Regular" panose="020B0502050302020203" pitchFamily="34" charset="0"/>
      <p:regular r:id="rId31"/>
      <p:bold r:id="rId32"/>
      <p:italic r:id="rId33"/>
      <p:boldItalic r:id="rId34"/>
    </p:embeddedFont>
  </p:embeddedFont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tte fügen Sie einen Abschnittsnamen ein" id="{08ADE9BD-D0E4-4A4C-8370-21ACDE2D7AF2}">
          <p14:sldIdLst>
            <p14:sldId id="313"/>
            <p14:sldId id="822"/>
            <p14:sldId id="823"/>
            <p14:sldId id="263"/>
            <p14:sldId id="821"/>
            <p14:sldId id="820"/>
          </p14:sldIdLst>
        </p14:section>
      </p14:sectionLst>
    </p:ext>
    <p:ext uri="{EFAFB233-063F-42B5-8137-9DF3F51BA10A}">
      <p15:sldGuideLst xmlns:p15="http://schemas.microsoft.com/office/powerpoint/2012/main">
        <p15:guide id="2" pos="113" userDrawn="1">
          <p15:clr>
            <a:srgbClr val="A4A3A4"/>
          </p15:clr>
        </p15:guide>
        <p15:guide id="3" pos="5602" userDrawn="1">
          <p15:clr>
            <a:srgbClr val="A4A3A4"/>
          </p15:clr>
        </p15:guide>
        <p15:guide id="4" orient="horz" pos="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schke, Dr. Susanne" initials="PS" lastIdx="1" clrIdx="0">
    <p:extLst>
      <p:ext uri="{19B8F6BF-5375-455C-9EA6-DF929625EA0E}">
        <p15:presenceInfo xmlns:p15="http://schemas.microsoft.com/office/powerpoint/2012/main" userId="Peschke, Dr. Susan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6BFC3"/>
    <a:srgbClr val="9DA8AD"/>
    <a:srgbClr val="3B515B"/>
    <a:srgbClr val="027099"/>
    <a:srgbClr val="008CC0"/>
    <a:srgbClr val="009CD1"/>
    <a:srgbClr val="E5F5FA"/>
    <a:srgbClr val="3C515B"/>
    <a:srgbClr val="00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 autoAdjust="0"/>
    <p:restoredTop sz="86463" autoAdjust="0"/>
  </p:normalViewPr>
  <p:slideViewPr>
    <p:cSldViewPr snapToObjects="1">
      <p:cViewPr varScale="1">
        <p:scale>
          <a:sx n="77" d="100"/>
          <a:sy n="77" d="100"/>
        </p:scale>
        <p:origin x="1224" y="64"/>
      </p:cViewPr>
      <p:guideLst>
        <p:guide pos="113"/>
        <p:guide pos="5602"/>
        <p:guide orient="horz" pos="350"/>
      </p:guideLst>
    </p:cSldViewPr>
  </p:slideViewPr>
  <p:outlineViewPr>
    <p:cViewPr>
      <p:scale>
        <a:sx n="33" d="100"/>
        <a:sy n="33" d="100"/>
      </p:scale>
      <p:origin x="0" y="-15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5208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9" Type="http://schemas.openxmlformats.org/officeDocument/2006/relationships/tableStyles" Target="tableStyles.xml"/><Relationship Id="rId21" Type="http://schemas.openxmlformats.org/officeDocument/2006/relationships/font" Target="fonts/font11.fntdata"/><Relationship Id="rId34" Type="http://schemas.openxmlformats.org/officeDocument/2006/relationships/font" Target="fonts/font24.fntdata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font" Target="fonts/font23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font" Target="fonts/font22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36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31" Type="http://schemas.openxmlformats.org/officeDocument/2006/relationships/font" Target="fonts/font21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22579-3BCF-D748-A2B1-13C370832227}" type="datetimeFigureOut">
              <a:rPr lang="de-DE" smtClean="0">
                <a:latin typeface="TheSans UHH" panose="020B0502050302020203" pitchFamily="34" charset="0"/>
              </a:rPr>
              <a:t>22.04.2023</a:t>
            </a:fld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D7AD7-FD44-8444-A38A-7B8FFD50E3B1}" type="slidenum">
              <a:rPr lang="de-DE" smtClean="0">
                <a:latin typeface="TheSans UHH" panose="020B0502050302020203" pitchFamily="34" charset="0"/>
              </a:rPr>
              <a:t>‹Nr.›</a:t>
            </a:fld>
            <a:endParaRPr lang="de-DE" dirty="0">
              <a:latin typeface="TheSans UHH" panose="020B0502050302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263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" panose="020B0502050302020203" pitchFamily="34" charset="0"/>
              </a:defRPr>
            </a:lvl1pPr>
          </a:lstStyle>
          <a:p>
            <a:fld id="{B2E59258-C19A-D949-846D-8B6CB38182F3}" type="datetimeFigureOut">
              <a:rPr lang="de-DE" smtClean="0"/>
              <a:pPr/>
              <a:t>22.04.2023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" panose="020B0502050302020203" pitchFamily="34" charset="0"/>
              </a:defRPr>
            </a:lvl1pPr>
          </a:lstStyle>
          <a:p>
            <a:fld id="{3C606240-9D1C-3843-B28E-77756B6151F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4271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6662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f0a83baeec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f0a83baeec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346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grafiker/Downloads/background-84678_1920.jpg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grafiker/Downloads/texture-2065389_1920.jpg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file://localhost/Users/grafiker/Downloads/leaf-2664246_1920.jpg" TargetMode="External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8BBFB6AB-BD0D-CB4B-9728-6AD2FDB3D4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579862"/>
            <a:ext cx="4681215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EF3FFAF6-38B4-EC48-808A-73D35839C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pic>
        <p:nvPicPr>
          <p:cNvPr id="7" name="background-84678_1920.jp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4" r="190" b="42567"/>
          <a:stretch>
            <a:fillRect/>
          </a:stretch>
        </p:blipFill>
        <p:spPr>
          <a:xfrm>
            <a:off x="0" y="1052006"/>
            <a:ext cx="9144000" cy="2455847"/>
          </a:xfrm>
          <a:prstGeom prst="rect">
            <a:avLst/>
          </a:prstGeom>
        </p:spPr>
      </p:pic>
      <p:sp>
        <p:nvSpPr>
          <p:cNvPr id="8" name="Bildplatzhalter 6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052007"/>
            <a:ext cx="9144000" cy="245584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TheSans UHH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11" name="Gerade Verbindung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5708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_zwei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platzhalter 13">
            <a:extLst>
              <a:ext uri="{FF2B5EF4-FFF2-40B4-BE49-F238E27FC236}">
                <a16:creationId xmlns:a16="http://schemas.microsoft.com/office/drawing/2014/main" id="{1DDD041E-DBF9-6D48-993C-62DD3D91D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3579862"/>
            <a:ext cx="4395258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33F5C484-EF40-FE47-9DFE-5167591A7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pic>
        <p:nvPicPr>
          <p:cNvPr id="9" name="background-84678_1920.jp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7" r="-1" b="35838"/>
          <a:stretch>
            <a:fillRect/>
          </a:stretch>
        </p:blipFill>
        <p:spPr>
          <a:xfrm>
            <a:off x="-1" y="1052007"/>
            <a:ext cx="4497917" cy="2455340"/>
          </a:xfrm>
          <a:prstGeom prst="rect">
            <a:avLst/>
          </a:prstGeom>
        </p:spPr>
      </p:pic>
      <p:pic>
        <p:nvPicPr>
          <p:cNvPr id="10" name="background-84678_1920.jp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58" b="35496"/>
          <a:stretch>
            <a:fillRect/>
          </a:stretch>
        </p:blipFill>
        <p:spPr>
          <a:xfrm>
            <a:off x="4646083" y="1052007"/>
            <a:ext cx="4497917" cy="2462639"/>
          </a:xfrm>
          <a:prstGeom prst="rect">
            <a:avLst/>
          </a:prstGeom>
        </p:spPr>
      </p:pic>
      <p:sp>
        <p:nvSpPr>
          <p:cNvPr id="12" name="Bildplatzhalter 15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1052514"/>
            <a:ext cx="4497388" cy="24553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TheSans UHH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3" name="Bildplatzhalter 17"/>
          <p:cNvSpPr>
            <a:spLocks noGrp="1"/>
          </p:cNvSpPr>
          <p:nvPr>
            <p:ph type="pic" sz="quarter" idx="12" hasCustomPrompt="1"/>
          </p:nvPr>
        </p:nvSpPr>
        <p:spPr>
          <a:xfrm>
            <a:off x="4646083" y="1052513"/>
            <a:ext cx="4497917" cy="24548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TheSans UHH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AB18881F-3A1A-C240-A3D5-F269619F1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819367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_Titelfolie_einfarbiger_HG_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006"/>
            <a:ext cx="9144000" cy="4091494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0">
                <a:srgbClr val="3B515B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F055B374-5667-9B40-AE1E-7F5FCDB7F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579862"/>
            <a:ext cx="4825231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2F8586F0-C563-C342-B9DD-A1AE90DE2C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5486D3BD-BA29-4D44-ACB6-A4BD67D52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6730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_T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006"/>
            <a:ext cx="9144000" cy="40914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id="{A15EFE3B-8C68-D046-A599-0AB2AFDEB2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579862"/>
            <a:ext cx="4609207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971F460-DBE2-1E4C-966C-B8FAF52ED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30DD3040-AF2F-7548-9EA1-E3F2AA2D5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51017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a_Headline_u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853C8E57-9E26-F24E-A712-1E94C05C3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69" y="1779662"/>
            <a:ext cx="8533695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E82A3FC-B200-F340-859E-4491DBC5752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6827D40-E2F4-6842-9A47-30F9FFAFC9C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EBE37D-D2A8-AA46-A4B0-38A84F66B5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707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b_Headline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2185142B-85C3-B845-BE6A-A2B184C34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1" y="1779662"/>
            <a:ext cx="8534151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36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3B10F18-E336-5F4B-B287-AFBD8386C6A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B3CB7CE-68EE-634C-A60B-5AB834390A3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799CB-85F9-3B41-BD6A-AE3965D5F36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6613200" y="4767263"/>
            <a:ext cx="2133600" cy="273844"/>
          </a:xfrm>
        </p:spPr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828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c_Headline_und_zweispaltig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el 1">
            <a:extLst>
              <a:ext uri="{FF2B5EF4-FFF2-40B4-BE49-F238E27FC236}">
                <a16:creationId xmlns:a16="http://schemas.microsoft.com/office/drawing/2014/main" id="{1239BC7E-F651-4B40-9646-BE82FC8F7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/>
              <a:buNone/>
              <a:defRPr sz="200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TheSans UHH Regular"/>
                <a:cs typeface="TheSans UHH Regular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457200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A889BB-8733-E443-8B07-DDEE0CF51EA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0F8018-999B-664A-A015-D9D75F27149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3C8DF9-716F-554C-ACA3-DAE92F29A7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916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d_Headline_und_zweispaltige_Li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80504275-399A-C44F-825C-5719C17EDE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2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4576063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769B562-7FA6-894A-98DE-37E50E748CA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A6AB9E8-E1D8-AD45-A908-867BB1D82E6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43B6D-0AE8-9C41-B679-BAD57E58419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565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e_Headline_Text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A9A02BB1-54BA-0044-B44B-AFBD148F7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2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1450"/>
              </a:spcBef>
              <a:buClr>
                <a:schemeClr val="accent1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180000" indent="0">
              <a:buClr>
                <a:schemeClr val="tx1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2pPr>
            <a:lvl3pPr marL="360000" indent="0">
              <a:buClr>
                <a:schemeClr val="bg2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4576063" y="1779662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075F02A-DDE1-1940-A6AD-6A78B42B16B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B308B6-51D4-CF4A-A9C5-3936348803A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279428B-5977-E14F-9476-AE9828EFFDF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585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f_Headline_Text_und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1779662"/>
            <a:ext cx="4572000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TheSans UHH" panose="020B0502050302020203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D51EC7-430C-D54B-BB14-BFC0D4B86EA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BC1399-E221-E348-817F-A1570F7D90C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8745DF-4F7A-C843-98DC-DCD98DD0109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47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g_Headline_Bild_u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214768" y="1779662"/>
            <a:ext cx="4171028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TheSans UHH" panose="020B0502050302020203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4577435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2AC3EB-3430-1349-A19C-02E4197ABD7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044FE5-2F6A-7041-9F8B-B986A9E9817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0A6D2E-ADFC-2943-8255-0F520D9F323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673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h_Headline_Text_und_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algn="l"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214770" y="1779662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abellenplatzhalter 11"/>
          <p:cNvSpPr>
            <a:spLocks noGrp="1"/>
          </p:cNvSpPr>
          <p:nvPr>
            <p:ph type="tbl" sz="quarter" idx="16" hasCustomPrompt="1"/>
          </p:nvPr>
        </p:nvSpPr>
        <p:spPr>
          <a:xfrm>
            <a:off x="4572000" y="1779662"/>
            <a:ext cx="4176713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TheSans UHH" panose="020B0502050302020203" pitchFamily="34" charset="0"/>
              </a:defRPr>
            </a:lvl1pPr>
          </a:lstStyle>
          <a:p>
            <a:r>
              <a:rPr lang="de-DE" dirty="0"/>
              <a:t>Tabelle mit Alternativtext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A29C8C0-874D-ED42-B7AA-9341B574BE5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B6B01C-4FCF-CB4D-90CE-C326DBD9D20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6C3BC2-5241-2242-9D91-48AF5119BBE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8013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fiken_Tabellen_Bilder_unis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21"/>
          <p:cNvSpPr>
            <a:spLocks noGrp="1"/>
          </p:cNvSpPr>
          <p:nvPr>
            <p:ph sz="quarter" idx="13" hasCustomPrompt="1"/>
          </p:nvPr>
        </p:nvSpPr>
        <p:spPr>
          <a:xfrm>
            <a:off x="323528" y="1347614"/>
            <a:ext cx="8425185" cy="33123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latin typeface="TheSans UHH"/>
              </a:defRPr>
            </a:lvl1pPr>
            <a:lvl2pPr>
              <a:defRPr sz="2600">
                <a:latin typeface="TheSans UHH"/>
              </a:defRPr>
            </a:lvl2pPr>
            <a:lvl3pPr>
              <a:defRPr sz="2600">
                <a:latin typeface="TheSans UHH"/>
              </a:defRPr>
            </a:lvl3pPr>
            <a:lvl4pPr>
              <a:defRPr sz="2600">
                <a:latin typeface="TheSans UHH"/>
              </a:defRPr>
            </a:lvl4pPr>
            <a:lvl5pPr>
              <a:defRPr sz="2600">
                <a:latin typeface="TheSans UHH"/>
              </a:defRPr>
            </a:lvl5pPr>
          </a:lstStyle>
          <a:p>
            <a:pPr lvl="0"/>
            <a:r>
              <a:rPr lang="de-DE" dirty="0"/>
              <a:t>Grafiken, Tabellen, Bilder, etc. Bitte mit Alternativtext versehen.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7F74627-F125-8D49-A3F9-96166A0B0D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BBD305-837C-0E41-BEBC-3280C7391E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B9C95E0-F0B8-9D41-8D2F-FD01943EF1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2555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a_Kap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006"/>
            <a:ext cx="9144000" cy="40914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A9E1338-AB7B-1147-B97A-34E522266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5CCBDACE-4486-B244-AD82-ACBF86988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425462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b_Kapitelfolie_einfarbiger_HG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D2D5666D-DD08-FB4E-89E6-DDEBDE6DA7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99492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84877466-D934-E94B-87D7-F45E77A43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988132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557401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erseite_unsi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 hidden="1">
            <a:extLst>
              <a:ext uri="{FF2B5EF4-FFF2-40B4-BE49-F238E27FC236}">
                <a16:creationId xmlns:a16="http://schemas.microsoft.com/office/drawing/2014/main" id="{CBFE5B7B-3B95-C043-BB34-2A277601C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1203598"/>
            <a:ext cx="8533695" cy="503882"/>
          </a:xfrm>
          <a:prstGeom prst="rect">
            <a:avLst/>
          </a:prstGeom>
        </p:spPr>
        <p:txBody>
          <a:bodyPr/>
          <a:lstStyle>
            <a:lvl1pPr algn="l">
              <a:defRPr sz="2600" b="1" i="0">
                <a:solidFill>
                  <a:schemeClr val="tx1"/>
                </a:solidFill>
                <a:latin typeface="TheSans UHH" panose="020B0502050302020203" pitchFamily="34" charset="77"/>
                <a:cs typeface="TheSans UHH" panose="020B0502050302020203" pitchFamily="34" charset="77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cxnSp>
        <p:nvCxnSpPr>
          <p:cNvPr id="6" name="Gerade Verbindung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1059582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BD08BA-13EA-E54B-84CB-D68FE5545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531825-4A1E-E045-B431-45CE2BEDC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6C2600-20BB-F048-B90E-34135BB72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1167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einzeilig 1">
  <p:cSld name="Headline einzeilig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 flipH="1">
            <a:off x="-267575" y="914400"/>
            <a:ext cx="11100" cy="11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4"/>
          <p:cNvCxnSpPr/>
          <p:nvPr/>
        </p:nvCxnSpPr>
        <p:spPr>
          <a:xfrm>
            <a:off x="726450" y="328200"/>
            <a:ext cx="6979200" cy="0"/>
          </a:xfrm>
          <a:prstGeom prst="straightConnector1">
            <a:avLst/>
          </a:prstGeom>
          <a:noFill/>
          <a:ln w="28575" cap="flat" cmpd="sng">
            <a:solidFill>
              <a:srgbClr val="003A7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25200" y="26280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7200" rIns="0" bIns="91425" anchor="ctr" anchorCtr="0">
            <a:noAutofit/>
          </a:bodyPr>
          <a:lstStyle>
            <a:lvl1pPr lvl="0" algn="r" rtl="0">
              <a:buNone/>
              <a:defRPr sz="2300">
                <a:solidFill>
                  <a:srgbClr val="003A7B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algn="r" rtl="0">
              <a:buNone/>
              <a:defRPr sz="2300">
                <a:solidFill>
                  <a:srgbClr val="003A7B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2pPr>
            <a:lvl3pPr lvl="2" algn="r" rtl="0">
              <a:buNone/>
              <a:defRPr sz="2300">
                <a:solidFill>
                  <a:srgbClr val="003A7B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3pPr>
            <a:lvl4pPr lvl="3" algn="r" rtl="0">
              <a:buNone/>
              <a:defRPr sz="2300">
                <a:solidFill>
                  <a:srgbClr val="003A7B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4pPr>
            <a:lvl5pPr lvl="4" algn="r" rtl="0">
              <a:buNone/>
              <a:defRPr sz="2300">
                <a:solidFill>
                  <a:srgbClr val="003A7B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5pPr>
            <a:lvl6pPr lvl="5" algn="r" rtl="0">
              <a:buNone/>
              <a:defRPr sz="2300">
                <a:solidFill>
                  <a:srgbClr val="003A7B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6pPr>
            <a:lvl7pPr lvl="6" algn="r" rtl="0">
              <a:buNone/>
              <a:defRPr sz="2300">
                <a:solidFill>
                  <a:srgbClr val="003A7B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7pPr>
            <a:lvl8pPr lvl="7" algn="r" rtl="0">
              <a:buNone/>
              <a:defRPr sz="2300">
                <a:solidFill>
                  <a:srgbClr val="003A7B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8pPr>
            <a:lvl9pPr lvl="8" algn="r" rtl="0">
              <a:buNone/>
              <a:defRPr sz="2300">
                <a:solidFill>
                  <a:srgbClr val="003A7B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‹Nr.›</a:t>
            </a:fld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6400" y="910800"/>
            <a:ext cx="60363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rgbClr val="08B0E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03A7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03A7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03A7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03A7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03A7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03A7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03A7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003A7B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 idx="2"/>
          </p:nvPr>
        </p:nvSpPr>
        <p:spPr>
          <a:xfrm>
            <a:off x="720000" y="1440000"/>
            <a:ext cx="3691200" cy="14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3A7B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l="99" r="89"/>
          <a:stretch/>
        </p:blipFill>
        <p:spPr>
          <a:xfrm>
            <a:off x="7880050" y="270000"/>
            <a:ext cx="916300" cy="97777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 txBox="1">
            <a:spLocks noGrp="1"/>
          </p:cNvSpPr>
          <p:nvPr>
            <p:ph type="title" idx="3"/>
          </p:nvPr>
        </p:nvSpPr>
        <p:spPr>
          <a:xfrm>
            <a:off x="633075" y="295500"/>
            <a:ext cx="70845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003A7B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2687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_Titelfolie_einfarbiger_HG_Stein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098F062-162F-AD46-A4A2-F90424C3E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4299942"/>
          </a:xfrm>
          <a:prstGeom prst="rect">
            <a:avLst/>
          </a:prstGeom>
          <a:solidFill>
            <a:srgbClr val="3B51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C8271CAA-C92D-D94F-A806-16FB21179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2922384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1A9ECFF4-EF08-8A40-9C85-AE76ECF048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2507318"/>
            <a:ext cx="4609207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id="{9E6AE836-A501-E441-9250-A6A34215C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2915588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5685441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_T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0538"/>
            <a:ext cx="9144000" cy="429994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971F460-DBE2-1E4C-966C-B8FAF52ED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2922384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 oder der Name der Veranstaltung</a:t>
            </a: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id="{A15EFE3B-8C68-D046-A599-0AB2AFDEB2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2507318"/>
            <a:ext cx="4609207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30DD3040-AF2F-7548-9EA1-E3F2AA2D5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2915588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007466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b_Titelfolie_einfarbiger_HG_Hell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7971F460-DBE2-1E4C-966C-B8FAF52ED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3634888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Dies ist ein Blindtext. Hier steht die Headline</a:t>
            </a: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id="{A15EFE3B-8C68-D046-A599-0AB2AFDEB2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4" y="3219822"/>
            <a:ext cx="4609207" cy="370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4572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2pPr>
            <a:lvl3pPr marL="9144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3pPr>
            <a:lvl4pPr marL="13716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4pPr>
            <a:lvl5pPr marL="1828800" indent="0">
              <a:buNone/>
              <a:defRPr sz="2000">
                <a:solidFill>
                  <a:srgbClr val="FFFFFF"/>
                </a:solidFill>
                <a:latin typeface="TheSans Uhh Bold Caps"/>
                <a:cs typeface="TheSans Uhh Bold Caps"/>
              </a:defRPr>
            </a:lvl5pPr>
          </a:lstStyle>
          <a:p>
            <a:pPr lvl="0"/>
            <a:r>
              <a:rPr lang="de-DE" dirty="0"/>
              <a:t>Name des Referenten/der Referentin</a:t>
            </a:r>
          </a:p>
        </p:txBody>
      </p:sp>
      <p:pic>
        <p:nvPicPr>
          <p:cNvPr id="9" name="background-84678_1920.jpg">
            <a:extLst>
              <a:ext uri="{FF2B5EF4-FFF2-40B4-BE49-F238E27FC236}">
                <a16:creationId xmlns:a16="http://schemas.microsoft.com/office/drawing/2014/main" id="{DDEA5389-9322-DCF8-8834-C0B2C89E1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38" t="29927" r="5034" b="23920"/>
          <a:stretch/>
        </p:blipFill>
        <p:spPr>
          <a:xfrm>
            <a:off x="0" y="-20538"/>
            <a:ext cx="9144000" cy="3024333"/>
          </a:xfrm>
          <a:prstGeom prst="rect">
            <a:avLst/>
          </a:prstGeom>
        </p:spPr>
      </p:pic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30DD3040-AF2F-7548-9EA1-E3F2AA2D5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628092"/>
            <a:ext cx="8172400" cy="0"/>
          </a:xfrm>
          <a:prstGeom prst="line">
            <a:avLst/>
          </a:prstGeom>
          <a:noFill/>
          <a:ln w="38100" cap="flat" cmpd="sng" algn="ctr">
            <a:solidFill>
              <a:srgbClr val="3B515B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4039149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a_Headline_u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F7E88E52-B3DA-0D40-B984-DDA46BFF8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267494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9C8CCE7F-C208-8742-9118-F5486D65B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70" y="1131590"/>
            <a:ext cx="7081910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E380346-CFDF-3E03-290D-008FFD47CCA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230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b_Headline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2185142B-85C3-B845-BE6A-A2B184C34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267494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5CF5C93-5F17-4D00-396C-BB47AFADF4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4312" y="1131590"/>
            <a:ext cx="7082368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80D51B8E-F0CF-F2C9-C15D-A7A1FF7A319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574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c_Headline_und_zweispaltig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BA561104-A4CC-7847-864E-877728A9CC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267494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67BE1B90-EC3E-F04D-8C94-DD71C3C6F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70" y="1131590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4572000" y="1131590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06676519-9418-1CD1-3774-0DEE9F66EC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0037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d_Headline_und_zweispaltige_Li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C26A89D6-58B5-8A42-AD57-28BA5C21B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267494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214312" y="1131590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4574400" y="1131589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C701310-ADA8-1775-CE53-2E1504A3E37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27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e_Headline_Text_und_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97AE26A3-A6A2-704C-9430-A3C5819CE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267494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214312" y="1131590"/>
            <a:ext cx="4172400" cy="2879651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1450"/>
              </a:spcBef>
              <a:buClr>
                <a:schemeClr val="accent1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180000" indent="0">
              <a:buClr>
                <a:schemeClr val="tx1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2pPr>
            <a:lvl3pPr marL="360000" indent="0">
              <a:buClr>
                <a:schemeClr val="bg2"/>
              </a:buClr>
              <a:buFont typeface="Wingdings" charset="2"/>
              <a:buNone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7"/>
          </p:nvPr>
        </p:nvSpPr>
        <p:spPr>
          <a:xfrm>
            <a:off x="4576063" y="1131590"/>
            <a:ext cx="4172400" cy="2879651"/>
          </a:xfrm>
          <a:prstGeom prst="rect">
            <a:avLst/>
          </a:prstGeom>
        </p:spPr>
        <p:txBody>
          <a:bodyPr vert="horz"/>
          <a:lstStyle>
            <a:lvl1pPr marL="180000" indent="-180000">
              <a:spcBef>
                <a:spcPts val="1450"/>
              </a:spcBef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  <a:lvl2pPr marL="360000" indent="-180000">
              <a:buClr>
                <a:schemeClr val="tx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2pPr>
            <a:lvl3pPr marL="540000" indent="-180000">
              <a:buClr>
                <a:schemeClr val="bg2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3pPr>
            <a:lvl4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4pPr>
            <a:lvl5pPr marL="180000" indent="-1800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rgbClr val="3B515B"/>
                </a:solidFill>
                <a:latin typeface="TheSans UHH Regular"/>
                <a:cs typeface="TheSans UHH Regular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B17C1B3F-1DF1-5082-F1D6-37065D3CB76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162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f_Headline_Text_und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6AC3ED57-1DAC-594B-9A58-517AEBE524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9" y="267494"/>
            <a:ext cx="4171028" cy="86409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39C635FA-A155-1A41-AD6F-4BF83010A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70" y="1347614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TheSans UHH" panose="020B0502050302020203" pitchFamily="34" charset="0"/>
              </a:defRPr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pic>
        <p:nvPicPr>
          <p:cNvPr id="10" name="Bildplatzhalter 1">
            <a:extLst>
              <a:ext uri="{FF2B5EF4-FFF2-40B4-BE49-F238E27FC236}">
                <a16:creationId xmlns:a16="http://schemas.microsoft.com/office/drawing/2014/main" id="{03C426B7-3AC1-1B22-0D2F-5FDE29D5A7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7" t="3199" r="29559" b="602"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601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h_Headline_Text_und_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1853B3FE-4F50-ED4C-A7AE-71A47942AC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267494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513ADF08-FC4C-0342-AB17-F3EB6126A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770" y="1131590"/>
            <a:ext cx="41710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abellenplatzhalter 11"/>
          <p:cNvSpPr>
            <a:spLocks noGrp="1"/>
          </p:cNvSpPr>
          <p:nvPr>
            <p:ph type="tbl" sz="quarter" idx="16" hasCustomPrompt="1"/>
          </p:nvPr>
        </p:nvSpPr>
        <p:spPr>
          <a:xfrm>
            <a:off x="4572000" y="1131590"/>
            <a:ext cx="4176713" cy="2879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TheSans UHH" panose="020B0502050302020203" pitchFamily="34" charset="0"/>
              </a:defRPr>
            </a:lvl1pPr>
          </a:lstStyle>
          <a:p>
            <a:r>
              <a:rPr lang="de-DE" dirty="0"/>
              <a:t>Tabelle mit Alternativtext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56196787-8944-2781-4FA3-9939D4E550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9333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fiken_Tabellen_Bilder_unis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5DED38C1-063E-604F-8BEE-6A206CAE02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267494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Folien-Überschrift</a:t>
            </a:r>
          </a:p>
        </p:txBody>
      </p:sp>
      <p:sp>
        <p:nvSpPr>
          <p:cNvPr id="15" name="Inhaltsplatzhalter 21"/>
          <p:cNvSpPr>
            <a:spLocks noGrp="1"/>
          </p:cNvSpPr>
          <p:nvPr>
            <p:ph sz="quarter" idx="13" hasCustomPrompt="1"/>
          </p:nvPr>
        </p:nvSpPr>
        <p:spPr>
          <a:xfrm>
            <a:off x="251271" y="1059581"/>
            <a:ext cx="8425185" cy="3168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latin typeface="TheSans UHH"/>
              </a:defRPr>
            </a:lvl1pPr>
            <a:lvl2pPr>
              <a:defRPr sz="2600">
                <a:latin typeface="TheSans UHH"/>
              </a:defRPr>
            </a:lvl2pPr>
            <a:lvl3pPr>
              <a:defRPr sz="2600">
                <a:latin typeface="TheSans UHH"/>
              </a:defRPr>
            </a:lvl3pPr>
            <a:lvl4pPr>
              <a:defRPr sz="2600">
                <a:latin typeface="TheSans UHH"/>
              </a:defRPr>
            </a:lvl4pPr>
            <a:lvl5pPr>
              <a:defRPr sz="2600">
                <a:latin typeface="TheSans UHH"/>
              </a:defRPr>
            </a:lvl5pPr>
          </a:lstStyle>
          <a:p>
            <a:pPr lvl="0"/>
            <a:r>
              <a:rPr lang="de-DE" dirty="0"/>
              <a:t>Grafiken, Tabellen, Bilder, etc. Bitte mit Alternativtext versehen.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6D75EB7-32BE-FA9B-13C9-CDC78FF64B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676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b_Kapitelfolie_einfarbiger_HG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A305DEE-488B-ED46-91E0-B8FFEE17F5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2922384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3B515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CBF657CC-65F2-2640-8E3C-C6306F34A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2922384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59E34D27-9FD5-7346-92BD-0E5BA8101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2922384"/>
            <a:ext cx="8172400" cy="0"/>
          </a:xfrm>
          <a:prstGeom prst="line">
            <a:avLst/>
          </a:prstGeom>
          <a:noFill/>
          <a:ln w="38100" cap="flat" cmpd="sng" algn="ctr">
            <a:solidFill>
              <a:srgbClr val="3B515B"/>
            </a:solidFill>
            <a:prstDash val="solid"/>
          </a:ln>
          <a:effectLst/>
        </p:spPr>
      </p:cxn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755A9236-7F67-A24E-B0AD-F87C593F243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7448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b_Kapitelfolie_einfarbiger_HG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A305DEE-488B-ED46-91E0-B8FFEE17F5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520" y="2922384"/>
            <a:ext cx="8096400" cy="1015200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0271B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Hier steht die Headline des nachfolgenden Kapitels</a:t>
            </a: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CBF657CC-65F2-2640-8E3C-C6306F34A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2922384"/>
            <a:ext cx="817240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59E34D27-9FD5-7346-92BD-0E5BA8101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2922384"/>
            <a:ext cx="8172400" cy="0"/>
          </a:xfrm>
          <a:prstGeom prst="line">
            <a:avLst/>
          </a:prstGeom>
          <a:noFill/>
          <a:ln w="38100" cap="flat" cmpd="sng" algn="ctr">
            <a:solidFill>
              <a:srgbClr val="0271BB"/>
            </a:solidFill>
            <a:prstDash val="solid"/>
          </a:ln>
          <a:effectLst/>
        </p:spPr>
      </p:cxn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3D361ABF-0215-541B-E3E5-6AF63C90C3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1202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b_Kapitelfolie_einfarbiger_HG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A305DEE-488B-ED46-91E0-B8FFEE17F5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748" y="1923678"/>
            <a:ext cx="9144000" cy="1015200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>
                <a:solidFill>
                  <a:srgbClr val="0271BB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Dies könnte ein </a:t>
            </a:r>
            <a:br>
              <a:rPr lang="de-DE" dirty="0"/>
            </a:br>
            <a:r>
              <a:rPr lang="de-DE" dirty="0"/>
              <a:t>zweizeiliges oder maximal </a:t>
            </a:r>
            <a:br>
              <a:rPr lang="de-DE" dirty="0"/>
            </a:br>
            <a:r>
              <a:rPr lang="de-DE" dirty="0"/>
              <a:t>dreizeiliges Zitat sein</a:t>
            </a:r>
            <a:br>
              <a:rPr lang="de-DE" dirty="0"/>
            </a:br>
            <a:endParaRPr lang="de-D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69843C6-4FF7-601F-59AB-105DBF417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1115616" y="51470"/>
            <a:ext cx="6840760" cy="151216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rgbClr val="0271BB"/>
                </a:solidFill>
                <a:latin typeface="TheSans UHH" panose="020B0502050302020203" pitchFamily="34" charset="0"/>
                <a:ea typeface="+mj-ea"/>
                <a:cs typeface="TheSans UHH" panose="020B0502050302020203" pitchFamily="34" charset="0"/>
              </a:defRPr>
            </a:lvl1pPr>
          </a:lstStyle>
          <a:p>
            <a:r>
              <a:rPr lang="de-DE" sz="12000" dirty="0"/>
              <a:t>„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1164F9F-9330-E0B9-A4C1-64BC634C39C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0223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rafiken_Tabellen_Bilder_unischtbare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5DED38C1-063E-604F-8BEE-6A206CAE02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68" y="267494"/>
            <a:ext cx="8533695" cy="5038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0">
                <a:solidFill>
                  <a:schemeClr val="tx1"/>
                </a:solidFill>
                <a:latin typeface="TheSans UHH" panose="020B0502050302020203" pitchFamily="34" charset="0"/>
                <a:cs typeface="TheSans UHH" panose="020B0502050302020203" pitchFamily="34" charset="0"/>
              </a:defRPr>
            </a:lvl1pPr>
          </a:lstStyle>
          <a:p>
            <a:r>
              <a:rPr lang="de-DE" dirty="0"/>
              <a:t>Kontakt</a:t>
            </a:r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880AE345-10C7-FC3D-930B-DD9D5A36C5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4770" y="1131590"/>
            <a:ext cx="8532030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TheSans UHH" panose="020B0502050302020203" pitchFamily="34" charset="0"/>
              </a:defRPr>
            </a:lvl1pPr>
            <a:lvl2pPr>
              <a:defRPr sz="2600">
                <a:latin typeface="TheSans UHH Bold Caps"/>
              </a:defRPr>
            </a:lvl2pPr>
            <a:lvl3pPr>
              <a:defRPr sz="2600">
                <a:latin typeface="TheSans UHH Bold Caps"/>
              </a:defRPr>
            </a:lvl3pPr>
            <a:lvl4pPr>
              <a:defRPr sz="2600">
                <a:latin typeface="TheSans UHH Bold Caps"/>
              </a:defRPr>
            </a:lvl4pPr>
            <a:lvl5pPr>
              <a:defRPr sz="2600">
                <a:latin typeface="TheSans UHH Bold Caps"/>
              </a:defRPr>
            </a:lvl5pPr>
          </a:lstStyle>
          <a:p>
            <a:pPr marL="0" indent="0">
              <a:buNone/>
            </a:pPr>
            <a:r>
              <a:rPr lang="de-DE" sz="2000" b="1" dirty="0"/>
              <a:t>Vorname Nachname</a:t>
            </a:r>
            <a:br>
              <a:rPr lang="de-DE" sz="2000" dirty="0"/>
            </a:br>
            <a:r>
              <a:rPr lang="de-DE" sz="2000" dirty="0"/>
              <a:t>Funktionsbezeichnung</a:t>
            </a:r>
          </a:p>
          <a:p>
            <a:pPr marL="0" indent="0">
              <a:buNone/>
            </a:pPr>
            <a:r>
              <a:rPr lang="de-DE" sz="2000" dirty="0"/>
              <a:t>Universität Hamburg</a:t>
            </a:r>
            <a:br>
              <a:rPr lang="de-DE" sz="2000" dirty="0"/>
            </a:br>
            <a:r>
              <a:rPr lang="de-DE" sz="2000" dirty="0"/>
              <a:t>Einrichtung 1. Ebene</a:t>
            </a:r>
            <a:br>
              <a:rPr lang="de-DE" sz="2000" dirty="0"/>
            </a:br>
            <a:r>
              <a:rPr lang="de-DE" sz="2000" dirty="0"/>
              <a:t>Einrichtung 2. Ebene</a:t>
            </a:r>
            <a:br>
              <a:rPr lang="de-DE" sz="2000" dirty="0"/>
            </a:br>
            <a:r>
              <a:rPr lang="de-DE" sz="2000" dirty="0"/>
              <a:t>Straße Hausnummer</a:t>
            </a:r>
            <a:br>
              <a:rPr lang="de-DE" sz="2000" dirty="0"/>
            </a:br>
            <a:r>
              <a:rPr lang="de-DE" sz="2000" dirty="0"/>
              <a:t>PLZ Hamburg</a:t>
            </a:r>
            <a:br>
              <a:rPr lang="de-DE" sz="2000" dirty="0"/>
            </a:br>
            <a:r>
              <a:rPr lang="de-DE" sz="2000" dirty="0"/>
              <a:t>+49 40 42838-XXXX</a:t>
            </a:r>
            <a:br>
              <a:rPr lang="de-DE" sz="2000" dirty="0"/>
            </a:br>
            <a:r>
              <a:rPr lang="de-DE" sz="2000" dirty="0" err="1"/>
              <a:t>vorname.nachname@uni-hamburg.de</a:t>
            </a:r>
            <a:endParaRPr lang="de-DE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066010D-9A34-D1FD-6A59-9126F6294D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96680" y="4731990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4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file://localhost/Users/grafiker/Desktop/UHH_Logo_2010/UHH_Logo_2010_HiRes/UHH-Logo_2010_Farbe_RGB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file://localhost/Users/grafiker/Desktop/UHH_Logo_2010/UHH_Logo_2010_HiRes/UHH-Logo_2010_Farbe_RGB.png" TargetMode="Externa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3"/>
          <p:cNvSpPr>
            <a:spLocks noGrp="1"/>
          </p:cNvSpPr>
          <p:nvPr>
            <p:ph type="dt" sz="half" idx="2"/>
          </p:nvPr>
        </p:nvSpPr>
        <p:spPr>
          <a:xfrm>
            <a:off x="323850" y="4767263"/>
            <a:ext cx="2133600" cy="273844"/>
          </a:xfrm>
          <a:prstGeom prst="rect">
            <a:avLst/>
          </a:prstGeom>
        </p:spPr>
        <p:txBody>
          <a:bodyPr vert="horz" lIns="0" tIns="45720" rIns="90000" bIns="45720" rtlCol="0" anchor="ctr"/>
          <a:lstStyle>
            <a:lvl1pPr algn="l">
              <a:defRPr sz="1200">
                <a:solidFill>
                  <a:schemeClr val="tx1"/>
                </a:solidFill>
                <a:latin typeface="TheSans UHH" panose="020B0502050302020203" pitchFamily="34" charset="0"/>
              </a:defRPr>
            </a:lvl1pPr>
          </a:lstStyle>
          <a:p>
            <a:r>
              <a:rPr lang="de-DE"/>
              <a:t>23.09.2022</a:t>
            </a:r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984004" y="4767263"/>
            <a:ext cx="317599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TheSans UHH" panose="020B0502050302020203" pitchFamily="34" charset="0"/>
              </a:defRPr>
            </a:lvl1pPr>
          </a:lstStyle>
          <a:p>
            <a:r>
              <a:rPr lang="de-DE"/>
              <a:t>Workshop Grundlagen zur Erstellung barrierefreier Dokumente</a:t>
            </a:r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614863" y="4767263"/>
            <a:ext cx="2133600" cy="273844"/>
          </a:xfrm>
          <a:prstGeom prst="rect">
            <a:avLst/>
          </a:prstGeom>
        </p:spPr>
        <p:txBody>
          <a:bodyPr vert="horz" lIns="91440" tIns="46800" rIns="0" bIns="45720" rtlCol="0" anchor="ctr"/>
          <a:lstStyle>
            <a:lvl1pPr algn="r">
              <a:defRPr sz="1200">
                <a:solidFill>
                  <a:schemeClr val="tx1"/>
                </a:solidFill>
                <a:latin typeface="TheSans UHH" panose="020B0502050302020203" pitchFamily="34" charset="0"/>
              </a:defRPr>
            </a:lvl1pPr>
          </a:lstStyle>
          <a:p>
            <a:fld id="{3E01A2B2-10AD-754B-9B4C-E5B6FED423D0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1" name="UHH-Logo_2010_Farbe_RGB.png" descr="Bildbeschreibung: Es handelt sich um das Logo der Universität Hamburg auf weißem Hintergrund. Es besteht aus einem roten Quadrat auf der linken Seite, in dem in weißer Schrift oben links &quot;UHH&quot; steht und unten rechts das Wappen der Stadt Hamburg, eine Burg, abgebildet sind. Rechts neben dem Symbol steht &quot;Universität Hamburg&quot;. Unter dem Symbol und dem Schriftzug steht in Großbuchstaben und durch senkrechte Striche getrennt von links nach rechts: &quot;Der Forschung&quot;; &quot;Der Lehre&quot;; &quot;Der Bildung&quot;. " title="Logo der Universität Hamburg"/>
          <p:cNvPicPr>
            <a:picLocks noChangeAspect="1"/>
          </p:cNvPicPr>
          <p:nvPr userDrawn="1"/>
        </p:nvPicPr>
        <p:blipFill>
          <a:blip r:embed="rId19" r:link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09"/>
            <a:ext cx="1957550" cy="90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7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6" r:id="rId3"/>
    <p:sldLayoutId id="2147483670" r:id="rId4"/>
    <p:sldLayoutId id="2147483669" r:id="rId5"/>
    <p:sldLayoutId id="2147483677" r:id="rId6"/>
    <p:sldLayoutId id="2147483671" r:id="rId7"/>
    <p:sldLayoutId id="2147483676" r:id="rId8"/>
    <p:sldLayoutId id="2147483678" r:id="rId9"/>
    <p:sldLayoutId id="2147483672" r:id="rId10"/>
    <p:sldLayoutId id="2147483681" r:id="rId11"/>
    <p:sldLayoutId id="2147483673" r:id="rId12"/>
    <p:sldLayoutId id="2147483674" r:id="rId13"/>
    <p:sldLayoutId id="2147483679" r:id="rId14"/>
    <p:sldLayoutId id="2147483680" r:id="rId15"/>
    <p:sldLayoutId id="2147483675" r:id="rId16"/>
    <p:sldLayoutId id="2147483698" r:id="rId17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04" userDrawn="1">
          <p15:clr>
            <a:srgbClr val="F26B43"/>
          </p15:clr>
        </p15:guide>
        <p15:guide id="3" pos="551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UHH-Logo_2010_Farbe_RGB.png" descr="Logo der Universität Hamburg"/>
          <p:cNvPicPr>
            <a:picLocks noChangeAspect="1"/>
          </p:cNvPicPr>
          <p:nvPr userDrawn="1"/>
        </p:nvPicPr>
        <p:blipFill>
          <a:blip r:embed="rId17" r:link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5926"/>
            <a:ext cx="1957550" cy="907591"/>
          </a:xfrm>
          <a:prstGeom prst="rect">
            <a:avLst/>
          </a:prstGeom>
        </p:spPr>
      </p:pic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FFA84681-553A-F5ED-FE3C-57C4490DB0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96680" y="4746178"/>
            <a:ext cx="1450120" cy="273844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latin typeface="TheSans UHH" panose="020B0502050302020203" pitchFamily="34" charset="77"/>
              </a:defRPr>
            </a:lvl1pPr>
          </a:lstStyle>
          <a:p>
            <a:fld id="{3E01A2B2-10AD-754B-9B4C-E5B6FED423D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18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  <p15:guide id="3" pos="551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u-dresden.de/tu-dresden/universitaetskultur/diversitaet-inklusion/agsbs/dokumente#section-2-2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37BF1678-B493-E845-B2A1-518AFACAE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Grundlagen zur Erstellung barrierefreier PowerPoint-Dokumente</a:t>
            </a:r>
          </a:p>
        </p:txBody>
      </p:sp>
      <p:sp>
        <p:nvSpPr>
          <p:cNvPr id="3" name="Name des Referenten / der Referentin">
            <a:extLst>
              <a:ext uri="{FF2B5EF4-FFF2-40B4-BE49-F238E27FC236}">
                <a16:creationId xmlns:a16="http://schemas.microsoft.com/office/drawing/2014/main" id="{569A3AB7-0E47-D140-8CAA-2C9201E854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>
                <a:latin typeface="Segoe Script" panose="030B0504020000000003" pitchFamily="66" charset="0"/>
                <a:cs typeface="Adobe Devanagari" panose="02040503050201020203" pitchFamily="18" charset="0"/>
              </a:rPr>
              <a:t>Dr. Susanne Peschke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120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F9B5F15-1D8D-4780-99D5-BC02CAE53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Hilfreiche Handreichungen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3A1D716-3B3F-44FD-9FB1-F32952BF16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Handreichungen zu PowerPoint finden Sie unter: </a:t>
            </a:r>
            <a:r>
              <a:rPr lang="de-DE" dirty="0">
                <a:hlinkClick r:id="rId2"/>
              </a:rPr>
              <a:t>https://tu-dresden.de/tu-dresden/universitaetskultur/diversitaet-inklusion/agsbs/dokumente#section-2-2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998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F9B5F15-1D8D-4780-99D5-BC02CAE53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Hilfreiche Handreichungen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857F402-D010-44A5-9169-3F225CF77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966" y="2211710"/>
            <a:ext cx="1904437" cy="2715766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3A1D716-3B3F-44FD-9FB1-F32952BF16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Vorteil: Informationen für unterschiedliche Versionen und Betriebssysteme</a:t>
            </a:r>
          </a:p>
        </p:txBody>
      </p:sp>
    </p:spTree>
    <p:extLst>
      <p:ext uri="{BB962C8B-B14F-4D97-AF65-F5344CB8AC3E}">
        <p14:creationId xmlns:p14="http://schemas.microsoft.com/office/powerpoint/2010/main" val="96590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sldNum" idx="12"/>
          </p:nvPr>
        </p:nvSpPr>
        <p:spPr>
          <a:xfrm>
            <a:off x="25200" y="262800"/>
            <a:ext cx="548700" cy="393600"/>
          </a:xfrm>
          <a:prstGeom prst="rect">
            <a:avLst/>
          </a:prstGeom>
        </p:spPr>
        <p:txBody>
          <a:bodyPr spcFirstLastPara="1" wrap="square" lIns="91425" tIns="7200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4</a:t>
            </a:fld>
            <a:endParaRPr dirty="0"/>
          </a:p>
        </p:txBody>
      </p:sp>
      <p:sp>
        <p:nvSpPr>
          <p:cNvPr id="143" name="Google Shape;143;p20"/>
          <p:cNvSpPr txBox="1">
            <a:spLocks noGrp="1"/>
          </p:cNvSpPr>
          <p:nvPr>
            <p:ph type="title" idx="2"/>
          </p:nvPr>
        </p:nvSpPr>
        <p:spPr>
          <a:xfrm>
            <a:off x="720000" y="2018275"/>
            <a:ext cx="3656100" cy="131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title" idx="3"/>
          </p:nvPr>
        </p:nvSpPr>
        <p:spPr>
          <a:xfrm>
            <a:off x="2329350" y="405877"/>
            <a:ext cx="4186866" cy="3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>
                <a:solidFill>
                  <a:schemeClr val="dk1"/>
                </a:solidFill>
              </a:rPr>
              <a:t>HFD-Aktivitäten im Bereich “Digitale Barrierefreiheit”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5" name="Google Shape;145;p20"/>
          <p:cNvSpPr/>
          <p:nvPr/>
        </p:nvSpPr>
        <p:spPr>
          <a:xfrm>
            <a:off x="1397700" y="748150"/>
            <a:ext cx="5988600" cy="880800"/>
          </a:xfrm>
          <a:prstGeom prst="triangle">
            <a:avLst>
              <a:gd name="adj" fmla="val 50000"/>
            </a:avLst>
          </a:prstGeom>
          <a:solidFill>
            <a:srgbClr val="003A7B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0000" bIns="90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sz="2200" dirty="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HFD-Aktivitäten</a:t>
            </a:r>
            <a:r>
              <a:rPr lang="de" sz="2400" dirty="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endParaRPr sz="2400" dirty="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46" name="Google Shape;146;p20"/>
          <p:cNvSpPr/>
          <p:nvPr/>
        </p:nvSpPr>
        <p:spPr>
          <a:xfrm>
            <a:off x="1397700" y="1641849"/>
            <a:ext cx="5969400" cy="595800"/>
          </a:xfrm>
          <a:prstGeom prst="rect">
            <a:avLst/>
          </a:prstGeom>
          <a:solidFill>
            <a:srgbClr val="003A7B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sz="2600" b="1" dirty="0">
                <a:solidFill>
                  <a:schemeClr val="lt1"/>
                </a:solidFill>
                <a:highlight>
                  <a:srgbClr val="003A7B"/>
                </a:highlight>
                <a:latin typeface="Barlow Condensed"/>
                <a:ea typeface="Barlow Condensed"/>
                <a:cs typeface="Barlow Condensed"/>
                <a:sym typeface="Barlow Condensed"/>
              </a:rPr>
              <a:t>Digitale Teilhabe</a:t>
            </a:r>
            <a:endParaRPr sz="2600" b="1" dirty="0">
              <a:solidFill>
                <a:schemeClr val="lt1"/>
              </a:solidFill>
              <a:highlight>
                <a:srgbClr val="003A7B"/>
              </a:highlight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1397700" y="2250550"/>
            <a:ext cx="2932200" cy="551100"/>
          </a:xfrm>
          <a:prstGeom prst="rect">
            <a:avLst/>
          </a:prstGeom>
          <a:solidFill>
            <a:srgbClr val="003A7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" sz="1800" b="1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   Digitale Chancengerechtigkeit</a:t>
            </a:r>
            <a:endParaRPr sz="900" b="1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4376100" y="2250550"/>
            <a:ext cx="2991000" cy="551100"/>
          </a:xfrm>
          <a:prstGeom prst="rect">
            <a:avLst/>
          </a:prstGeom>
          <a:solidFill>
            <a:srgbClr val="003A7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sz="1800" b="1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   Digitale Barrierefreiheit</a:t>
            </a:r>
            <a:endParaRPr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49" name="Google Shape;149;p20"/>
          <p:cNvSpPr/>
          <p:nvPr/>
        </p:nvSpPr>
        <p:spPr>
          <a:xfrm>
            <a:off x="1397700" y="2815500"/>
            <a:ext cx="5969400" cy="1932300"/>
          </a:xfrm>
          <a:prstGeom prst="rect">
            <a:avLst/>
          </a:prstGeom>
          <a:solidFill>
            <a:srgbClr val="003A7B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b="1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marL="18288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Condensed"/>
              <a:buChar char="●"/>
            </a:pPr>
            <a:r>
              <a:rPr lang="de" sz="160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Erhebung des Status-Quo </a:t>
            </a:r>
            <a:endParaRPr sz="160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marL="18288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Condensed"/>
              <a:buChar char="●"/>
            </a:pPr>
            <a:r>
              <a:rPr lang="de" sz="160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Bündelung und Bereitstellung von Wissen</a:t>
            </a:r>
            <a:endParaRPr sz="160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marL="18288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Condensed"/>
              <a:buChar char="●"/>
            </a:pPr>
            <a:r>
              <a:rPr lang="de" sz="160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Vernetzung von Expert:innen</a:t>
            </a:r>
            <a:endParaRPr sz="160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marL="18288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Condensed"/>
              <a:buChar char="●"/>
            </a:pPr>
            <a:r>
              <a:rPr lang="de" sz="160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Sensibilisierung für das Thema </a:t>
            </a:r>
            <a:endParaRPr sz="160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marL="18288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Condensed"/>
              <a:buChar char="●"/>
            </a:pPr>
            <a:r>
              <a:rPr lang="de" sz="160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Entwicklung von Maßnahmen </a:t>
            </a:r>
            <a:endParaRPr sz="160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7B0BD8-2305-4389-90E3-14ECE5211C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4311" y="2427734"/>
            <a:ext cx="8534151" cy="2231579"/>
          </a:xfrm>
        </p:spPr>
        <p:txBody>
          <a:bodyPr/>
          <a:lstStyle/>
          <a:p>
            <a:r>
              <a:rPr lang="en-US" dirty="0"/>
              <a:t>Students with Disabilities and Health Issues: Who belongs to the Group?</a:t>
            </a:r>
          </a:p>
          <a:p>
            <a:r>
              <a:rPr lang="de-DE" dirty="0" err="1"/>
              <a:t>Reasonable</a:t>
            </a:r>
            <a:r>
              <a:rPr lang="de-DE" dirty="0"/>
              <a:t> </a:t>
            </a:r>
            <a:r>
              <a:rPr lang="de-DE" dirty="0" err="1"/>
              <a:t>Accommodation</a:t>
            </a:r>
            <a:endParaRPr lang="de-DE" dirty="0"/>
          </a:p>
          <a:p>
            <a:r>
              <a:rPr lang="de-DE" dirty="0" err="1"/>
              <a:t>Appllying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Reasonable</a:t>
            </a:r>
            <a:r>
              <a:rPr lang="de-DE" dirty="0"/>
              <a:t> </a:t>
            </a:r>
            <a:r>
              <a:rPr lang="de-DE" dirty="0" err="1"/>
              <a:t>Accommodation</a:t>
            </a:r>
            <a:endParaRPr lang="de-DE" dirty="0"/>
          </a:p>
          <a:p>
            <a:r>
              <a:rPr lang="de-DE" dirty="0" err="1"/>
              <a:t>Withdrawing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Exams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23E7F5-0EED-4CD1-803F-0988271A545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/>
              <a:t>23.09.2022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E93D95-1DBD-4627-A57A-5A3AB90A9B1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Workshop Grundlagen zur Erstellung barrierefreier Dokumente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00851-81F6-4532-9203-FDC792F1C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68" y="1203598"/>
            <a:ext cx="8533695" cy="936104"/>
          </a:xfrm>
        </p:spPr>
        <p:txBody>
          <a:bodyPr/>
          <a:lstStyle/>
          <a:p>
            <a:r>
              <a:rPr lang="en-US" dirty="0"/>
              <a:t>Welcome at our office for students with disabilities and chronic health issues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D2AEE2-2812-4368-94BB-E12BBDDDB9D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7609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18AEBEB-C221-4E99-A649-EDA5FE66F6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4311" y="1779662"/>
            <a:ext cx="4789737" cy="2879651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Vielen herzlichen Dank fürs Zuhören und Mitmachen!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802DA15-743D-41AC-822D-B6B8A6F72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105" y="1216731"/>
            <a:ext cx="3284358" cy="3856861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9DE359-4509-4B53-8CDA-264B2C05F7B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E01A2B2-10AD-754B-9B4C-E5B6FED423D0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4138629"/>
      </p:ext>
    </p:extLst>
  </p:cSld>
  <p:clrMapOvr>
    <a:masterClrMapping/>
  </p:clrMapOvr>
</p:sld>
</file>

<file path=ppt/theme/theme1.xml><?xml version="1.0" encoding="utf-8"?>
<a:theme xmlns:a="http://schemas.openxmlformats.org/drawingml/2006/main" name="Folienmaster">
  <a:themeElements>
    <a:clrScheme name="Benutzerdefiniert 1">
      <a:dk1>
        <a:srgbClr val="3B515B"/>
      </a:dk1>
      <a:lt1>
        <a:srgbClr val="FFFFFF"/>
      </a:lt1>
      <a:dk2>
        <a:srgbClr val="000000"/>
      </a:dk2>
      <a:lt2>
        <a:srgbClr val="B6BFC3"/>
      </a:lt2>
      <a:accent1>
        <a:srgbClr val="E2001A"/>
      </a:accent1>
      <a:accent2>
        <a:srgbClr val="0271BB"/>
      </a:accent2>
      <a:accent3>
        <a:srgbClr val="3B515B"/>
      </a:accent3>
      <a:accent4>
        <a:srgbClr val="F07F8C"/>
      </a:accent4>
      <a:accent5>
        <a:srgbClr val="80B8DD"/>
      </a:accent5>
      <a:accent6>
        <a:srgbClr val="9DA8AD"/>
      </a:accent6>
      <a:hlink>
        <a:srgbClr val="0271BB"/>
      </a:hlink>
      <a:folHlink>
        <a:srgbClr val="80B8D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Folienmaster">
  <a:themeElements>
    <a:clrScheme name="Benutzerdefiniert 1">
      <a:dk1>
        <a:srgbClr val="3B515B"/>
      </a:dk1>
      <a:lt1>
        <a:srgbClr val="FFFFFF"/>
      </a:lt1>
      <a:dk2>
        <a:srgbClr val="000000"/>
      </a:dk2>
      <a:lt2>
        <a:srgbClr val="B6BFC3"/>
      </a:lt2>
      <a:accent1>
        <a:srgbClr val="E2001A"/>
      </a:accent1>
      <a:accent2>
        <a:srgbClr val="0271BB"/>
      </a:accent2>
      <a:accent3>
        <a:srgbClr val="3B515B"/>
      </a:accent3>
      <a:accent4>
        <a:srgbClr val="F07F8C"/>
      </a:accent4>
      <a:accent5>
        <a:srgbClr val="80B8DD"/>
      </a:accent5>
      <a:accent6>
        <a:srgbClr val="9DA8AD"/>
      </a:accent6>
      <a:hlink>
        <a:srgbClr val="0271BB"/>
      </a:hlink>
      <a:folHlink>
        <a:srgbClr val="80B8D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Bildschirmpräsentation (16:9)</PresentationFormat>
  <Paragraphs>32</Paragraphs>
  <Slides>6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6</vt:i4>
      </vt:variant>
    </vt:vector>
  </HeadingPairs>
  <TitlesOfParts>
    <vt:vector size="18" baseType="lpstr">
      <vt:lpstr>Wingdings</vt:lpstr>
      <vt:lpstr>Barlow Condensed Medium</vt:lpstr>
      <vt:lpstr>Adobe Devanagari</vt:lpstr>
      <vt:lpstr>TheSans Uhh Bold Caps</vt:lpstr>
      <vt:lpstr>Segoe Script</vt:lpstr>
      <vt:lpstr>Arial</vt:lpstr>
      <vt:lpstr>TheSans Uhh Bold Caps</vt:lpstr>
      <vt:lpstr>TheSans UHH</vt:lpstr>
      <vt:lpstr>TheSans UHH Regular</vt:lpstr>
      <vt:lpstr>Barlow Condensed</vt:lpstr>
      <vt:lpstr>Folienmaster</vt:lpstr>
      <vt:lpstr>1_Folienmaster</vt:lpstr>
      <vt:lpstr>Grundlagen zur Erstellung barrierefreier PowerPoint-Dokumente</vt:lpstr>
      <vt:lpstr>Hilfreiche Handreichungen</vt:lpstr>
      <vt:lpstr>Hilfreiche Handreichungen</vt:lpstr>
      <vt:lpstr>   </vt:lpstr>
      <vt:lpstr>Welcome at our office for students with disabilities and chronic health issues</vt:lpstr>
      <vt:lpstr>PowerPoint-Präsentation</vt:lpstr>
    </vt:vector>
  </TitlesOfParts>
  <Manager/>
  <Company>Universität Hamburg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Grundlagen zur Erstellung barrierefreier PowerPoint-Dokumente</dc:title>
  <dc:subject/>
  <dc:creator>Susanne Peschke</dc:creator>
  <cp:keywords/>
  <dc:description/>
  <cp:lastModifiedBy>Peschke, Dr. Susanne</cp:lastModifiedBy>
  <cp:revision>296</cp:revision>
  <dcterms:created xsi:type="dcterms:W3CDTF">2017-11-14T09:58:03Z</dcterms:created>
  <dcterms:modified xsi:type="dcterms:W3CDTF">2023-04-22T14:18:36Z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rache">
    <vt:lpwstr>Deutsch</vt:lpwstr>
  </property>
</Properties>
</file>