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9144000" cy="5143500" type="screen16x9"/>
  <p:notesSz cx="6858000" cy="9144000"/>
  <p:embeddedFontLst>
    <p:embeddedFont>
      <p:font typeface="TheSans UHH" panose="020B0502050302020203" pitchFamily="34" charset="0"/>
      <p:regular r:id="rId8"/>
      <p:bold r:id="rId9"/>
      <p:italic r:id="rId10"/>
      <p:boldItalic r:id="rId11"/>
    </p:embeddedFont>
    <p:embeddedFont>
      <p:font typeface="TheSans Uhh Bold Caps" panose="020B0702050302020203" pitchFamily="34" charset="0"/>
      <p:bold r:id="rId12"/>
    </p:embeddedFont>
    <p:embeddedFont>
      <p:font typeface="TheSans UHH SemiLight Caps" panose="020B0402050302020203" pitchFamily="34" charset="0"/>
      <p:regular r:id="rId13"/>
    </p:embeddedFont>
  </p:embeddedFont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folien" id="{3E2AF788-D441-43C8-93DE-ADBF878BAA7E}">
          <p14:sldIdLst/>
        </p14:section>
        <p14:section name="Agenda" id="{51DFB730-FB59-D749-AB4F-2445B42367D8}">
          <p14:sldIdLst/>
        </p14:section>
        <p14:section name="Kapiteltrenner" id="{392D2362-1FF5-9049-9F3B-1FC2553BDC38}">
          <p14:sldIdLst/>
        </p14:section>
        <p14:section name="Einfache Inhaltsfolien" id="{F0BE1CB9-9001-6D48-83A6-F560ABC4AF47}">
          <p14:sldIdLst>
            <p14:sldId id="256"/>
          </p14:sldIdLst>
        </p14:section>
        <p14:section name="Diagramme, Tabellen und Zahlen" id="{4914A71D-4988-D448-9E1F-E7E889389AC6}">
          <p14:sldIdLst/>
        </p14:section>
        <p14:section name="Projektmanagement/Organisation" id="{216768CA-8D7C-2B42-8963-41329D60051B}">
          <p14:sldIdLst/>
        </p14:section>
        <p14:section name="Abschlussfolien" id="{09F17C64-0048-7B4E-B3BF-653559FD0B2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312597-6606-9E3A-D41D-F5C602AFE954}" name="Tobias Wegener" initials="TW" userId="S::tobias.wegener@uni-hamburg.de::6b6b4fba-7ccc-4b6b-a6f1-d5cf079027d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iane Neumann" initials="AN" lastIdx="3" clrIdx="0">
    <p:extLst>
      <p:ext uri="{19B8F6BF-5375-455C-9EA6-DF929625EA0E}">
        <p15:presenceInfo xmlns:p15="http://schemas.microsoft.com/office/powerpoint/2012/main" userId="Ariane Neumann" providerId="None"/>
      </p:ext>
    </p:extLst>
  </p:cmAuthor>
  <p:cmAuthor id="2" name="Susanne Peschke" initials="SP" lastIdx="1" clrIdx="1">
    <p:extLst>
      <p:ext uri="{19B8F6BF-5375-455C-9EA6-DF929625EA0E}">
        <p15:presenceInfo xmlns:p15="http://schemas.microsoft.com/office/powerpoint/2012/main" userId="S-1-5-21-1402223153-2072715818-4169152641-652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333333"/>
    <a:srgbClr val="0271BB"/>
    <a:srgbClr val="3B515B"/>
    <a:srgbClr val="3C515B"/>
    <a:srgbClr val="80B8DD"/>
    <a:srgbClr val="E2001A"/>
    <a:srgbClr val="E5F5F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unkle Formatvorlage 1 - Akz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8" autoAdjust="0"/>
    <p:restoredTop sz="96329" autoAdjust="0"/>
  </p:normalViewPr>
  <p:slideViewPr>
    <p:cSldViewPr snapToObjects="1">
      <p:cViewPr varScale="1">
        <p:scale>
          <a:sx n="146" d="100"/>
          <a:sy n="146" d="100"/>
        </p:scale>
        <p:origin x="85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0" d="100"/>
        <a:sy n="7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5" d="100"/>
          <a:sy n="125" d="100"/>
        </p:scale>
        <p:origin x="4984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83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22579-3BCF-D748-A2B1-13C370832227}" type="datetimeFigureOut">
              <a:rPr lang="de-DE" smtClean="0">
                <a:latin typeface="TheSans UHH" panose="020B0502050302020203" pitchFamily="34" charset="0"/>
              </a:rPr>
              <a:t>16.07.2024</a:t>
            </a:fld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D7AD7-FD44-8444-A38A-7B8FFD50E3B1}" type="slidenum">
              <a:rPr lang="de-DE" smtClean="0">
                <a:latin typeface="TheSans UHH" panose="020B0502050302020203" pitchFamily="34" charset="0"/>
              </a:rPr>
              <a:t>‹Nr.›</a:t>
            </a:fld>
            <a:endParaRPr lang="de-DE" dirty="0">
              <a:latin typeface="TheSans UHH" panose="020B0502050302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263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" panose="020B0502050302020203" pitchFamily="34" charset="0"/>
              </a:defRPr>
            </a:lvl1pPr>
          </a:lstStyle>
          <a:p>
            <a:fld id="{B2E59258-C19A-D949-846D-8B6CB38182F3}" type="datetimeFigureOut">
              <a:rPr lang="de-DE" smtClean="0"/>
              <a:pPr/>
              <a:t>16.07.2024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" panose="020B0502050302020203" pitchFamily="34" charset="0"/>
              </a:defRPr>
            </a:lvl1pPr>
          </a:lstStyle>
          <a:p>
            <a:fld id="{3C606240-9D1C-3843-B28E-77756B6151F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4271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HH-Logo" descr="Logo der Universität Hamburg">
            <a:extLst>
              <a:ext uri="{FF2B5EF4-FFF2-40B4-BE49-F238E27FC236}">
                <a16:creationId xmlns:a16="http://schemas.microsoft.com/office/drawing/2014/main" id="{7B0EE754-E1E0-A5A0-D9D1-3B741E903E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303444"/>
            <a:ext cx="4824536" cy="492443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00000"/>
              </a:lnSpc>
              <a:defRPr sz="2600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11" name="Person">
            <a:extLst>
              <a:ext uri="{FF2B5EF4-FFF2-40B4-BE49-F238E27FC236}">
                <a16:creationId xmlns:a16="http://schemas.microsoft.com/office/drawing/2014/main" id="{D42A4AC9-20EE-7518-5501-9C75AFE90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5" y="4083918"/>
            <a:ext cx="4824536" cy="354896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7" name="Datum">
            <a:extLst>
              <a:ext uri="{FF2B5EF4-FFF2-40B4-BE49-F238E27FC236}">
                <a16:creationId xmlns:a16="http://schemas.microsoft.com/office/drawing/2014/main" id="{FCBF30C3-33D1-752C-FC76-BA17BF1B52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0"/>
            <a:ext cx="4824536" cy="43180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66264" y="0"/>
            <a:ext cx="3482192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6" name="Copyright">
            <a:extLst>
              <a:ext uri="{FF2B5EF4-FFF2-40B4-BE49-F238E27FC236}">
                <a16:creationId xmlns:a16="http://schemas.microsoft.com/office/drawing/2014/main" id="{0E1FD2E4-6DF4-BF5A-4349-163545BE0B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58404" y="4869835"/>
            <a:ext cx="490052" cy="273665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272586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breites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HH-Logo" descr="Logo der Universität Hamburg">
            <a:extLst>
              <a:ext uri="{FF2B5EF4-FFF2-40B4-BE49-F238E27FC236}">
                <a16:creationId xmlns:a16="http://schemas.microsoft.com/office/drawing/2014/main" id="{85CCA211-4FA3-DE47-9381-1796FDA2B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405505"/>
            <a:ext cx="2879996" cy="422039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10000"/>
              </a:lnSpc>
              <a:defRPr sz="2000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Person">
            <a:extLst>
              <a:ext uri="{FF2B5EF4-FFF2-40B4-BE49-F238E27FC236}">
                <a16:creationId xmlns:a16="http://schemas.microsoft.com/office/drawing/2014/main" id="{49607EE8-9A52-264C-0A8E-04314631BB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6" y="4083918"/>
            <a:ext cx="2879998" cy="354896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None/>
              <a:defRPr sz="14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8" name="Datum">
            <a:extLst>
              <a:ext uri="{FF2B5EF4-FFF2-40B4-BE49-F238E27FC236}">
                <a16:creationId xmlns:a16="http://schemas.microsoft.com/office/drawing/2014/main" id="{DA956C75-6071-5A72-5101-E9E0F0B38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0"/>
            <a:ext cx="2883933" cy="431800"/>
          </a:xfrm>
        </p:spPr>
        <p:txBody>
          <a:bodyPr/>
          <a:lstStyle>
            <a:lvl1pPr marL="0" indent="0">
              <a:buNone/>
              <a:defRPr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2501" y="0"/>
            <a:ext cx="5651499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2" name="Copyright">
            <a:extLst>
              <a:ext uri="{FF2B5EF4-FFF2-40B4-BE49-F238E27FC236}">
                <a16:creationId xmlns:a16="http://schemas.microsoft.com/office/drawing/2014/main" id="{75D257FE-24B9-E7DF-27AC-9DC6B024DE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8860" y="4869835"/>
            <a:ext cx="459596" cy="273665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</a:t>
            </a:r>
          </a:p>
        </p:txBody>
      </p:sp>
    </p:spTree>
    <p:extLst>
      <p:ext uri="{BB962C8B-B14F-4D97-AF65-F5344CB8AC3E}">
        <p14:creationId xmlns:p14="http://schemas.microsoft.com/office/powerpoint/2010/main" val="21992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ohne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HH-Logo" descr="Logo der Universität Hamburg">
            <a:extLst>
              <a:ext uri="{FF2B5EF4-FFF2-40B4-BE49-F238E27FC236}">
                <a16:creationId xmlns:a16="http://schemas.microsoft.com/office/drawing/2014/main" id="{A58A1DC7-81D7-0178-6AA2-CE7389355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5" name="Titel">
            <a:extLst>
              <a:ext uri="{FF2B5EF4-FFF2-40B4-BE49-F238E27FC236}">
                <a16:creationId xmlns:a16="http://schemas.microsoft.com/office/drawing/2014/main" id="{19332011-8135-2225-4921-150D6415C2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219822"/>
            <a:ext cx="6912768" cy="1027845"/>
          </a:xfrm>
        </p:spPr>
        <p:txBody>
          <a:bodyPr wrap="square" lIns="0" anchor="b" anchorCtr="0">
            <a:normAutofit/>
          </a:bodyPr>
          <a:lstStyle>
            <a:lvl1pPr algn="l">
              <a:lnSpc>
                <a:spcPct val="110000"/>
              </a:lnSpc>
              <a:defRPr sz="2400"/>
            </a:lvl1pPr>
          </a:lstStyle>
          <a:p>
            <a:r>
              <a:rPr lang="de-DE" dirty="0"/>
              <a:t>Vorstellung des neuen Exzellenzclusters „Understanding XYZ“</a:t>
            </a:r>
          </a:p>
        </p:txBody>
      </p:sp>
      <p:sp>
        <p:nvSpPr>
          <p:cNvPr id="9" name="Person">
            <a:extLst>
              <a:ext uri="{FF2B5EF4-FFF2-40B4-BE49-F238E27FC236}">
                <a16:creationId xmlns:a16="http://schemas.microsoft.com/office/drawing/2014/main" id="{6C7258FA-754E-8F00-113F-DF369E71B0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9672" y="4432093"/>
            <a:ext cx="5976664" cy="319630"/>
          </a:xfrm>
        </p:spPr>
        <p:txBody>
          <a:bodyPr wrap="none" tIns="0" bIns="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</a:lstStyle>
          <a:p>
            <a:pPr lvl="0"/>
            <a:r>
              <a:rPr lang="de-DE" dirty="0"/>
              <a:t>(Titel) Vorname Nachname</a:t>
            </a:r>
          </a:p>
        </p:txBody>
      </p:sp>
      <p:sp>
        <p:nvSpPr>
          <p:cNvPr id="3" name="Datum">
            <a:extLst>
              <a:ext uri="{FF2B5EF4-FFF2-40B4-BE49-F238E27FC236}">
                <a16:creationId xmlns:a16="http://schemas.microsoft.com/office/drawing/2014/main" id="{561DAFA2-5F25-5D62-43E1-96363D6D69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1"/>
            <a:ext cx="1084057" cy="401322"/>
          </a:xfrm>
        </p:spPr>
        <p:txBody>
          <a:bodyPr/>
          <a:lstStyle>
            <a:lvl1pPr marL="0" indent="0">
              <a:buNone/>
              <a:defRPr sz="1800"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311467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(ein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131887"/>
            <a:ext cx="6192366" cy="2952751"/>
          </a:xfrm>
        </p:spPr>
        <p:txBody>
          <a:bodyPr lIns="0">
            <a:normAutofit/>
          </a:bodyPr>
          <a:lstStyle>
            <a:lvl1pPr marL="342900" indent="-432000">
              <a:lnSpc>
                <a:spcPct val="110000"/>
              </a:lnSpc>
              <a:spcBef>
                <a:spcPts val="1800"/>
              </a:spcBef>
              <a:buSzPct val="180000"/>
              <a:buFont typeface="+mj-lt"/>
              <a:buAutoNum type="arabicPlain"/>
              <a:defRPr sz="2000"/>
            </a:lvl1pPr>
            <a:lvl2pPr marL="8001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2pPr>
            <a:lvl3pPr marL="12573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3pPr>
            <a:lvl4pPr marL="17145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4pPr>
            <a:lvl5pPr marL="21717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B159FC35-01D5-3D9B-4190-D9C5FC36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E4430A3C-2541-14FB-44D9-E3672892A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229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(zwei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/>
          <a:p>
            <a:r>
              <a:rPr lang="de-DE" dirty="0"/>
              <a:t>Agenda (zweispaltig)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419622"/>
            <a:ext cx="8064574" cy="2448695"/>
          </a:xfrm>
        </p:spPr>
        <p:txBody>
          <a:bodyPr lIns="0" numCol="2" spcCol="180000"/>
          <a:lstStyle>
            <a:lvl1pPr marL="342900" indent="-342900">
              <a:lnSpc>
                <a:spcPct val="110000"/>
              </a:lnSpc>
              <a:buSzPct val="180000"/>
              <a:buFont typeface="+mj-lt"/>
              <a:buAutoNum type="arabicPlain"/>
              <a:defRPr/>
            </a:lvl1pPr>
            <a:lvl2pPr marL="742950" indent="-28575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2pPr>
            <a:lvl3pPr marL="12573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3pPr>
            <a:lvl4pPr marL="17145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4pPr>
            <a:lvl5pPr marL="21717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DA8BD811-AB80-6771-3C5B-8A71DDAD8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13CB44A2-3722-CFA6-C04F-90B773B51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32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D405C45-0DD4-C48A-FA2D-9BDC7F7E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480009"/>
            <a:ext cx="4481836" cy="1027845"/>
          </a:xfrm>
        </p:spPr>
        <p:txBody>
          <a:bodyPr anchor="b">
            <a:spAutoFit/>
          </a:bodyPr>
          <a:lstStyle>
            <a:lvl1pPr>
              <a:lnSpc>
                <a:spcPct val="110000"/>
              </a:lnSpc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17A60BCC-5616-273E-2AA8-BB9E0C108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FA120FAF-72E8-3893-7931-08E06A077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2614" y="402468"/>
            <a:ext cx="4577458" cy="1987980"/>
          </a:xfrm>
        </p:spPr>
        <p:txBody>
          <a:bodyPr wrap="square" lIns="0">
            <a:spAutoFit/>
          </a:bodyPr>
          <a:lstStyle>
            <a:lvl1pPr marL="0" indent="0">
              <a:buNone/>
              <a:defRPr sz="115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1" name="Bildplatzhalter">
            <a:extLst>
              <a:ext uri="{FF2B5EF4-FFF2-40B4-BE49-F238E27FC236}">
                <a16:creationId xmlns:a16="http://schemas.microsoft.com/office/drawing/2014/main" id="{02B05530-5D4E-70F8-52DA-FDF69546DB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1500" y="0"/>
            <a:ext cx="34927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3" name="Copyright">
            <a:extLst>
              <a:ext uri="{FF2B5EF4-FFF2-40B4-BE49-F238E27FC236}">
                <a16:creationId xmlns:a16="http://schemas.microsoft.com/office/drawing/2014/main" id="{D440C51C-B06F-CB2E-ED83-8E483E7779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pic>
        <p:nvPicPr>
          <p:cNvPr id="4" name="UHH-Logo">
            <a:extLst>
              <a:ext uri="{FF2B5EF4-FFF2-40B4-BE49-F238E27FC236}">
                <a16:creationId xmlns:a16="http://schemas.microsoft.com/office/drawing/2014/main" id="{D9B3E6FA-960E-96B0-B53A-73021BB11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127776"/>
            <a:ext cx="1769139" cy="820237"/>
          </a:xfrm>
          <a:prstGeom prst="rect">
            <a:avLst/>
          </a:prstGeom>
        </p:spPr>
      </p:pic>
      <p:sp>
        <p:nvSpPr>
          <p:cNvPr id="6" name="Datumsplatzhalter">
            <a:extLst>
              <a:ext uri="{FF2B5EF4-FFF2-40B4-BE49-F238E27FC236}">
                <a16:creationId xmlns:a16="http://schemas.microsoft.com/office/drawing/2014/main" id="{6F15DAC3-6FD9-0866-D987-4FF0DF5E7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7" name="Fußzeilenplatzhalter">
            <a:extLst>
              <a:ext uri="{FF2B5EF4-FFF2-40B4-BE49-F238E27FC236}">
                <a16:creationId xmlns:a16="http://schemas.microsoft.com/office/drawing/2014/main" id="{BE06C47F-82E8-8701-5EC1-831DF30A6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857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überschrift (auf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9C441111-369E-A65C-85C0-6BD35550F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Bildplatzhalter">
            <a:extLst>
              <a:ext uri="{FF2B5EF4-FFF2-40B4-BE49-F238E27FC236}">
                <a16:creationId xmlns:a16="http://schemas.microsoft.com/office/drawing/2014/main" id="{02B05530-5D4E-70F8-52DA-FDF69546D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2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3" name="Copyright">
            <a:extLst>
              <a:ext uri="{FF2B5EF4-FFF2-40B4-BE49-F238E27FC236}">
                <a16:creationId xmlns:a16="http://schemas.microsoft.com/office/drawing/2014/main" id="{DF8F1031-7DA1-B48B-66B9-8557FAFE0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1D405C45-0DD4-C48A-FA2D-9BDC7F7E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28499"/>
            <a:ext cx="3419872" cy="1283937"/>
          </a:xfrm>
          <a:solidFill>
            <a:schemeClr val="accent2"/>
          </a:solidFill>
        </p:spPr>
        <p:txBody>
          <a:bodyPr wrap="square" lIns="540000" tIns="270000" rIns="360000" bIns="270000" anchor="b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DB7858C6-DCA2-C893-3EE8-987458DD8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D369F843-3366-1209-6128-E5DC123E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8094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952751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9B302F5-284F-3079-6EAC-C920CD76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1C7B469-3DC0-7EC7-FA90-6C165FB1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Überblick "Nachteilsausgleich"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9367073-303F-D294-FFA0-CB0A3A86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CEE53C70-75A7-A62E-53DB-69DDC21A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71238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(blau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HH-Logo">
            <a:extLst>
              <a:ext uri="{FF2B5EF4-FFF2-40B4-BE49-F238E27FC236}">
                <a16:creationId xmlns:a16="http://schemas.microsoft.com/office/drawing/2014/main" id="{3CB7C4BB-7B9F-D5C9-4EC5-58F8D7EEA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3850" y="4381726"/>
            <a:ext cx="1295822" cy="422049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2060DD5D-EE2C-1DE9-17FB-CFD0B6F63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952751"/>
          </a:xfrm>
        </p:spPr>
        <p:txBody>
          <a:bodyPr lIns="0"/>
          <a:lstStyle>
            <a:lvl1pPr>
              <a:lnSpc>
                <a:spcPct val="110000"/>
              </a:lnSpc>
              <a:buClr>
                <a:schemeClr val="tx1"/>
              </a:buClr>
              <a:defRPr/>
            </a:lvl1pPr>
            <a:lvl2pPr>
              <a:lnSpc>
                <a:spcPct val="110000"/>
              </a:lnSpc>
              <a:buClr>
                <a:schemeClr val="tx1"/>
              </a:buClr>
              <a:defRPr/>
            </a:lvl2pPr>
            <a:lvl3pPr>
              <a:lnSpc>
                <a:spcPct val="110000"/>
              </a:lnSpc>
              <a:buClr>
                <a:schemeClr val="tx1"/>
              </a:buClr>
              <a:defRPr/>
            </a:lvl3pPr>
            <a:lvl4pPr>
              <a:lnSpc>
                <a:spcPct val="110000"/>
              </a:lnSpc>
              <a:buClr>
                <a:schemeClr val="tx1"/>
              </a:buClr>
              <a:defRPr/>
            </a:lvl4pPr>
            <a:lvl5pPr>
              <a:lnSpc>
                <a:spcPct val="110000"/>
              </a:lnSpc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Datumsplatzhalter">
            <a:extLst>
              <a:ext uri="{FF2B5EF4-FFF2-40B4-BE49-F238E27FC236}">
                <a16:creationId xmlns:a16="http://schemas.microsoft.com/office/drawing/2014/main" id="{4587A11D-BE80-671B-6AF9-9C02BBFD0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F3FCC813-C10C-BF29-F6C2-5F382BA4E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F6114D8C-4BDC-53CF-1F7F-A0EAB3E23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0729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blau/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">
            <a:extLst>
              <a:ext uri="{FF2B5EF4-FFF2-40B4-BE49-F238E27FC236}">
                <a16:creationId xmlns:a16="http://schemas.microsoft.com/office/drawing/2014/main" id="{5AFF9095-81B9-BCB9-F995-76D7A95E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35078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375967"/>
          </a:xfrm>
        </p:spPr>
        <p:txBody>
          <a:bodyPr lIns="0"/>
          <a:lstStyle>
            <a:lvl1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1A332F47-736B-CDE0-6752-F10D3D68B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5C11D619-E32A-2CEE-9965-9C829412B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12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mit schmalem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4968230" cy="575841"/>
          </a:xfrm>
        </p:spPr>
        <p:txBody>
          <a:bodyPr lIns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4608190" cy="29527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C35977E2-0412-120B-2CE6-634B43C86E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69901" y="0"/>
            <a:ext cx="3481933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36C21B6C-1199-7410-D70C-DF13D6B43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338EC3EA-D4DA-303C-806E-472FC6B32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9AAC19B7-37FD-AA89-39AA-F7DF9419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4BFEEC7F-37CA-96F1-CC3A-8A300A1C2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7498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(mit breitem Foto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58634C5-D0B6-1717-8CE0-5AE7DF48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2807990" cy="575841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2807990" cy="2952750"/>
          </a:xfrm>
        </p:spPr>
        <p:txBody>
          <a:bodyPr lIns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C35977E2-0412-120B-2CE6-634B43C86E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2500" y="0"/>
            <a:ext cx="56517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6F379341-4B7C-56ED-E5CE-3AF27C9C0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69835"/>
            <a:ext cx="786607" cy="273665"/>
          </a:xfrm>
          <a:solidFill>
            <a:schemeClr val="tx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pic>
        <p:nvPicPr>
          <p:cNvPr id="9" name="UHH-Logo">
            <a:extLst>
              <a:ext uri="{FF2B5EF4-FFF2-40B4-BE49-F238E27FC236}">
                <a16:creationId xmlns:a16="http://schemas.microsoft.com/office/drawing/2014/main" id="{3BDE8800-7D43-0D06-238E-1FA0D202A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3850" y="4381726"/>
            <a:ext cx="1295822" cy="422049"/>
          </a:xfrm>
          <a:prstGeom prst="rect">
            <a:avLst/>
          </a:prstGeom>
        </p:spPr>
      </p:pic>
      <p:sp>
        <p:nvSpPr>
          <p:cNvPr id="11" name="Datumsplatzhalter">
            <a:extLst>
              <a:ext uri="{FF2B5EF4-FFF2-40B4-BE49-F238E27FC236}">
                <a16:creationId xmlns:a16="http://schemas.microsoft.com/office/drawing/2014/main" id="{7D88BC12-8F4E-BFC6-264F-89270375E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12" name="Fußzeilenplatzhalter">
            <a:extLst>
              <a:ext uri="{FF2B5EF4-FFF2-40B4-BE49-F238E27FC236}">
                <a16:creationId xmlns:a16="http://schemas.microsoft.com/office/drawing/2014/main" id="{F86D739E-9299-6C18-D483-F75B8037A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6835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und Inhalt (mit Beschreibu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aues Rechteck">
            <a:extLst>
              <a:ext uri="{FF2B5EF4-FFF2-40B4-BE49-F238E27FC236}">
                <a16:creationId xmlns:a16="http://schemas.microsoft.com/office/drawing/2014/main" id="{14BDBED3-5910-DE22-D9E0-EF5709BC0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62364" y="0"/>
            <a:ext cx="348163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5256262" cy="29527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B799E1F-ECFF-810B-2A66-CDC2F619B91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950074" y="1131888"/>
            <a:ext cx="2870076" cy="1922866"/>
          </a:xfrm>
        </p:spPr>
        <p:txBody>
          <a:bodyPr lIns="0" anchor="t" anchorCtr="0">
            <a:normAutofit/>
          </a:bodyPr>
          <a:lstStyle>
            <a:lvl1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§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</p:txBody>
      </p:sp>
      <p:sp>
        <p:nvSpPr>
          <p:cNvPr id="9" name="Foliennummernplatzhalter">
            <a:extLst>
              <a:ext uri="{FF2B5EF4-FFF2-40B4-BE49-F238E27FC236}">
                <a16:creationId xmlns:a16="http://schemas.microsoft.com/office/drawing/2014/main" id="{F6365823-088A-8693-C71E-3BE224B70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0406DA75-B94C-88A6-DC22-02C95D67C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1670BC1F-CA78-59FB-8906-557B8A8BB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62364" y="4615010"/>
            <a:ext cx="249979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6243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964934C-EA16-90F9-FF01-DDA26AE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8A498CDC-352F-BF56-E3E4-9366FD040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Datumsplatzhalter">
            <a:extLst>
              <a:ext uri="{FF2B5EF4-FFF2-40B4-BE49-F238E27FC236}">
                <a16:creationId xmlns:a16="http://schemas.microsoft.com/office/drawing/2014/main" id="{B324906E-3EC6-43D0-38B0-7F3BC8939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511DF910-5AC6-4699-67BD-422B03AEE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9491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A6F2484B-6A49-A01C-CB00-04C3C61D9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A6EB1508-E0F4-F09F-03BC-AA73731C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AA413CEF-D37C-976C-E37F-68A4D6D80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1775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4994"/>
            <a:ext cx="3960118" cy="2949644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B799E1F-ECFF-810B-2A66-CDC2F619B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0032" y="1134994"/>
            <a:ext cx="3960118" cy="2949644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58634C5-D0B6-1717-8CE0-5AE7DF48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3094" y="4616957"/>
            <a:ext cx="702990" cy="274637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256A2770-1A1F-77F6-78D7-E44AEAE9E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1BB2272B-6D56-1FA3-D138-FFB24858D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3110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">
            <a:extLst>
              <a:ext uri="{FF2B5EF4-FFF2-40B4-BE49-F238E27FC236}">
                <a16:creationId xmlns:a16="http://schemas.microsoft.com/office/drawing/2014/main" id="{CD2ED777-FF9B-1F8E-A73B-AE96714D0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E37D0021-4AE9-12EF-77C5-6E40087CF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850" y="1133330"/>
            <a:ext cx="3960117" cy="61193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5A6B0E0E-75A2-F94A-0962-615DE4EB2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850" y="1879600"/>
            <a:ext cx="3960117" cy="2205038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04117240-25E0-9C7E-438D-28789BCE676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860033" y="1133330"/>
            <a:ext cx="3960117" cy="61912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CE98A3E-1FE1-0DB5-2352-C9DF207F4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60033" y="1879600"/>
            <a:ext cx="3960117" cy="2205038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Foliennummernplatzhalter">
            <a:extLst>
              <a:ext uri="{FF2B5EF4-FFF2-40B4-BE49-F238E27FC236}">
                <a16:creationId xmlns:a16="http://schemas.microsoft.com/office/drawing/2014/main" id="{2D7E17B0-6C39-E84C-8C98-5FA3A41CA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1D790461-F92A-CC5D-2798-7693BAA1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DDED3A4E-19FA-52ED-810A-479DD1F26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0421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71CA5E38-AD06-052F-D243-EF2FC83E63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3168650" cy="575841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sp>
        <p:nvSpPr>
          <p:cNvPr id="4" name="Textplatzhalter">
            <a:extLst>
              <a:ext uri="{FF2B5EF4-FFF2-40B4-BE49-F238E27FC236}">
                <a16:creationId xmlns:a16="http://schemas.microsoft.com/office/drawing/2014/main" id="{C6CD7452-71E2-D02E-ACAE-A574F4E5A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851" y="1131888"/>
            <a:ext cx="3168650" cy="2952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7610A72B-21A5-96FD-DCC8-D60D15D1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339503"/>
            <a:ext cx="4932362" cy="3745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">
            <a:extLst>
              <a:ext uri="{FF2B5EF4-FFF2-40B4-BE49-F238E27FC236}">
                <a16:creationId xmlns:a16="http://schemas.microsoft.com/office/drawing/2014/main" id="{32C229D4-8F43-CC72-97C2-B0866651D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AB98D548-7EFA-0993-27E3-142384E1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3A89B385-8C99-FB81-B57F-F3ED4EB9C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8536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">
            <a:extLst>
              <a:ext uri="{FF2B5EF4-FFF2-40B4-BE49-F238E27FC236}">
                <a16:creationId xmlns:a16="http://schemas.microsoft.com/office/drawing/2014/main" id="{A7BA631A-EF29-8182-4001-4759D6684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3168650" cy="575841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sp>
        <p:nvSpPr>
          <p:cNvPr id="4" name="Textplatzhalter">
            <a:extLst>
              <a:ext uri="{FF2B5EF4-FFF2-40B4-BE49-F238E27FC236}">
                <a16:creationId xmlns:a16="http://schemas.microsoft.com/office/drawing/2014/main" id="{9690B3AD-4342-072E-81A9-FF969E28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851" y="1543050"/>
            <a:ext cx="3168650" cy="254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Bildplatzhalter">
            <a:extLst>
              <a:ext uri="{FF2B5EF4-FFF2-40B4-BE49-F238E27FC236}">
                <a16:creationId xmlns:a16="http://schemas.microsoft.com/office/drawing/2014/main" id="{2922ACD9-FFDA-7A98-706E-2EE5D82A6D4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067944" y="339725"/>
            <a:ext cx="4752206" cy="37449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2" name="Foliennummernplatzhalter">
            <a:extLst>
              <a:ext uri="{FF2B5EF4-FFF2-40B4-BE49-F238E27FC236}">
                <a16:creationId xmlns:a16="http://schemas.microsoft.com/office/drawing/2014/main" id="{42E28986-8242-C2CB-3C35-2C7D2E91C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3094" y="4616957"/>
            <a:ext cx="702990" cy="274637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38E4443A-0699-BA84-956E-50A918F28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2B7E7A43-F431-D033-68A6-04D5F8AE6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4940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3FE6B7B-AECD-5DB3-3C5A-BC472D3E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">
            <a:extLst>
              <a:ext uri="{FF2B5EF4-FFF2-40B4-BE49-F238E27FC236}">
                <a16:creationId xmlns:a16="http://schemas.microsoft.com/office/drawing/2014/main" id="{90EE0EAE-B40D-ABFA-DF3B-1E0A271EB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73D19A3A-9D19-25EC-0099-B725FA014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umsplatzhalter">
            <a:extLst>
              <a:ext uri="{FF2B5EF4-FFF2-40B4-BE49-F238E27FC236}">
                <a16:creationId xmlns:a16="http://schemas.microsoft.com/office/drawing/2014/main" id="{EAEFFCCA-FF96-1BD5-82EC-A8E5D8FC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CC773BF3-EE87-D7D3-42AC-14118F40B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2442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">
            <a:extLst>
              <a:ext uri="{FF2B5EF4-FFF2-40B4-BE49-F238E27FC236}">
                <a16:creationId xmlns:a16="http://schemas.microsoft.com/office/drawing/2014/main" id="{739204E3-4520-F5FE-68EE-32837232A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">
            <a:extLst>
              <a:ext uri="{FF2B5EF4-FFF2-40B4-BE49-F238E27FC236}">
                <a16:creationId xmlns:a16="http://schemas.microsoft.com/office/drawing/2014/main" id="{223D141D-59D3-B9C9-964F-A39EADF29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F81C2F92-9DFB-31EA-C968-2E1243100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umsplatzhalter">
            <a:extLst>
              <a:ext uri="{FF2B5EF4-FFF2-40B4-BE49-F238E27FC236}">
                <a16:creationId xmlns:a16="http://schemas.microsoft.com/office/drawing/2014/main" id="{B38C2671-C222-21BA-E35B-E77593FA6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ADBC56CA-4587-858F-4917-69D3A260B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6136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h_Headline_Text_und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abellenplatzhalter 11"/>
          <p:cNvSpPr>
            <a:spLocks noGrp="1"/>
          </p:cNvSpPr>
          <p:nvPr>
            <p:ph type="tbl" sz="quarter" idx="16" hasCustomPrompt="1"/>
          </p:nvPr>
        </p:nvSpPr>
        <p:spPr>
          <a:xfrm>
            <a:off x="4572000" y="1779662"/>
            <a:ext cx="4176713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Tabelle mit Alternativtext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algn="l"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A29C8C0-874D-ED42-B7AA-9341B574BE5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/>
              <a:t>29.05.2024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B6B01C-4FCF-CB4D-90CE-C326DBD9D20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Überblick "Nachteilsausgleich"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6C3BC2-5241-2242-9D91-48AF5119BBE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63891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b_Kapitelfolie_einfarbiger_HG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84877466-D934-E94B-87D7-F45E77A43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5" name="Titel 1">
            <a:extLst>
              <a:ext uri="{FF2B5EF4-FFF2-40B4-BE49-F238E27FC236}">
                <a16:creationId xmlns:a16="http://schemas.microsoft.com/office/drawing/2014/main" id="{D2D5666D-DD08-FB4E-89E6-DDEBDE6DA7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</p:spTree>
    <p:extLst>
      <p:ext uri="{BB962C8B-B14F-4D97-AF65-F5344CB8AC3E}">
        <p14:creationId xmlns:p14="http://schemas.microsoft.com/office/powerpoint/2010/main" val="1639493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">
            <a:extLst>
              <a:ext uri="{FF2B5EF4-FFF2-40B4-BE49-F238E27FC236}">
                <a16:creationId xmlns:a16="http://schemas.microsoft.com/office/drawing/2014/main" id="{42467729-862C-ACCE-B8E1-699AA571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EC447979-4F8F-513E-6D67-85083E82B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850" y="1131887"/>
            <a:ext cx="8496300" cy="29333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A38D8480-7034-8749-BB95-7BE05B39A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29.05.2024</a:t>
            </a:r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C8655903-FC10-2F8E-CBB3-890499D62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Überblick "Nachteilsausgleich"</a:t>
            </a:r>
            <a:endParaRPr lang="de-DE" dirty="0"/>
          </a:p>
        </p:txBody>
      </p:sp>
      <p:pic>
        <p:nvPicPr>
          <p:cNvPr id="10" name="UHH-Logo">
            <a:extLst>
              <a:ext uri="{FF2B5EF4-FFF2-40B4-BE49-F238E27FC236}">
                <a16:creationId xmlns:a16="http://schemas.microsoft.com/office/drawing/2014/main" id="{EA56778A-D8C2-3522-4BDE-8E5736FA4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127776"/>
            <a:ext cx="1769139" cy="820237"/>
          </a:xfrm>
          <a:prstGeom prst="rect">
            <a:avLst/>
          </a:prstGeom>
        </p:spPr>
      </p:pic>
      <p:sp>
        <p:nvSpPr>
          <p:cNvPr id="8" name="Foliennummernplatzhalter">
            <a:extLst>
              <a:ext uri="{FF2B5EF4-FFF2-40B4-BE49-F238E27FC236}">
                <a16:creationId xmlns:a16="http://schemas.microsoft.com/office/drawing/2014/main" id="{F0FD46E1-37CF-B929-B565-E8D8B2CAE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080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9" r:id="rId2"/>
    <p:sldLayoutId id="2147483720" r:id="rId3"/>
    <p:sldLayoutId id="2147483738" r:id="rId4"/>
    <p:sldLayoutId id="2147483739" r:id="rId5"/>
    <p:sldLayoutId id="2147483711" r:id="rId6"/>
    <p:sldLayoutId id="2147483735" r:id="rId7"/>
    <p:sldLayoutId id="2147483710" r:id="rId8"/>
    <p:sldLayoutId id="2147483722" r:id="rId9"/>
    <p:sldLayoutId id="2147483740" r:id="rId10"/>
    <p:sldLayoutId id="2147483727" r:id="rId11"/>
    <p:sldLayoutId id="2147483728" r:id="rId12"/>
    <p:sldLayoutId id="2147483726" r:id="rId13"/>
    <p:sldLayoutId id="2147483714" r:id="rId14"/>
    <p:sldLayoutId id="2147483715" r:id="rId15"/>
    <p:sldLayoutId id="2147483712" r:id="rId16"/>
    <p:sldLayoutId id="2147483713" r:id="rId17"/>
    <p:sldLayoutId id="2147483716" r:id="rId18"/>
    <p:sldLayoutId id="2147483717" r:id="rId19"/>
    <p:sldLayoutId id="2147483718" r:id="rId20"/>
    <p:sldLayoutId id="2147483719" r:id="rId21"/>
    <p:sldLayoutId id="2147483744" r:id="rId22"/>
    <p:sldLayoutId id="2147483748" r:id="rId2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lang="de-DE" sz="2600" b="1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4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pos="5556" userDrawn="1">
          <p15:clr>
            <a:srgbClr val="F26B43"/>
          </p15:clr>
        </p15:guide>
        <p15:guide id="4" orient="horz" pos="3026" userDrawn="1">
          <p15:clr>
            <a:srgbClr val="F26B43"/>
          </p15:clr>
        </p15:guide>
        <p15:guide id="5" orient="horz" pos="2573" userDrawn="1">
          <p15:clr>
            <a:srgbClr val="F26B43"/>
          </p15:clr>
        </p15:guide>
        <p15:guide id="6" orient="horz" pos="713" userDrawn="1">
          <p15:clr>
            <a:srgbClr val="F26B43"/>
          </p15:clr>
        </p15:guide>
        <p15:guide id="7" pos="3560" userDrawn="1">
          <p15:clr>
            <a:srgbClr val="F26B43"/>
          </p15:clr>
        </p15:guide>
        <p15:guide id="8" pos="2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-hamburg.de/studieren-mit-behinderung.html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37FE01D-8AC2-4EE9-A484-6AD9F3DD7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912446" cy="3168055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Rund 16% der Studierenden an deutschen Hochschulen haben eine gesundheitliche Beeinträchtigung, die sich studienerschwerend auswirkt. Mehr als die Hälfte dieser Studierenden haben eine psychische Erkrankung.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Wenn Sie aufgrund einer Beeinträchtigung Anliegen in Bezug auf die Lehrveranstaltung oder Prüfungen haben, melden Sie sich gerne per E-Mail oder in meiner Sprechstunde.</a:t>
            </a:r>
          </a:p>
          <a:p>
            <a:pPr>
              <a:spcBef>
                <a:spcPts val="600"/>
              </a:spcBef>
            </a:pPr>
            <a:r>
              <a:rPr lang="de-DE" dirty="0"/>
              <a:t>Sie können sich auch an das </a:t>
            </a:r>
            <a:r>
              <a:rPr lang="de-DE" dirty="0">
                <a:hlinkClick r:id="rId2"/>
              </a:rPr>
              <a:t>Büro für die Belange von Studierenden mit Beeinträchtigungen </a:t>
            </a:r>
            <a:r>
              <a:rPr lang="de-DE" dirty="0"/>
              <a:t>wenden. Dort erhalten Sie z. B. eine Empfehlung für die Gestaltung von Maßnahmen des Nachteilsausgleich für Studien- und Prüfungsleistungen oder Lehrveranstaltungsbedingungen.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2C4EE03-3BB4-4900-A471-27750831D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338C104-E007-422C-B1E3-30E9057E2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Anliegen aufgrund einer gesundheitlichen Beeinträchtigung?</a:t>
            </a:r>
          </a:p>
        </p:txBody>
      </p:sp>
    </p:spTree>
    <p:extLst>
      <p:ext uri="{BB962C8B-B14F-4D97-AF65-F5344CB8AC3E}">
        <p14:creationId xmlns:p14="http://schemas.microsoft.com/office/powerpoint/2010/main" val="1333007814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Benutzerdefiniert 6">
      <a:dk1>
        <a:srgbClr val="333333"/>
      </a:dk1>
      <a:lt1>
        <a:srgbClr val="FFFFFF"/>
      </a:lt1>
      <a:dk2>
        <a:srgbClr val="0271BB"/>
      </a:dk2>
      <a:lt2>
        <a:srgbClr val="F0F3F6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Benutzerdefiniert 19">
      <a:majorFont>
        <a:latin typeface="TheSans UHH"/>
        <a:ea typeface=""/>
        <a:cs typeface=""/>
      </a:majorFont>
      <a:minorFont>
        <a:latin typeface="TheSans UH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3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smtClean="0">
            <a:latin typeface="TheSans UHH" panose="020B0502050302020203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30522-Vorlage-PPT-v12" id="{93E51D71-30E6-944F-AF76-1663F22A654C}" vid="{1A941132-CFFB-364C-ACFC-9EF91DACCF55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E1E6C15FD80AF49AEB1DEFF5F33194F" ma:contentTypeVersion="4" ma:contentTypeDescription="Ein neues Dokument erstellen." ma:contentTypeScope="" ma:versionID="b71729b5ce3a8ea50c81940ea1098782">
  <xsd:schema xmlns:xsd="http://www.w3.org/2001/XMLSchema" xmlns:xs="http://www.w3.org/2001/XMLSchema" xmlns:p="http://schemas.microsoft.com/office/2006/metadata/properties" xmlns:ns2="a8d2fd8b-ea47-4297-a2a4-bbaafe68126a" targetNamespace="http://schemas.microsoft.com/office/2006/metadata/properties" ma:root="true" ma:fieldsID="d825ee8331a942623613287f67bffd49" ns2:_="">
    <xsd:import namespace="a8d2fd8b-ea47-4297-a2a4-bbaafe6812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d2fd8b-ea47-4297-a2a4-bbaafe681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8E9F1F-EDFC-4B9F-90D6-FF7629612A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1BA0E0-62B6-46F5-8A82-BCE103D7A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d2fd8b-ea47-4297-a2a4-bbaafe681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8E76099-763A-4686-B3F5-939F3E16EF65}">
  <ds:schemaRefs>
    <ds:schemaRef ds:uri="a8d2fd8b-ea47-4297-a2a4-bbaafe68126a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Benutzerdefiniertes Design</Template>
  <TotalTime>0</TotalTime>
  <Words>101</Words>
  <Application>Microsoft Office PowerPoint</Application>
  <PresentationFormat>Bildschirmpräsentation (16:9)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TheSans UHH</vt:lpstr>
      <vt:lpstr>Wingdings</vt:lpstr>
      <vt:lpstr>TheSans Uhh Bold Caps</vt:lpstr>
      <vt:lpstr>Arial</vt:lpstr>
      <vt:lpstr>TheSans UHH SemiLight Caps</vt:lpstr>
      <vt:lpstr>Benutzerdefiniertes Design</vt:lpstr>
      <vt:lpstr>Anliegen aufgrund einer gesundheitlichen Beeinträchtigung?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sollten Lehrende zum Nachteilsausgleich wissen?</dc:title>
  <dc:subject/>
  <dc:creator>Saure, Svenja;Gattermann-Kasper, Dr. Maike;Peschke, Susanne Bettina</dc:creator>
  <cp:keywords/>
  <dc:description/>
  <cp:lastModifiedBy>Susanne Peschke</cp:lastModifiedBy>
  <cp:revision>121</cp:revision>
  <dcterms:created xsi:type="dcterms:W3CDTF">2023-05-30T13:23:33Z</dcterms:created>
  <dcterms:modified xsi:type="dcterms:W3CDTF">2024-07-16T12:45:02Z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rache">
    <vt:lpwstr>Deutsch</vt:lpwstr>
  </property>
  <property fmtid="{D5CDD505-2E9C-101B-9397-08002B2CF9AE}" pid="3" name="ContentTypeId">
    <vt:lpwstr>0x0101004E1E6C15FD80AF49AEB1DEFF5F33194F</vt:lpwstr>
  </property>
</Properties>
</file>